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11/14/2017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September 30, 2017 Financial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50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277010"/>
            <a:ext cx="10396882" cy="1151965"/>
          </a:xfrm>
        </p:spPr>
        <p:txBody>
          <a:bodyPr/>
          <a:lstStyle/>
          <a:p>
            <a:r>
              <a:rPr lang="en-US" dirty="0"/>
              <a:t>General Fund- Revenues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83697"/>
            <a:ext cx="10394707" cy="3311189"/>
          </a:xfrm>
        </p:spPr>
        <p:txBody>
          <a:bodyPr>
            <a:noAutofit/>
          </a:bodyPr>
          <a:lstStyle/>
          <a:p>
            <a:r>
              <a:rPr lang="en-US" sz="2400" dirty="0"/>
              <a:t>A quiet 3 months- overall on target</a:t>
            </a:r>
          </a:p>
          <a:p>
            <a:r>
              <a:rPr lang="en-US" sz="2400" dirty="0"/>
              <a:t>Notable variances – unusual items</a:t>
            </a:r>
          </a:p>
          <a:p>
            <a:pPr lvl="1"/>
            <a:r>
              <a:rPr lang="en-US" sz="2400" dirty="0"/>
              <a:t>Disposal fees increased due to rate increase</a:t>
            </a:r>
          </a:p>
          <a:p>
            <a:pPr lvl="1"/>
            <a:r>
              <a:rPr lang="en-US" sz="2400" dirty="0"/>
              <a:t>Room tax (slightly less than last year)</a:t>
            </a:r>
          </a:p>
          <a:p>
            <a:pPr lvl="1"/>
            <a:r>
              <a:rPr lang="en-US" sz="2400" dirty="0"/>
              <a:t>Beazer tax sale $400,000</a:t>
            </a:r>
          </a:p>
        </p:txBody>
      </p:sp>
    </p:spTree>
    <p:extLst>
      <p:ext uri="{BB962C8B-B14F-4D97-AF65-F5344CB8AC3E}">
        <p14:creationId xmlns:p14="http://schemas.microsoft.com/office/powerpoint/2010/main" xmlns="" val="428066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Fund-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New-unusual  expenses:</a:t>
            </a:r>
          </a:p>
          <a:p>
            <a:pPr lvl="1"/>
            <a:r>
              <a:rPr lang="en-US" sz="3000" dirty="0"/>
              <a:t>Human service grants of $25,000</a:t>
            </a:r>
          </a:p>
          <a:p>
            <a:pPr lvl="1"/>
            <a:r>
              <a:rPr lang="en-US" sz="3000" dirty="0"/>
              <a:t>Sanitation contract (less salaries more operating expense)</a:t>
            </a:r>
          </a:p>
          <a:p>
            <a:pPr lvl="1"/>
            <a:r>
              <a:rPr lang="en-US" sz="3000" dirty="0"/>
              <a:t>Legal fees - one time costs</a:t>
            </a:r>
          </a:p>
          <a:p>
            <a:r>
              <a:rPr lang="en-US" sz="3200" dirty="0"/>
              <a:t>Capital outlay:</a:t>
            </a:r>
          </a:p>
          <a:p>
            <a:pPr lvl="1"/>
            <a:r>
              <a:rPr lang="en-US" sz="3200" dirty="0"/>
              <a:t>Budget increase for </a:t>
            </a:r>
            <a:r>
              <a:rPr lang="en-US" sz="3200" dirty="0" err="1"/>
              <a:t>sailwinds</a:t>
            </a:r>
            <a:r>
              <a:rPr lang="en-US" sz="3200" dirty="0"/>
              <a:t>, cannery park, </a:t>
            </a:r>
            <a:r>
              <a:rPr lang="en-US" sz="3200" dirty="0" err="1"/>
              <a:t>etc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240499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7617"/>
            <a:ext cx="10396882" cy="1151965"/>
          </a:xfrm>
        </p:spPr>
        <p:txBody>
          <a:bodyPr/>
          <a:lstStyle/>
          <a:p>
            <a:r>
              <a:rPr lang="en-US" dirty="0"/>
              <a:t>General Fund- 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738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3200" dirty="0"/>
              <a:t>No red flags</a:t>
            </a:r>
          </a:p>
          <a:p>
            <a:r>
              <a:rPr lang="en-US" sz="3200" dirty="0"/>
              <a:t>Expected to have large capital costs</a:t>
            </a:r>
          </a:p>
          <a:p>
            <a:r>
              <a:rPr lang="en-US" sz="3200" dirty="0"/>
              <a:t>Monitoring revenue as look to next budget year</a:t>
            </a:r>
          </a:p>
        </p:txBody>
      </p:sp>
    </p:spTree>
    <p:extLst>
      <p:ext uri="{BB962C8B-B14F-4D97-AF65-F5344CB8AC3E}">
        <p14:creationId xmlns:p14="http://schemas.microsoft.com/office/powerpoint/2010/main" xmlns="" val="54896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427617"/>
            <a:ext cx="10396882" cy="1151965"/>
          </a:xfrm>
        </p:spPr>
        <p:txBody>
          <a:bodyPr/>
          <a:lstStyle/>
          <a:p>
            <a:r>
              <a:rPr lang="en-US" dirty="0"/>
              <a:t>General Fund- after 9/30/17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99738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3200" dirty="0"/>
              <a:t>Council goals- capital projects  </a:t>
            </a:r>
          </a:p>
          <a:p>
            <a:pPr lvl="1"/>
            <a:r>
              <a:rPr lang="en-US" sz="2800" dirty="0"/>
              <a:t>High street $542,000</a:t>
            </a:r>
          </a:p>
          <a:p>
            <a:pPr lvl="1"/>
            <a:r>
              <a:rPr lang="en-US" sz="3000" dirty="0"/>
              <a:t>Reserve for parks equipment and maces lane center $195,000</a:t>
            </a:r>
          </a:p>
          <a:p>
            <a:pPr lvl="1"/>
            <a:r>
              <a:rPr lang="en-US" sz="3000" dirty="0"/>
              <a:t>Housing authority drainage project $275,000</a:t>
            </a:r>
          </a:p>
          <a:p>
            <a:pPr lvl="1"/>
            <a:r>
              <a:rPr lang="en-US" sz="3000" dirty="0"/>
              <a:t>Street trailer $10,000</a:t>
            </a:r>
          </a:p>
        </p:txBody>
      </p:sp>
    </p:spTree>
    <p:extLst>
      <p:ext uri="{BB962C8B-B14F-4D97-AF65-F5344CB8AC3E}">
        <p14:creationId xmlns:p14="http://schemas.microsoft.com/office/powerpoint/2010/main" xmlns="" val="17212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Marina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/>
              <a:t>Revenue </a:t>
            </a:r>
          </a:p>
          <a:p>
            <a:pPr lvl="1"/>
            <a:r>
              <a:rPr lang="en-US" sz="2800" dirty="0"/>
              <a:t>Boat slips billed from January to December</a:t>
            </a:r>
          </a:p>
          <a:p>
            <a:pPr lvl="1"/>
            <a:r>
              <a:rPr lang="en-US" sz="2800" dirty="0"/>
              <a:t>transients still below budget- slightly higher than last year</a:t>
            </a:r>
          </a:p>
          <a:p>
            <a:r>
              <a:rPr lang="en-US" sz="2800" dirty="0"/>
              <a:t>Expenses</a:t>
            </a:r>
          </a:p>
          <a:p>
            <a:pPr lvl="1"/>
            <a:r>
              <a:rPr lang="en-US" sz="2800" dirty="0"/>
              <a:t>No unexpected variances</a:t>
            </a:r>
          </a:p>
        </p:txBody>
      </p:sp>
    </p:spTree>
    <p:extLst>
      <p:ext uri="{BB962C8B-B14F-4D97-AF65-F5344CB8AC3E}">
        <p14:creationId xmlns:p14="http://schemas.microsoft.com/office/powerpoint/2010/main" xmlns="" val="2707512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/>
              <a:t>Revenue </a:t>
            </a:r>
          </a:p>
          <a:p>
            <a:pPr lvl="1"/>
            <a:r>
              <a:rPr lang="en-US" sz="2800" dirty="0"/>
              <a:t>Sewer service comparable to last year</a:t>
            </a:r>
          </a:p>
          <a:p>
            <a:pPr lvl="1"/>
            <a:r>
              <a:rPr lang="en-US" sz="2800" dirty="0" err="1"/>
              <a:t>Mde</a:t>
            </a:r>
            <a:r>
              <a:rPr lang="en-US" sz="2800" dirty="0"/>
              <a:t> grant (received 2018)</a:t>
            </a:r>
          </a:p>
        </p:txBody>
      </p:sp>
    </p:spTree>
    <p:extLst>
      <p:ext uri="{BB962C8B-B14F-4D97-AF65-F5344CB8AC3E}">
        <p14:creationId xmlns:p14="http://schemas.microsoft.com/office/powerpoint/2010/main" xmlns="" val="4277612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sewer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/>
              <a:t>Expenses</a:t>
            </a:r>
          </a:p>
          <a:p>
            <a:pPr lvl="1"/>
            <a:r>
              <a:rPr lang="en-US" sz="2600" dirty="0"/>
              <a:t>On target</a:t>
            </a:r>
          </a:p>
          <a:p>
            <a:r>
              <a:rPr lang="en-US" sz="2800" dirty="0"/>
              <a:t>After 9/30/17 </a:t>
            </a:r>
          </a:p>
          <a:p>
            <a:pPr lvl="1"/>
            <a:r>
              <a:rPr lang="en-US" sz="2800" dirty="0"/>
              <a:t>Appropriated $156,000 for high street</a:t>
            </a:r>
          </a:p>
        </p:txBody>
      </p:sp>
    </p:spTree>
    <p:extLst>
      <p:ext uri="{BB962C8B-B14F-4D97-AF65-F5344CB8AC3E}">
        <p14:creationId xmlns:p14="http://schemas.microsoft.com/office/powerpoint/2010/main" xmlns="" val="2692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MUC fund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837765"/>
            <a:ext cx="10394707" cy="3311189"/>
          </a:xfrm>
        </p:spPr>
        <p:txBody>
          <a:bodyPr>
            <a:noAutofit/>
          </a:bodyPr>
          <a:lstStyle/>
          <a:p>
            <a:r>
              <a:rPr lang="en-US" sz="2800" dirty="0"/>
              <a:t>revenue</a:t>
            </a:r>
          </a:p>
          <a:p>
            <a:pPr lvl="1"/>
            <a:r>
              <a:rPr lang="en-US" sz="2600" dirty="0"/>
              <a:t>Water sales down (5%)</a:t>
            </a:r>
          </a:p>
          <a:p>
            <a:r>
              <a:rPr lang="en-US" sz="2800" dirty="0"/>
              <a:t>Expenses</a:t>
            </a:r>
          </a:p>
          <a:p>
            <a:pPr lvl="1"/>
            <a:r>
              <a:rPr lang="en-US" sz="2600" dirty="0"/>
              <a:t>Personnel increase due to increased wages</a:t>
            </a:r>
          </a:p>
          <a:p>
            <a:r>
              <a:rPr lang="en-US" sz="2800" dirty="0"/>
              <a:t>After 9/30/17 </a:t>
            </a:r>
          </a:p>
          <a:p>
            <a:pPr lvl="1"/>
            <a:r>
              <a:rPr lang="en-US" sz="2800" dirty="0"/>
              <a:t>Appropriated $102,000 for high street</a:t>
            </a:r>
          </a:p>
        </p:txBody>
      </p:sp>
    </p:spTree>
    <p:extLst>
      <p:ext uri="{BB962C8B-B14F-4D97-AF65-F5344CB8AC3E}">
        <p14:creationId xmlns:p14="http://schemas.microsoft.com/office/powerpoint/2010/main" xmlns="" val="1075440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303</TotalTime>
  <Words>208</Words>
  <Application>Microsoft Office PowerPoint</Application>
  <PresentationFormat>Custom</PresentationFormat>
  <Paragraphs>46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Main Event</vt:lpstr>
      <vt:lpstr>September 30, 2017 Financial Report</vt:lpstr>
      <vt:lpstr>General Fund- Revenues</vt:lpstr>
      <vt:lpstr>General Fund- expenses</vt:lpstr>
      <vt:lpstr>General Fund- overall</vt:lpstr>
      <vt:lpstr>General Fund- after 9/30/17</vt:lpstr>
      <vt:lpstr>Marina fund</vt:lpstr>
      <vt:lpstr>sewer fund</vt:lpstr>
      <vt:lpstr>sewer fund</vt:lpstr>
      <vt:lpstr>MUC fund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30, 2017 Financial Report</dc:title>
  <dc:creator>Ginger Heatwole</dc:creator>
  <cp:lastModifiedBy>Steve</cp:lastModifiedBy>
  <cp:revision>7</cp:revision>
  <dcterms:created xsi:type="dcterms:W3CDTF">2017-08-22T13:48:35Z</dcterms:created>
  <dcterms:modified xsi:type="dcterms:W3CDTF">2017-11-14T19:57:06Z</dcterms:modified>
</cp:coreProperties>
</file>