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5" r:id="rId2"/>
  </p:sldMasterIdLst>
  <p:notesMasterIdLst>
    <p:notesMasterId r:id="rId57"/>
  </p:notesMasterIdLst>
  <p:handoutMasterIdLst>
    <p:handoutMasterId r:id="rId58"/>
  </p:handoutMasterIdLst>
  <p:sldIdLst>
    <p:sldId id="384" r:id="rId3"/>
    <p:sldId id="385" r:id="rId4"/>
    <p:sldId id="412" r:id="rId5"/>
    <p:sldId id="411" r:id="rId6"/>
    <p:sldId id="386" r:id="rId7"/>
    <p:sldId id="398" r:id="rId8"/>
    <p:sldId id="387" r:id="rId9"/>
    <p:sldId id="388" r:id="rId10"/>
    <p:sldId id="391" r:id="rId11"/>
    <p:sldId id="390" r:id="rId12"/>
    <p:sldId id="394" r:id="rId13"/>
    <p:sldId id="395" r:id="rId14"/>
    <p:sldId id="396" r:id="rId15"/>
    <p:sldId id="397" r:id="rId16"/>
    <p:sldId id="256" r:id="rId17"/>
    <p:sldId id="301" r:id="rId18"/>
    <p:sldId id="291" r:id="rId19"/>
    <p:sldId id="343" r:id="rId20"/>
    <p:sldId id="302" r:id="rId21"/>
    <p:sldId id="294" r:id="rId22"/>
    <p:sldId id="344" r:id="rId23"/>
    <p:sldId id="280" r:id="rId24"/>
    <p:sldId id="413" r:id="rId25"/>
    <p:sldId id="414" r:id="rId26"/>
    <p:sldId id="415" r:id="rId27"/>
    <p:sldId id="416" r:id="rId28"/>
    <p:sldId id="417" r:id="rId29"/>
    <p:sldId id="315" r:id="rId30"/>
    <p:sldId id="316" r:id="rId31"/>
    <p:sldId id="317" r:id="rId32"/>
    <p:sldId id="321" r:id="rId33"/>
    <p:sldId id="318" r:id="rId34"/>
    <p:sldId id="320" r:id="rId35"/>
    <p:sldId id="322" r:id="rId36"/>
    <p:sldId id="323" r:id="rId37"/>
    <p:sldId id="324" r:id="rId38"/>
    <p:sldId id="325" r:id="rId39"/>
    <p:sldId id="327" r:id="rId40"/>
    <p:sldId id="328" r:id="rId41"/>
    <p:sldId id="329" r:id="rId42"/>
    <p:sldId id="330" r:id="rId43"/>
    <p:sldId id="331" r:id="rId44"/>
    <p:sldId id="332" r:id="rId45"/>
    <p:sldId id="334" r:id="rId46"/>
    <p:sldId id="335" r:id="rId47"/>
    <p:sldId id="336" r:id="rId48"/>
    <p:sldId id="337" r:id="rId49"/>
    <p:sldId id="338" r:id="rId50"/>
    <p:sldId id="339" r:id="rId51"/>
    <p:sldId id="341" r:id="rId52"/>
    <p:sldId id="342" r:id="rId53"/>
    <p:sldId id="300" r:id="rId54"/>
    <p:sldId id="382" r:id="rId55"/>
    <p:sldId id="383" r:id="rId56"/>
  </p:sldIdLst>
  <p:sldSz cx="12188825" cy="6858000"/>
  <p:notesSz cx="7023100" cy="9309100"/>
  <p:custDataLst>
    <p:tags r:id="rId6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-1536" y="-11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tags" Target="tags/tag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D0216-5B42-44E4-822E-818F49A814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221916-D2B7-4AFE-97CF-026F3F059696}">
      <dgm:prSet phldrT="[Text]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Public</a:t>
          </a:r>
        </a:p>
      </dgm:t>
    </dgm:pt>
    <dgm:pt modelId="{7923DF8A-80D4-461C-BA80-BD2F9748E0DE}" type="parTrans" cxnId="{0C315275-FBC4-4284-9E48-18910998C5F7}">
      <dgm:prSet/>
      <dgm:spPr/>
      <dgm:t>
        <a:bodyPr/>
        <a:lstStyle/>
        <a:p>
          <a:endParaRPr lang="en-US"/>
        </a:p>
      </dgm:t>
    </dgm:pt>
    <dgm:pt modelId="{3057FAD2-7A49-4658-9464-97A133EE4EE0}" type="sibTrans" cxnId="{0C315275-FBC4-4284-9E48-18910998C5F7}">
      <dgm:prSet/>
      <dgm:spPr/>
      <dgm:t>
        <a:bodyPr/>
        <a:lstStyle/>
        <a:p>
          <a:endParaRPr lang="en-US"/>
        </a:p>
      </dgm:t>
    </dgm:pt>
    <dgm:pt modelId="{729B6730-5340-4D12-90EA-02E848469590}">
      <dgm:prSet phldrT="[Text]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Mayor</a:t>
          </a:r>
        </a:p>
      </dgm:t>
    </dgm:pt>
    <dgm:pt modelId="{ED532FDE-C5CB-4275-AF9B-9D27AD7C59D8}" type="parTrans" cxnId="{84242E86-6134-4DBC-8A97-4648C311D31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62771044-72D7-4534-9876-51B005A97707}" type="sibTrans" cxnId="{84242E86-6134-4DBC-8A97-4648C311D311}">
      <dgm:prSet/>
      <dgm:spPr/>
      <dgm:t>
        <a:bodyPr/>
        <a:lstStyle/>
        <a:p>
          <a:endParaRPr lang="en-US"/>
        </a:p>
      </dgm:t>
    </dgm:pt>
    <dgm:pt modelId="{A51228A1-7D89-4694-8063-63699457D99D}">
      <dgm:prSet phldrT="[Text]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Commissioners</a:t>
          </a:r>
        </a:p>
      </dgm:t>
    </dgm:pt>
    <dgm:pt modelId="{870B37C4-4068-46C0-84DD-E220884D2EC4}" type="parTrans" cxnId="{ACBC9F4C-4C93-4EC3-88B9-04176464469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B455E09E-8838-44B9-8385-E71C95ED5586}" type="sibTrans" cxnId="{ACBC9F4C-4C93-4EC3-88B9-04176464469A}">
      <dgm:prSet/>
      <dgm:spPr/>
      <dgm:t>
        <a:bodyPr/>
        <a:lstStyle/>
        <a:p>
          <a:endParaRPr lang="en-US"/>
        </a:p>
      </dgm:t>
    </dgm:pt>
    <dgm:pt modelId="{3BFAF609-4DFF-4EDD-AC27-B3F5D2FC7DD5}">
      <dgm:prSet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City Manager</a:t>
          </a:r>
        </a:p>
      </dgm:t>
    </dgm:pt>
    <dgm:pt modelId="{21ABA97B-48ED-4B06-A8E7-7EAA62C05A09}" type="parTrans" cxnId="{F27E1326-54D4-42A7-BD8C-8C2287147E6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7B609D07-86CF-4F1B-A390-6193B736B8E8}" type="sibTrans" cxnId="{F27E1326-54D4-42A7-BD8C-8C2287147E63}">
      <dgm:prSet/>
      <dgm:spPr/>
      <dgm:t>
        <a:bodyPr/>
        <a:lstStyle/>
        <a:p>
          <a:endParaRPr lang="en-US"/>
        </a:p>
      </dgm:t>
    </dgm:pt>
    <dgm:pt modelId="{7AA05AC8-9C8F-4ECF-ABEF-DE770DD162CA}">
      <dgm:prSet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Finance</a:t>
          </a:r>
        </a:p>
      </dgm:t>
    </dgm:pt>
    <dgm:pt modelId="{1CAD5281-D9EC-4046-9D9E-0902A2AB8A67}" type="parTrans" cxnId="{04B49DA3-E979-4AAA-AD62-CD8F1E93BE7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0528DE1A-18AD-42F8-BB0E-D7D963EB184F}" type="sibTrans" cxnId="{04B49DA3-E979-4AAA-AD62-CD8F1E93BE74}">
      <dgm:prSet/>
      <dgm:spPr/>
      <dgm:t>
        <a:bodyPr/>
        <a:lstStyle/>
        <a:p>
          <a:endParaRPr lang="en-US"/>
        </a:p>
      </dgm:t>
    </dgm:pt>
    <dgm:pt modelId="{2F3788DE-BC42-4773-A0E8-531B225FB029}">
      <dgm:prSet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/>
            <a:t>IT</a:t>
          </a:r>
        </a:p>
      </dgm:t>
    </dgm:pt>
    <dgm:pt modelId="{F0A4E29A-1325-48A0-959F-2BBFC8C0B761}" type="parTrans" cxnId="{9C40358A-1664-4EEB-9916-98FDB9FB3FA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60D032DB-EB30-49B8-B251-A3ABDE63F543}" type="sibTrans" cxnId="{9C40358A-1664-4EEB-9916-98FDB9FB3FAA}">
      <dgm:prSet/>
      <dgm:spPr/>
      <dgm:t>
        <a:bodyPr/>
        <a:lstStyle/>
        <a:p>
          <a:endParaRPr lang="en-US"/>
        </a:p>
      </dgm:t>
    </dgm:pt>
    <dgm:pt modelId="{AF1A775E-0AB3-4088-ABCC-D66AEC95A6D6}">
      <dgm:prSet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/>
            <a:t>City Attorney</a:t>
          </a:r>
          <a:endParaRPr lang="en-US" dirty="0"/>
        </a:p>
      </dgm:t>
    </dgm:pt>
    <dgm:pt modelId="{3F5EB9A5-B58E-442F-8EF9-BD53CFCB061A}" type="parTrans" cxnId="{78310CDE-BDFA-4F07-BF8A-BCDAF9CF34E7}">
      <dgm:prSet/>
      <dgm:spPr/>
      <dgm:t>
        <a:bodyPr/>
        <a:lstStyle/>
        <a:p>
          <a:endParaRPr lang="en-US"/>
        </a:p>
      </dgm:t>
    </dgm:pt>
    <dgm:pt modelId="{2A55610E-7431-4D59-9131-9A17D7FC2B7B}" type="sibTrans" cxnId="{78310CDE-BDFA-4F07-BF8A-BCDAF9CF34E7}">
      <dgm:prSet/>
      <dgm:spPr/>
      <dgm:t>
        <a:bodyPr/>
        <a:lstStyle/>
        <a:p>
          <a:endParaRPr lang="en-US"/>
        </a:p>
      </dgm:t>
    </dgm:pt>
    <dgm:pt modelId="{0945B54A-0FCD-4FDA-AE92-F330132A963D}" type="pres">
      <dgm:prSet presAssocID="{923D0216-5B42-44E4-822E-818F49A814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136E8F-3494-445D-97F8-BDBECE902242}" type="pres">
      <dgm:prSet presAssocID="{8A221916-D2B7-4AFE-97CF-026F3F059696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8F93F819-788F-4CC8-B018-2FFB8AAD1F9A}" type="pres">
      <dgm:prSet presAssocID="{8A221916-D2B7-4AFE-97CF-026F3F059696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D9061F0-B4C5-4A3E-83E8-507B3419A286}" type="pres">
      <dgm:prSet presAssocID="{8A221916-D2B7-4AFE-97CF-026F3F059696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D90A3-1E7C-4D59-B11C-681A3C0A1C07}" type="pres">
      <dgm:prSet presAssocID="{8A221916-D2B7-4AFE-97CF-026F3F05969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D50059A-3F4F-40AF-89D8-B5D662229A3F}" type="pres">
      <dgm:prSet presAssocID="{8A221916-D2B7-4AFE-97CF-026F3F059696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1160027-10E5-49B0-AE21-C9E6C3226862}" type="pres">
      <dgm:prSet presAssocID="{ED532FDE-C5CB-4275-AF9B-9D27AD7C59D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96DA1B2-0EAF-4572-BBBB-E17D9C6C4250}" type="pres">
      <dgm:prSet presAssocID="{729B6730-5340-4D12-90EA-02E84846959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F6F3269-0704-4AA5-8987-1C5342315A47}" type="pres">
      <dgm:prSet presAssocID="{729B6730-5340-4D12-90EA-02E848469590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03F209B-B85B-4E9D-996D-C05D0FBC1631}" type="pres">
      <dgm:prSet presAssocID="{729B6730-5340-4D12-90EA-02E84846959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3085B1-76B2-4091-95D8-B3D605AEA4F9}" type="pres">
      <dgm:prSet presAssocID="{729B6730-5340-4D12-90EA-02E848469590}" presName="rootConnector" presStyleLbl="node2" presStyleIdx="0" presStyleCnt="2"/>
      <dgm:spPr/>
      <dgm:t>
        <a:bodyPr/>
        <a:lstStyle/>
        <a:p>
          <a:endParaRPr lang="en-US"/>
        </a:p>
      </dgm:t>
    </dgm:pt>
    <dgm:pt modelId="{C8671D37-7E71-4104-B2CB-295BC991C3F1}" type="pres">
      <dgm:prSet presAssocID="{729B6730-5340-4D12-90EA-02E848469590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48334DD-2C2D-446C-B73A-09EBBA953FCA}" type="pres">
      <dgm:prSet presAssocID="{729B6730-5340-4D12-90EA-02E848469590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4838E62-FE53-48FE-89D1-008019CC0A09}" type="pres">
      <dgm:prSet presAssocID="{870B37C4-4068-46C0-84DD-E220884D2EC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5D2EFE2-BACA-4C71-AF16-976B58023F48}" type="pres">
      <dgm:prSet presAssocID="{A51228A1-7D89-4694-8063-63699457D99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0C404C9-37A5-4031-94BF-B42E2326C70F}" type="pres">
      <dgm:prSet presAssocID="{A51228A1-7D89-4694-8063-63699457D99D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648FD75-3960-46E4-8D7D-727132A9D8AC}" type="pres">
      <dgm:prSet presAssocID="{A51228A1-7D89-4694-8063-63699457D99D}" presName="rootText" presStyleLbl="node2" presStyleIdx="1" presStyleCnt="2" custScaleX="19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D6147-D9E4-40DF-BFD6-D4CC18856385}" type="pres">
      <dgm:prSet presAssocID="{A51228A1-7D89-4694-8063-63699457D99D}" presName="rootConnector" presStyleLbl="node2" presStyleIdx="1" presStyleCnt="2"/>
      <dgm:spPr/>
      <dgm:t>
        <a:bodyPr/>
        <a:lstStyle/>
        <a:p>
          <a:endParaRPr lang="en-US"/>
        </a:p>
      </dgm:t>
    </dgm:pt>
    <dgm:pt modelId="{9F6BB1AB-68A5-45F5-8C7D-4990FFB898C4}" type="pres">
      <dgm:prSet presAssocID="{A51228A1-7D89-4694-8063-63699457D99D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EB2C11B-0227-4195-8544-FB669313913C}" type="pres">
      <dgm:prSet presAssocID="{21ABA97B-48ED-4B06-A8E7-7EAA62C05A0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C737BB2-43EA-4876-BA45-9174D3EDFDF6}" type="pres">
      <dgm:prSet presAssocID="{3BFAF609-4DFF-4EDD-AC27-B3F5D2FC7DD5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C0D3732-69AA-4EB7-99FD-18A7078B68C6}" type="pres">
      <dgm:prSet presAssocID="{3BFAF609-4DFF-4EDD-AC27-B3F5D2FC7DD5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5931115-6BB4-4D5E-8914-E0B142F7313C}" type="pres">
      <dgm:prSet presAssocID="{3BFAF609-4DFF-4EDD-AC27-B3F5D2FC7DD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7CEE94-76B9-40E7-92F3-D3E0247E6FF3}" type="pres">
      <dgm:prSet presAssocID="{3BFAF609-4DFF-4EDD-AC27-B3F5D2FC7DD5}" presName="rootConnector" presStyleLbl="node3" presStyleIdx="0" presStyleCnt="1"/>
      <dgm:spPr/>
      <dgm:t>
        <a:bodyPr/>
        <a:lstStyle/>
        <a:p>
          <a:endParaRPr lang="en-US"/>
        </a:p>
      </dgm:t>
    </dgm:pt>
    <dgm:pt modelId="{1CE5E141-9EB0-4577-A8F5-740384F4E16A}" type="pres">
      <dgm:prSet presAssocID="{3BFAF609-4DFF-4EDD-AC27-B3F5D2FC7DD5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B9A6249-48FA-4B18-9DAE-2EAAF1B1B023}" type="pres">
      <dgm:prSet presAssocID="{1CAD5281-D9EC-4046-9D9E-0902A2AB8A67}" presName="Name37" presStyleLbl="parChTrans1D4" presStyleIdx="0" presStyleCnt="2"/>
      <dgm:spPr/>
      <dgm:t>
        <a:bodyPr/>
        <a:lstStyle/>
        <a:p>
          <a:endParaRPr lang="en-US"/>
        </a:p>
      </dgm:t>
    </dgm:pt>
    <dgm:pt modelId="{CC3976DA-86E3-43FA-8D12-83051446712B}" type="pres">
      <dgm:prSet presAssocID="{7AA05AC8-9C8F-4ECF-ABEF-DE770DD162C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057823E-9EB4-4FCF-9BF7-651954A9812A}" type="pres">
      <dgm:prSet presAssocID="{7AA05AC8-9C8F-4ECF-ABEF-DE770DD162CA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4576F73-8882-42C4-9E3E-5DFB99F2A23D}" type="pres">
      <dgm:prSet presAssocID="{7AA05AC8-9C8F-4ECF-ABEF-DE770DD162CA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3F1009-23AA-4287-AC36-21C2D467D7C7}" type="pres">
      <dgm:prSet presAssocID="{7AA05AC8-9C8F-4ECF-ABEF-DE770DD162CA}" presName="rootConnector" presStyleLbl="node4" presStyleIdx="0" presStyleCnt="2"/>
      <dgm:spPr/>
      <dgm:t>
        <a:bodyPr/>
        <a:lstStyle/>
        <a:p>
          <a:endParaRPr lang="en-US"/>
        </a:p>
      </dgm:t>
    </dgm:pt>
    <dgm:pt modelId="{B8C0AB01-49AF-4218-A940-6F926E35F59A}" type="pres">
      <dgm:prSet presAssocID="{7AA05AC8-9C8F-4ECF-ABEF-DE770DD162CA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C9C19E8-EBCD-4314-A503-C1D8AE2CB6D5}" type="pres">
      <dgm:prSet presAssocID="{F0A4E29A-1325-48A0-959F-2BBFC8C0B761}" presName="Name37" presStyleLbl="parChTrans1D4" presStyleIdx="1" presStyleCnt="2"/>
      <dgm:spPr/>
      <dgm:t>
        <a:bodyPr/>
        <a:lstStyle/>
        <a:p>
          <a:endParaRPr lang="en-US"/>
        </a:p>
      </dgm:t>
    </dgm:pt>
    <dgm:pt modelId="{88AB6492-7163-4F53-B092-401026F4EB3C}" type="pres">
      <dgm:prSet presAssocID="{2F3788DE-BC42-4773-A0E8-531B225FB02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4F459B5-012D-42F9-BD17-5B133549A21B}" type="pres">
      <dgm:prSet presAssocID="{2F3788DE-BC42-4773-A0E8-531B225FB029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0950D4A-C682-43DE-A5C2-37CD4A84B886}" type="pres">
      <dgm:prSet presAssocID="{2F3788DE-BC42-4773-A0E8-531B225FB029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6BF4B7-A769-47A1-AA2F-2AF1B023277A}" type="pres">
      <dgm:prSet presAssocID="{2F3788DE-BC42-4773-A0E8-531B225FB029}" presName="rootConnector" presStyleLbl="node4" presStyleIdx="1" presStyleCnt="2"/>
      <dgm:spPr/>
      <dgm:t>
        <a:bodyPr/>
        <a:lstStyle/>
        <a:p>
          <a:endParaRPr lang="en-US"/>
        </a:p>
      </dgm:t>
    </dgm:pt>
    <dgm:pt modelId="{F25FAC70-323C-40CD-A574-347DDF6C2DF1}" type="pres">
      <dgm:prSet presAssocID="{2F3788DE-BC42-4773-A0E8-531B225FB029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A7F768F-D30B-4B07-A2B4-2E71C3ABDA6A}" type="pres">
      <dgm:prSet presAssocID="{2F3788DE-BC42-4773-A0E8-531B225FB029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42582D4-9588-4DFD-875E-0DF1DDF98FF8}" type="pres">
      <dgm:prSet presAssocID="{7AA05AC8-9C8F-4ECF-ABEF-DE770DD162CA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B1E65BC-F3E8-42FE-9BBC-5658B614BF35}" type="pres">
      <dgm:prSet presAssocID="{3BFAF609-4DFF-4EDD-AC27-B3F5D2FC7DD5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E64352D-704E-4F05-8CBB-7864B949B726}" type="pres">
      <dgm:prSet presAssocID="{A51228A1-7D89-4694-8063-63699457D99D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D1B6698-2DD3-48E1-BEC2-EC20825EE491}" type="pres">
      <dgm:prSet presAssocID="{8A221916-D2B7-4AFE-97CF-026F3F059696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34E5CCE-524F-4B82-8354-284C93BCA66C}" type="pres">
      <dgm:prSet presAssocID="{AF1A775E-0AB3-4088-ABCC-D66AEC95A6D6}" presName="hierRoot1" presStyleCnt="0">
        <dgm:presLayoutVars>
          <dgm:hierBranch val="init"/>
        </dgm:presLayoutVars>
      </dgm:prSet>
      <dgm:spPr/>
    </dgm:pt>
    <dgm:pt modelId="{1FA87CA0-221A-4718-B273-F34839DC3ED8}" type="pres">
      <dgm:prSet presAssocID="{AF1A775E-0AB3-4088-ABCC-D66AEC95A6D6}" presName="rootComposite1" presStyleCnt="0"/>
      <dgm:spPr/>
    </dgm:pt>
    <dgm:pt modelId="{0A8DA9C9-AB1C-460F-B2EC-DA72ADC4EAA1}" type="pres">
      <dgm:prSet presAssocID="{AF1A775E-0AB3-4088-ABCC-D66AEC95A6D6}" presName="rootText1" presStyleLbl="node0" presStyleIdx="1" presStyleCnt="2" custLinFactX="-100000" custLinFactY="100000" custLinFactNeighborX="-196410" custLinFactNeighborY="188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F7C82-E7CB-41F4-A679-47664F9B5FD8}" type="pres">
      <dgm:prSet presAssocID="{AF1A775E-0AB3-4088-ABCC-D66AEC95A6D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2EA99A2-2FA8-483E-91ED-5E25FA44D798}" type="pres">
      <dgm:prSet presAssocID="{AF1A775E-0AB3-4088-ABCC-D66AEC95A6D6}" presName="hierChild2" presStyleCnt="0"/>
      <dgm:spPr/>
    </dgm:pt>
    <dgm:pt modelId="{C1818833-9440-42D5-914C-44A9EAFF894D}" type="pres">
      <dgm:prSet presAssocID="{AF1A775E-0AB3-4088-ABCC-D66AEC95A6D6}" presName="hierChild3" presStyleCnt="0"/>
      <dgm:spPr/>
    </dgm:pt>
  </dgm:ptLst>
  <dgm:cxnLst>
    <dgm:cxn modelId="{9F5D92E4-56DE-40F7-810C-4840E4E17DBF}" type="presOf" srcId="{729B6730-5340-4D12-90EA-02E848469590}" destId="{8A3085B1-76B2-4091-95D8-B3D605AEA4F9}" srcOrd="1" destOrd="0" presId="urn:microsoft.com/office/officeart/2005/8/layout/orgChart1"/>
    <dgm:cxn modelId="{0C315275-FBC4-4284-9E48-18910998C5F7}" srcId="{923D0216-5B42-44E4-822E-818F49A814CB}" destId="{8A221916-D2B7-4AFE-97CF-026F3F059696}" srcOrd="0" destOrd="0" parTransId="{7923DF8A-80D4-461C-BA80-BD2F9748E0DE}" sibTransId="{3057FAD2-7A49-4658-9464-97A133EE4EE0}"/>
    <dgm:cxn modelId="{84242E86-6134-4DBC-8A97-4648C311D311}" srcId="{8A221916-D2B7-4AFE-97CF-026F3F059696}" destId="{729B6730-5340-4D12-90EA-02E848469590}" srcOrd="0" destOrd="0" parTransId="{ED532FDE-C5CB-4275-AF9B-9D27AD7C59D8}" sibTransId="{62771044-72D7-4534-9876-51B005A97707}"/>
    <dgm:cxn modelId="{BBC0AEA9-3FBD-4DEE-80D6-1B4F35B026C1}" type="presOf" srcId="{AF1A775E-0AB3-4088-ABCC-D66AEC95A6D6}" destId="{1A2F7C82-E7CB-41F4-A679-47664F9B5FD8}" srcOrd="1" destOrd="0" presId="urn:microsoft.com/office/officeart/2005/8/layout/orgChart1"/>
    <dgm:cxn modelId="{7E70D65D-6FA8-43C6-B1C0-7A2A1BBEF4B3}" type="presOf" srcId="{A51228A1-7D89-4694-8063-63699457D99D}" destId="{3648FD75-3960-46E4-8D7D-727132A9D8AC}" srcOrd="0" destOrd="0" presId="urn:microsoft.com/office/officeart/2005/8/layout/orgChart1"/>
    <dgm:cxn modelId="{59EB61F4-DCA6-4A9B-86E9-AAA99E7F2AB4}" type="presOf" srcId="{923D0216-5B42-44E4-822E-818F49A814CB}" destId="{0945B54A-0FCD-4FDA-AE92-F330132A963D}" srcOrd="0" destOrd="0" presId="urn:microsoft.com/office/officeart/2005/8/layout/orgChart1"/>
    <dgm:cxn modelId="{96087E0F-E218-46B2-8662-F3502E88ACBB}" type="presOf" srcId="{1CAD5281-D9EC-4046-9D9E-0902A2AB8A67}" destId="{5B9A6249-48FA-4B18-9DAE-2EAAF1B1B023}" srcOrd="0" destOrd="0" presId="urn:microsoft.com/office/officeart/2005/8/layout/orgChart1"/>
    <dgm:cxn modelId="{5471D9A5-DCC5-4826-9D0F-2EDFC3AA7CFA}" type="presOf" srcId="{870B37C4-4068-46C0-84DD-E220884D2EC4}" destId="{C4838E62-FE53-48FE-89D1-008019CC0A09}" srcOrd="0" destOrd="0" presId="urn:microsoft.com/office/officeart/2005/8/layout/orgChart1"/>
    <dgm:cxn modelId="{BD79C5FC-5D91-48F3-850A-BF82AFE94AB3}" type="presOf" srcId="{729B6730-5340-4D12-90EA-02E848469590}" destId="{303F209B-B85B-4E9D-996D-C05D0FBC1631}" srcOrd="0" destOrd="0" presId="urn:microsoft.com/office/officeart/2005/8/layout/orgChart1"/>
    <dgm:cxn modelId="{ACBC9F4C-4C93-4EC3-88B9-04176464469A}" srcId="{8A221916-D2B7-4AFE-97CF-026F3F059696}" destId="{A51228A1-7D89-4694-8063-63699457D99D}" srcOrd="1" destOrd="0" parTransId="{870B37C4-4068-46C0-84DD-E220884D2EC4}" sibTransId="{B455E09E-8838-44B9-8385-E71C95ED5586}"/>
    <dgm:cxn modelId="{79F77E6D-32BC-4297-85AC-01A399CDBFC6}" type="presOf" srcId="{8A221916-D2B7-4AFE-97CF-026F3F059696}" destId="{7D9061F0-B4C5-4A3E-83E8-507B3419A286}" srcOrd="0" destOrd="0" presId="urn:microsoft.com/office/officeart/2005/8/layout/orgChart1"/>
    <dgm:cxn modelId="{04B49DA3-E979-4AAA-AD62-CD8F1E93BE74}" srcId="{3BFAF609-4DFF-4EDD-AC27-B3F5D2FC7DD5}" destId="{7AA05AC8-9C8F-4ECF-ABEF-DE770DD162CA}" srcOrd="0" destOrd="0" parTransId="{1CAD5281-D9EC-4046-9D9E-0902A2AB8A67}" sibTransId="{0528DE1A-18AD-42F8-BB0E-D7D963EB184F}"/>
    <dgm:cxn modelId="{E64910D4-1CCC-4CE6-8A54-89A493AFC8E5}" type="presOf" srcId="{2F3788DE-BC42-4773-A0E8-531B225FB029}" destId="{50950D4A-C682-43DE-A5C2-37CD4A84B886}" srcOrd="0" destOrd="0" presId="urn:microsoft.com/office/officeart/2005/8/layout/orgChart1"/>
    <dgm:cxn modelId="{9C40358A-1664-4EEB-9916-98FDB9FB3FAA}" srcId="{7AA05AC8-9C8F-4ECF-ABEF-DE770DD162CA}" destId="{2F3788DE-BC42-4773-A0E8-531B225FB029}" srcOrd="0" destOrd="0" parTransId="{F0A4E29A-1325-48A0-959F-2BBFC8C0B761}" sibTransId="{60D032DB-EB30-49B8-B251-A3ABDE63F543}"/>
    <dgm:cxn modelId="{A612FC99-DC2F-4AF9-BC88-DBD85E2594DC}" type="presOf" srcId="{7AA05AC8-9C8F-4ECF-ABEF-DE770DD162CA}" destId="{483F1009-23AA-4287-AC36-21C2D467D7C7}" srcOrd="1" destOrd="0" presId="urn:microsoft.com/office/officeart/2005/8/layout/orgChart1"/>
    <dgm:cxn modelId="{9EE695E5-A81D-41FD-BD6E-E821AEB89ED6}" type="presOf" srcId="{3BFAF609-4DFF-4EDD-AC27-B3F5D2FC7DD5}" destId="{E5931115-6BB4-4D5E-8914-E0B142F7313C}" srcOrd="0" destOrd="0" presId="urn:microsoft.com/office/officeart/2005/8/layout/orgChart1"/>
    <dgm:cxn modelId="{C7CB7506-B310-4243-B965-2AB7B4DDBF64}" type="presOf" srcId="{2F3788DE-BC42-4773-A0E8-531B225FB029}" destId="{B06BF4B7-A769-47A1-AA2F-2AF1B023277A}" srcOrd="1" destOrd="0" presId="urn:microsoft.com/office/officeart/2005/8/layout/orgChart1"/>
    <dgm:cxn modelId="{F332C851-5A70-4C03-8CE5-384B7C220646}" type="presOf" srcId="{ED532FDE-C5CB-4275-AF9B-9D27AD7C59D8}" destId="{D1160027-10E5-49B0-AE21-C9E6C3226862}" srcOrd="0" destOrd="0" presId="urn:microsoft.com/office/officeart/2005/8/layout/orgChart1"/>
    <dgm:cxn modelId="{F27E1326-54D4-42A7-BD8C-8C2287147E63}" srcId="{A51228A1-7D89-4694-8063-63699457D99D}" destId="{3BFAF609-4DFF-4EDD-AC27-B3F5D2FC7DD5}" srcOrd="0" destOrd="0" parTransId="{21ABA97B-48ED-4B06-A8E7-7EAA62C05A09}" sibTransId="{7B609D07-86CF-4F1B-A390-6193B736B8E8}"/>
    <dgm:cxn modelId="{A9018D19-C0A2-4A5A-8E3E-B53CCB8412F5}" type="presOf" srcId="{AF1A775E-0AB3-4088-ABCC-D66AEC95A6D6}" destId="{0A8DA9C9-AB1C-460F-B2EC-DA72ADC4EAA1}" srcOrd="0" destOrd="0" presId="urn:microsoft.com/office/officeart/2005/8/layout/orgChart1"/>
    <dgm:cxn modelId="{4F232F49-2092-426C-9AED-FE8C76CB0811}" type="presOf" srcId="{21ABA97B-48ED-4B06-A8E7-7EAA62C05A09}" destId="{AEB2C11B-0227-4195-8544-FB669313913C}" srcOrd="0" destOrd="0" presId="urn:microsoft.com/office/officeart/2005/8/layout/orgChart1"/>
    <dgm:cxn modelId="{A3173256-C7E6-417C-AECB-20D51EA49B61}" type="presOf" srcId="{3BFAF609-4DFF-4EDD-AC27-B3F5D2FC7DD5}" destId="{717CEE94-76B9-40E7-92F3-D3E0247E6FF3}" srcOrd="1" destOrd="0" presId="urn:microsoft.com/office/officeart/2005/8/layout/orgChart1"/>
    <dgm:cxn modelId="{4427C4C4-317C-4F91-A501-2B62DD0099C1}" type="presOf" srcId="{A51228A1-7D89-4694-8063-63699457D99D}" destId="{D9DD6147-D9E4-40DF-BFD6-D4CC18856385}" srcOrd="1" destOrd="0" presId="urn:microsoft.com/office/officeart/2005/8/layout/orgChart1"/>
    <dgm:cxn modelId="{112E5505-8E45-41B6-8224-3F9B8BFDB585}" type="presOf" srcId="{F0A4E29A-1325-48A0-959F-2BBFC8C0B761}" destId="{8C9C19E8-EBCD-4314-A503-C1D8AE2CB6D5}" srcOrd="0" destOrd="0" presId="urn:microsoft.com/office/officeart/2005/8/layout/orgChart1"/>
    <dgm:cxn modelId="{F67D07EC-663A-41F2-AD18-EDAFEF17DDF9}" type="presOf" srcId="{7AA05AC8-9C8F-4ECF-ABEF-DE770DD162CA}" destId="{74576F73-8882-42C4-9E3E-5DFB99F2A23D}" srcOrd="0" destOrd="0" presId="urn:microsoft.com/office/officeart/2005/8/layout/orgChart1"/>
    <dgm:cxn modelId="{F43EDF65-C49E-4F92-8F14-9ED20FD185AD}" type="presOf" srcId="{8A221916-D2B7-4AFE-97CF-026F3F059696}" destId="{782D90A3-1E7C-4D59-B11C-681A3C0A1C07}" srcOrd="1" destOrd="0" presId="urn:microsoft.com/office/officeart/2005/8/layout/orgChart1"/>
    <dgm:cxn modelId="{78310CDE-BDFA-4F07-BF8A-BCDAF9CF34E7}" srcId="{923D0216-5B42-44E4-822E-818F49A814CB}" destId="{AF1A775E-0AB3-4088-ABCC-D66AEC95A6D6}" srcOrd="1" destOrd="0" parTransId="{3F5EB9A5-B58E-442F-8EF9-BD53CFCB061A}" sibTransId="{2A55610E-7431-4D59-9131-9A17D7FC2B7B}"/>
    <dgm:cxn modelId="{C0B3A12C-B6E8-488A-8755-B8B74B36524C}" type="presParOf" srcId="{0945B54A-0FCD-4FDA-AE92-F330132A963D}" destId="{EB136E8F-3494-445D-97F8-BDBECE902242}" srcOrd="0" destOrd="0" presId="urn:microsoft.com/office/officeart/2005/8/layout/orgChart1"/>
    <dgm:cxn modelId="{D3A4ED15-FD4F-463D-9CA1-DAC5EE7EFF9F}" type="presParOf" srcId="{EB136E8F-3494-445D-97F8-BDBECE902242}" destId="{8F93F819-788F-4CC8-B018-2FFB8AAD1F9A}" srcOrd="0" destOrd="0" presId="urn:microsoft.com/office/officeart/2005/8/layout/orgChart1"/>
    <dgm:cxn modelId="{0BC7B543-9FFE-43D6-B02B-6CCD5E6F1413}" type="presParOf" srcId="{8F93F819-788F-4CC8-B018-2FFB8AAD1F9A}" destId="{7D9061F0-B4C5-4A3E-83E8-507B3419A286}" srcOrd="0" destOrd="0" presId="urn:microsoft.com/office/officeart/2005/8/layout/orgChart1"/>
    <dgm:cxn modelId="{C6A411A5-1ED4-4A73-A70B-0CA2C8E5AE0B}" type="presParOf" srcId="{8F93F819-788F-4CC8-B018-2FFB8AAD1F9A}" destId="{782D90A3-1E7C-4D59-B11C-681A3C0A1C07}" srcOrd="1" destOrd="0" presId="urn:microsoft.com/office/officeart/2005/8/layout/orgChart1"/>
    <dgm:cxn modelId="{40D21831-FFF5-4177-B583-41FA909E6501}" type="presParOf" srcId="{EB136E8F-3494-445D-97F8-BDBECE902242}" destId="{2D50059A-3F4F-40AF-89D8-B5D662229A3F}" srcOrd="1" destOrd="0" presId="urn:microsoft.com/office/officeart/2005/8/layout/orgChart1"/>
    <dgm:cxn modelId="{361C81EF-5A44-4CCC-B7A0-ABA43C7452BE}" type="presParOf" srcId="{2D50059A-3F4F-40AF-89D8-B5D662229A3F}" destId="{D1160027-10E5-49B0-AE21-C9E6C3226862}" srcOrd="0" destOrd="0" presId="urn:microsoft.com/office/officeart/2005/8/layout/orgChart1"/>
    <dgm:cxn modelId="{B72EA4EA-4417-4914-A864-54F6AC0A5A64}" type="presParOf" srcId="{2D50059A-3F4F-40AF-89D8-B5D662229A3F}" destId="{E96DA1B2-0EAF-4572-BBBB-E17D9C6C4250}" srcOrd="1" destOrd="0" presId="urn:microsoft.com/office/officeart/2005/8/layout/orgChart1"/>
    <dgm:cxn modelId="{EAFA8BDC-41A1-47FE-BBC1-ABD0B86AD2B6}" type="presParOf" srcId="{E96DA1B2-0EAF-4572-BBBB-E17D9C6C4250}" destId="{AF6F3269-0704-4AA5-8987-1C5342315A47}" srcOrd="0" destOrd="0" presId="urn:microsoft.com/office/officeart/2005/8/layout/orgChart1"/>
    <dgm:cxn modelId="{EE0D4448-9738-4105-9A96-1CA2B7C54CDD}" type="presParOf" srcId="{AF6F3269-0704-4AA5-8987-1C5342315A47}" destId="{303F209B-B85B-4E9D-996D-C05D0FBC1631}" srcOrd="0" destOrd="0" presId="urn:microsoft.com/office/officeart/2005/8/layout/orgChart1"/>
    <dgm:cxn modelId="{A1799F62-96AF-4F67-8108-D4C56FD65A73}" type="presParOf" srcId="{AF6F3269-0704-4AA5-8987-1C5342315A47}" destId="{8A3085B1-76B2-4091-95D8-B3D605AEA4F9}" srcOrd="1" destOrd="0" presId="urn:microsoft.com/office/officeart/2005/8/layout/orgChart1"/>
    <dgm:cxn modelId="{6986B638-B552-4865-8B7E-B79031B06FBF}" type="presParOf" srcId="{E96DA1B2-0EAF-4572-BBBB-E17D9C6C4250}" destId="{C8671D37-7E71-4104-B2CB-295BC991C3F1}" srcOrd="1" destOrd="0" presId="urn:microsoft.com/office/officeart/2005/8/layout/orgChart1"/>
    <dgm:cxn modelId="{778776C8-CA64-46ED-9CA8-D8300FD3DE17}" type="presParOf" srcId="{E96DA1B2-0EAF-4572-BBBB-E17D9C6C4250}" destId="{848334DD-2C2D-446C-B73A-09EBBA953FCA}" srcOrd="2" destOrd="0" presId="urn:microsoft.com/office/officeart/2005/8/layout/orgChart1"/>
    <dgm:cxn modelId="{C3CC2F23-51B3-4BC8-BBCD-D54E4C7FC468}" type="presParOf" srcId="{2D50059A-3F4F-40AF-89D8-B5D662229A3F}" destId="{C4838E62-FE53-48FE-89D1-008019CC0A09}" srcOrd="2" destOrd="0" presId="urn:microsoft.com/office/officeart/2005/8/layout/orgChart1"/>
    <dgm:cxn modelId="{76503557-62FD-497F-AAC0-E5867AB9AD16}" type="presParOf" srcId="{2D50059A-3F4F-40AF-89D8-B5D662229A3F}" destId="{65D2EFE2-BACA-4C71-AF16-976B58023F48}" srcOrd="3" destOrd="0" presId="urn:microsoft.com/office/officeart/2005/8/layout/orgChart1"/>
    <dgm:cxn modelId="{860FB934-4616-4E10-A630-B4F94F9F46C7}" type="presParOf" srcId="{65D2EFE2-BACA-4C71-AF16-976B58023F48}" destId="{D0C404C9-37A5-4031-94BF-B42E2326C70F}" srcOrd="0" destOrd="0" presId="urn:microsoft.com/office/officeart/2005/8/layout/orgChart1"/>
    <dgm:cxn modelId="{7CEDDD19-60BA-46D6-AC31-46C6B83A661D}" type="presParOf" srcId="{D0C404C9-37A5-4031-94BF-B42E2326C70F}" destId="{3648FD75-3960-46E4-8D7D-727132A9D8AC}" srcOrd="0" destOrd="0" presId="urn:microsoft.com/office/officeart/2005/8/layout/orgChart1"/>
    <dgm:cxn modelId="{0B8CFD04-0382-4C0C-94E3-3C50E98584B5}" type="presParOf" srcId="{D0C404C9-37A5-4031-94BF-B42E2326C70F}" destId="{D9DD6147-D9E4-40DF-BFD6-D4CC18856385}" srcOrd="1" destOrd="0" presId="urn:microsoft.com/office/officeart/2005/8/layout/orgChart1"/>
    <dgm:cxn modelId="{F1C35F9E-AA3D-4BC8-B30A-89F7F8692DC3}" type="presParOf" srcId="{65D2EFE2-BACA-4C71-AF16-976B58023F48}" destId="{9F6BB1AB-68A5-45F5-8C7D-4990FFB898C4}" srcOrd="1" destOrd="0" presId="urn:microsoft.com/office/officeart/2005/8/layout/orgChart1"/>
    <dgm:cxn modelId="{7BB34E11-A55A-497F-9573-24E32A2AFB0B}" type="presParOf" srcId="{9F6BB1AB-68A5-45F5-8C7D-4990FFB898C4}" destId="{AEB2C11B-0227-4195-8544-FB669313913C}" srcOrd="0" destOrd="0" presId="urn:microsoft.com/office/officeart/2005/8/layout/orgChart1"/>
    <dgm:cxn modelId="{B831B074-230B-415B-AD6A-16FF710B8AD2}" type="presParOf" srcId="{9F6BB1AB-68A5-45F5-8C7D-4990FFB898C4}" destId="{8C737BB2-43EA-4876-BA45-9174D3EDFDF6}" srcOrd="1" destOrd="0" presId="urn:microsoft.com/office/officeart/2005/8/layout/orgChart1"/>
    <dgm:cxn modelId="{5353AAFB-39F4-458B-BF27-637D8ED4F6C2}" type="presParOf" srcId="{8C737BB2-43EA-4876-BA45-9174D3EDFDF6}" destId="{9C0D3732-69AA-4EB7-99FD-18A7078B68C6}" srcOrd="0" destOrd="0" presId="urn:microsoft.com/office/officeart/2005/8/layout/orgChart1"/>
    <dgm:cxn modelId="{4FF5C47D-75D7-4099-BFFC-D8DE394E9526}" type="presParOf" srcId="{9C0D3732-69AA-4EB7-99FD-18A7078B68C6}" destId="{E5931115-6BB4-4D5E-8914-E0B142F7313C}" srcOrd="0" destOrd="0" presId="urn:microsoft.com/office/officeart/2005/8/layout/orgChart1"/>
    <dgm:cxn modelId="{B12AAA9D-8F5D-483E-A10E-C4F237900251}" type="presParOf" srcId="{9C0D3732-69AA-4EB7-99FD-18A7078B68C6}" destId="{717CEE94-76B9-40E7-92F3-D3E0247E6FF3}" srcOrd="1" destOrd="0" presId="urn:microsoft.com/office/officeart/2005/8/layout/orgChart1"/>
    <dgm:cxn modelId="{96CBC6CE-7E6F-41DF-AB31-6F3B19033F05}" type="presParOf" srcId="{8C737BB2-43EA-4876-BA45-9174D3EDFDF6}" destId="{1CE5E141-9EB0-4577-A8F5-740384F4E16A}" srcOrd="1" destOrd="0" presId="urn:microsoft.com/office/officeart/2005/8/layout/orgChart1"/>
    <dgm:cxn modelId="{0243D662-F34F-44BC-AF24-8009D6958AAA}" type="presParOf" srcId="{1CE5E141-9EB0-4577-A8F5-740384F4E16A}" destId="{5B9A6249-48FA-4B18-9DAE-2EAAF1B1B023}" srcOrd="0" destOrd="0" presId="urn:microsoft.com/office/officeart/2005/8/layout/orgChart1"/>
    <dgm:cxn modelId="{5E5BB67B-BD6A-43DC-9E6F-77CE809C9D9B}" type="presParOf" srcId="{1CE5E141-9EB0-4577-A8F5-740384F4E16A}" destId="{CC3976DA-86E3-43FA-8D12-83051446712B}" srcOrd="1" destOrd="0" presId="urn:microsoft.com/office/officeart/2005/8/layout/orgChart1"/>
    <dgm:cxn modelId="{98F59BAA-C709-402A-8952-5BD11551B513}" type="presParOf" srcId="{CC3976DA-86E3-43FA-8D12-83051446712B}" destId="{B057823E-9EB4-4FCF-9BF7-651954A9812A}" srcOrd="0" destOrd="0" presId="urn:microsoft.com/office/officeart/2005/8/layout/orgChart1"/>
    <dgm:cxn modelId="{B6FD5B65-526D-4FFA-B67B-523C874E8FA2}" type="presParOf" srcId="{B057823E-9EB4-4FCF-9BF7-651954A9812A}" destId="{74576F73-8882-42C4-9E3E-5DFB99F2A23D}" srcOrd="0" destOrd="0" presId="urn:microsoft.com/office/officeart/2005/8/layout/orgChart1"/>
    <dgm:cxn modelId="{4CE4E4B8-3E50-4CFD-956A-40CD4216A932}" type="presParOf" srcId="{B057823E-9EB4-4FCF-9BF7-651954A9812A}" destId="{483F1009-23AA-4287-AC36-21C2D467D7C7}" srcOrd="1" destOrd="0" presId="urn:microsoft.com/office/officeart/2005/8/layout/orgChart1"/>
    <dgm:cxn modelId="{14522D8A-C73A-48C8-8C08-6FAE4E4DB4B9}" type="presParOf" srcId="{CC3976DA-86E3-43FA-8D12-83051446712B}" destId="{B8C0AB01-49AF-4218-A940-6F926E35F59A}" srcOrd="1" destOrd="0" presId="urn:microsoft.com/office/officeart/2005/8/layout/orgChart1"/>
    <dgm:cxn modelId="{66BBF616-882E-4FC6-B10A-68455E9CC44A}" type="presParOf" srcId="{B8C0AB01-49AF-4218-A940-6F926E35F59A}" destId="{8C9C19E8-EBCD-4314-A503-C1D8AE2CB6D5}" srcOrd="0" destOrd="0" presId="urn:microsoft.com/office/officeart/2005/8/layout/orgChart1"/>
    <dgm:cxn modelId="{766A2C6F-A66D-4899-B541-D8D6CBD81BC9}" type="presParOf" srcId="{B8C0AB01-49AF-4218-A940-6F926E35F59A}" destId="{88AB6492-7163-4F53-B092-401026F4EB3C}" srcOrd="1" destOrd="0" presId="urn:microsoft.com/office/officeart/2005/8/layout/orgChart1"/>
    <dgm:cxn modelId="{7AADA311-F6AA-4FF8-9FDB-9A747003A8EA}" type="presParOf" srcId="{88AB6492-7163-4F53-B092-401026F4EB3C}" destId="{D4F459B5-012D-42F9-BD17-5B133549A21B}" srcOrd="0" destOrd="0" presId="urn:microsoft.com/office/officeart/2005/8/layout/orgChart1"/>
    <dgm:cxn modelId="{06300921-7CED-42F6-B2F0-B2390E56A5FD}" type="presParOf" srcId="{D4F459B5-012D-42F9-BD17-5B133549A21B}" destId="{50950D4A-C682-43DE-A5C2-37CD4A84B886}" srcOrd="0" destOrd="0" presId="urn:microsoft.com/office/officeart/2005/8/layout/orgChart1"/>
    <dgm:cxn modelId="{8901A6CB-F2EC-402B-87EF-666421D76229}" type="presParOf" srcId="{D4F459B5-012D-42F9-BD17-5B133549A21B}" destId="{B06BF4B7-A769-47A1-AA2F-2AF1B023277A}" srcOrd="1" destOrd="0" presId="urn:microsoft.com/office/officeart/2005/8/layout/orgChart1"/>
    <dgm:cxn modelId="{FE5C2014-DCFA-4CFD-8C90-D9FDE42B0082}" type="presParOf" srcId="{88AB6492-7163-4F53-B092-401026F4EB3C}" destId="{F25FAC70-323C-40CD-A574-347DDF6C2DF1}" srcOrd="1" destOrd="0" presId="urn:microsoft.com/office/officeart/2005/8/layout/orgChart1"/>
    <dgm:cxn modelId="{EE21020A-6231-4601-B83C-AD917B3E873B}" type="presParOf" srcId="{88AB6492-7163-4F53-B092-401026F4EB3C}" destId="{2A7F768F-D30B-4B07-A2B4-2E71C3ABDA6A}" srcOrd="2" destOrd="0" presId="urn:microsoft.com/office/officeart/2005/8/layout/orgChart1"/>
    <dgm:cxn modelId="{B454AC37-81CB-4C1F-8892-D93EBE2EFDA5}" type="presParOf" srcId="{CC3976DA-86E3-43FA-8D12-83051446712B}" destId="{E42582D4-9588-4DFD-875E-0DF1DDF98FF8}" srcOrd="2" destOrd="0" presId="urn:microsoft.com/office/officeart/2005/8/layout/orgChart1"/>
    <dgm:cxn modelId="{0EE01D0B-39A3-40E5-9D84-853790EB4762}" type="presParOf" srcId="{8C737BB2-43EA-4876-BA45-9174D3EDFDF6}" destId="{1B1E65BC-F3E8-42FE-9BBC-5658B614BF35}" srcOrd="2" destOrd="0" presId="urn:microsoft.com/office/officeart/2005/8/layout/orgChart1"/>
    <dgm:cxn modelId="{90B082E1-5F25-4D2E-8653-F61E37B1B79D}" type="presParOf" srcId="{65D2EFE2-BACA-4C71-AF16-976B58023F48}" destId="{FE64352D-704E-4F05-8CBB-7864B949B726}" srcOrd="2" destOrd="0" presId="urn:microsoft.com/office/officeart/2005/8/layout/orgChart1"/>
    <dgm:cxn modelId="{05EB07D4-0CC8-4E4C-AFF5-D9B03380D822}" type="presParOf" srcId="{EB136E8F-3494-445D-97F8-BDBECE902242}" destId="{FD1B6698-2DD3-48E1-BEC2-EC20825EE491}" srcOrd="2" destOrd="0" presId="urn:microsoft.com/office/officeart/2005/8/layout/orgChart1"/>
    <dgm:cxn modelId="{1972EA87-1AC0-44BC-9048-CF7A76E2A6DB}" type="presParOf" srcId="{0945B54A-0FCD-4FDA-AE92-F330132A963D}" destId="{234E5CCE-524F-4B82-8354-284C93BCA66C}" srcOrd="1" destOrd="0" presId="urn:microsoft.com/office/officeart/2005/8/layout/orgChart1"/>
    <dgm:cxn modelId="{65387B53-E031-49B5-A7E9-44BD672DF413}" type="presParOf" srcId="{234E5CCE-524F-4B82-8354-284C93BCA66C}" destId="{1FA87CA0-221A-4718-B273-F34839DC3ED8}" srcOrd="0" destOrd="0" presId="urn:microsoft.com/office/officeart/2005/8/layout/orgChart1"/>
    <dgm:cxn modelId="{32A10F55-EB7D-448B-89F6-52697AFACECE}" type="presParOf" srcId="{1FA87CA0-221A-4718-B273-F34839DC3ED8}" destId="{0A8DA9C9-AB1C-460F-B2EC-DA72ADC4EAA1}" srcOrd="0" destOrd="0" presId="urn:microsoft.com/office/officeart/2005/8/layout/orgChart1"/>
    <dgm:cxn modelId="{C43AE65B-B806-44E4-9A74-F4AB4050B321}" type="presParOf" srcId="{1FA87CA0-221A-4718-B273-F34839DC3ED8}" destId="{1A2F7C82-E7CB-41F4-A679-47664F9B5FD8}" srcOrd="1" destOrd="0" presId="urn:microsoft.com/office/officeart/2005/8/layout/orgChart1"/>
    <dgm:cxn modelId="{BBEFFDBA-811E-4887-97DA-A0AD0E323E6E}" type="presParOf" srcId="{234E5CCE-524F-4B82-8354-284C93BCA66C}" destId="{E2EA99A2-2FA8-483E-91ED-5E25FA44D798}" srcOrd="1" destOrd="0" presId="urn:microsoft.com/office/officeart/2005/8/layout/orgChart1"/>
    <dgm:cxn modelId="{0760A47D-0590-4288-BEBA-CA7EF901A6A9}" type="presParOf" srcId="{234E5CCE-524F-4B82-8354-284C93BCA66C}" destId="{C1818833-9440-42D5-914C-44A9EAFF89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C19E8-EBCD-4314-A503-C1D8AE2CB6D5}">
      <dsp:nvSpPr>
        <dsp:cNvPr id="0" name=""/>
        <dsp:cNvSpPr/>
      </dsp:nvSpPr>
      <dsp:spPr>
        <a:xfrm>
          <a:off x="4701909" y="4438748"/>
          <a:ext cx="253023" cy="775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937"/>
              </a:lnTo>
              <a:lnTo>
                <a:pt x="253023" y="77593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A6249-48FA-4B18-9DAE-2EAAF1B1B023}">
      <dsp:nvSpPr>
        <dsp:cNvPr id="0" name=""/>
        <dsp:cNvSpPr/>
      </dsp:nvSpPr>
      <dsp:spPr>
        <a:xfrm>
          <a:off x="5330918" y="3241105"/>
          <a:ext cx="91440" cy="35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2C11B-0227-4195-8544-FB669313913C}">
      <dsp:nvSpPr>
        <dsp:cNvPr id="0" name=""/>
        <dsp:cNvSpPr/>
      </dsp:nvSpPr>
      <dsp:spPr>
        <a:xfrm>
          <a:off x="5330918" y="2043462"/>
          <a:ext cx="91440" cy="35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2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38E62-FE53-48FE-89D1-008019CC0A09}">
      <dsp:nvSpPr>
        <dsp:cNvPr id="0" name=""/>
        <dsp:cNvSpPr/>
      </dsp:nvSpPr>
      <dsp:spPr>
        <a:xfrm>
          <a:off x="4356111" y="845818"/>
          <a:ext cx="1020526" cy="354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16"/>
              </a:lnTo>
              <a:lnTo>
                <a:pt x="1020526" y="177116"/>
              </a:lnTo>
              <a:lnTo>
                <a:pt x="1020526" y="3542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60027-10E5-49B0-AE21-C9E6C3226862}">
      <dsp:nvSpPr>
        <dsp:cNvPr id="0" name=""/>
        <dsp:cNvSpPr/>
      </dsp:nvSpPr>
      <dsp:spPr>
        <a:xfrm>
          <a:off x="2546809" y="845818"/>
          <a:ext cx="1809301" cy="354232"/>
        </a:xfrm>
        <a:custGeom>
          <a:avLst/>
          <a:gdLst/>
          <a:ahLst/>
          <a:cxnLst/>
          <a:rect l="0" t="0" r="0" b="0"/>
          <a:pathLst>
            <a:path>
              <a:moveTo>
                <a:pt x="1809301" y="0"/>
              </a:moveTo>
              <a:lnTo>
                <a:pt x="1809301" y="177116"/>
              </a:lnTo>
              <a:lnTo>
                <a:pt x="0" y="177116"/>
              </a:lnTo>
              <a:lnTo>
                <a:pt x="0" y="3542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061F0-B4C5-4A3E-83E8-507B3419A286}">
      <dsp:nvSpPr>
        <dsp:cNvPr id="0" name=""/>
        <dsp:cNvSpPr/>
      </dsp:nvSpPr>
      <dsp:spPr>
        <a:xfrm>
          <a:off x="3512700" y="2408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Public</a:t>
          </a:r>
        </a:p>
      </dsp:txBody>
      <dsp:txXfrm>
        <a:off x="3512700" y="2408"/>
        <a:ext cx="1686821" cy="843410"/>
      </dsp:txXfrm>
    </dsp:sp>
    <dsp:sp modelId="{303F209B-B85B-4E9D-996D-C05D0FBC1631}">
      <dsp:nvSpPr>
        <dsp:cNvPr id="0" name=""/>
        <dsp:cNvSpPr/>
      </dsp:nvSpPr>
      <dsp:spPr>
        <a:xfrm>
          <a:off x="1703399" y="1200051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Mayor</a:t>
          </a:r>
        </a:p>
      </dsp:txBody>
      <dsp:txXfrm>
        <a:off x="1703399" y="1200051"/>
        <a:ext cx="1686821" cy="843410"/>
      </dsp:txXfrm>
    </dsp:sp>
    <dsp:sp modelId="{3648FD75-3960-46E4-8D7D-727132A9D8AC}">
      <dsp:nvSpPr>
        <dsp:cNvPr id="0" name=""/>
        <dsp:cNvSpPr/>
      </dsp:nvSpPr>
      <dsp:spPr>
        <a:xfrm>
          <a:off x="3744452" y="1200051"/>
          <a:ext cx="3264370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Commissioners</a:t>
          </a:r>
        </a:p>
      </dsp:txBody>
      <dsp:txXfrm>
        <a:off x="3744452" y="1200051"/>
        <a:ext cx="3264370" cy="843410"/>
      </dsp:txXfrm>
    </dsp:sp>
    <dsp:sp modelId="{E5931115-6BB4-4D5E-8914-E0B142F7313C}">
      <dsp:nvSpPr>
        <dsp:cNvPr id="0" name=""/>
        <dsp:cNvSpPr/>
      </dsp:nvSpPr>
      <dsp:spPr>
        <a:xfrm>
          <a:off x="4533227" y="2397694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City Manager</a:t>
          </a:r>
        </a:p>
      </dsp:txBody>
      <dsp:txXfrm>
        <a:off x="4533227" y="2397694"/>
        <a:ext cx="1686821" cy="843410"/>
      </dsp:txXfrm>
    </dsp:sp>
    <dsp:sp modelId="{74576F73-8882-42C4-9E3E-5DFB99F2A23D}">
      <dsp:nvSpPr>
        <dsp:cNvPr id="0" name=""/>
        <dsp:cNvSpPr/>
      </dsp:nvSpPr>
      <dsp:spPr>
        <a:xfrm>
          <a:off x="4533227" y="3595337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Finance</a:t>
          </a:r>
        </a:p>
      </dsp:txBody>
      <dsp:txXfrm>
        <a:off x="4533227" y="3595337"/>
        <a:ext cx="1686821" cy="843410"/>
      </dsp:txXfrm>
    </dsp:sp>
    <dsp:sp modelId="{50950D4A-C682-43DE-A5C2-37CD4A84B886}">
      <dsp:nvSpPr>
        <dsp:cNvPr id="0" name=""/>
        <dsp:cNvSpPr/>
      </dsp:nvSpPr>
      <dsp:spPr>
        <a:xfrm>
          <a:off x="4954932" y="4792981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IT</a:t>
          </a:r>
        </a:p>
      </dsp:txBody>
      <dsp:txXfrm>
        <a:off x="4954932" y="4792981"/>
        <a:ext cx="1686821" cy="843410"/>
      </dsp:txXfrm>
    </dsp:sp>
    <dsp:sp modelId="{0A8DA9C9-AB1C-460F-B2EC-DA72ADC4EAA1}">
      <dsp:nvSpPr>
        <dsp:cNvPr id="0" name=""/>
        <dsp:cNvSpPr/>
      </dsp:nvSpPr>
      <dsp:spPr>
        <a:xfrm>
          <a:off x="553847" y="2438397"/>
          <a:ext cx="1686821" cy="8434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City Attorney</a:t>
          </a:r>
          <a:endParaRPr lang="en-US" sz="2800" kern="1200" dirty="0"/>
        </a:p>
      </dsp:txBody>
      <dsp:txXfrm>
        <a:off x="553847" y="2438397"/>
        <a:ext cx="1686821" cy="843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pPr/>
              <a:t>4/10/18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pPr/>
              <a:t>4/10/18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what went down</a:t>
            </a:r>
            <a:r>
              <a:rPr lang="en-US" baseline="0" dirty="0"/>
              <a:t> – MML Fall Convention sponsor??????&lt;$10 k added travel for lobbying State for $&gt;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Includes $50 k for Council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1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47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5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7155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745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725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20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4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1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4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1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City of Cambridge</a:t>
            </a:r>
            <a:br>
              <a:rPr lang="en-US" dirty="0"/>
            </a:br>
            <a:r>
              <a:rPr lang="en-US"/>
              <a:t>FY 2019 </a:t>
            </a:r>
            <a:r>
              <a:rPr lang="en-US" dirty="0"/>
              <a:t>Budget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7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is on:      Expenses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Employee compensation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99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1.5%-2% COLA</a:t>
            </a:r>
          </a:p>
          <a:p>
            <a:r>
              <a:rPr lang="en-US" sz="3199" dirty="0"/>
              <a:t>Lapse time of $115,000- less than last year</a:t>
            </a:r>
          </a:p>
          <a:p>
            <a:r>
              <a:rPr lang="en-US" sz="3199" dirty="0"/>
              <a:t>Appropriated reserve of $70,000- less than last year</a:t>
            </a:r>
            <a:endParaRPr lang="en-US" sz="2799" dirty="0"/>
          </a:p>
          <a:p>
            <a:pPr marL="457063" lvl="1" indent="0">
              <a:buNone/>
            </a:pPr>
            <a:endParaRPr lang="en-US" sz="2999" dirty="0"/>
          </a:p>
        </p:txBody>
      </p:sp>
    </p:spTree>
    <p:extLst>
      <p:ext uri="{BB962C8B-B14F-4D97-AF65-F5344CB8AC3E}">
        <p14:creationId xmlns:p14="http://schemas.microsoft.com/office/powerpoint/2010/main" val="363656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Marina Fund 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Revenue- $644,864</a:t>
            </a:r>
          </a:p>
          <a:p>
            <a:r>
              <a:rPr lang="en-US" sz="3199" dirty="0"/>
              <a:t>Expenses- $644,864</a:t>
            </a:r>
          </a:p>
          <a:p>
            <a:r>
              <a:rPr lang="en-US" sz="3199" dirty="0"/>
              <a:t>Number of Employees- 2</a:t>
            </a:r>
          </a:p>
        </p:txBody>
      </p:sp>
    </p:spTree>
    <p:extLst>
      <p:ext uri="{BB962C8B-B14F-4D97-AF65-F5344CB8AC3E}">
        <p14:creationId xmlns:p14="http://schemas.microsoft.com/office/powerpoint/2010/main" val="345147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Sewer Fund 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Revenue- $4,777,988</a:t>
            </a:r>
          </a:p>
          <a:p>
            <a:r>
              <a:rPr lang="en-US" sz="3199" dirty="0"/>
              <a:t>Expenses- $4,777,988</a:t>
            </a:r>
          </a:p>
          <a:p>
            <a:r>
              <a:rPr lang="en-US" sz="3199" dirty="0"/>
              <a:t>Number of Employees- 1</a:t>
            </a:r>
          </a:p>
          <a:p>
            <a:r>
              <a:rPr lang="en-US" sz="3199" dirty="0"/>
              <a:t>Highlight- renovation of Woods Rd Pumping Station</a:t>
            </a:r>
          </a:p>
        </p:txBody>
      </p:sp>
    </p:spTree>
    <p:extLst>
      <p:ext uri="{BB962C8B-B14F-4D97-AF65-F5344CB8AC3E}">
        <p14:creationId xmlns:p14="http://schemas.microsoft.com/office/powerpoint/2010/main" val="423994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 Fund 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Revenue- $2,479,058</a:t>
            </a:r>
          </a:p>
          <a:p>
            <a:r>
              <a:rPr lang="en-US" sz="3199" dirty="0"/>
              <a:t>Expenses- $2,479,058</a:t>
            </a:r>
          </a:p>
          <a:p>
            <a:r>
              <a:rPr lang="en-US" sz="3199" dirty="0"/>
              <a:t>Number of Employees- 16</a:t>
            </a:r>
          </a:p>
          <a:p>
            <a:r>
              <a:rPr lang="en-US" sz="3199" dirty="0"/>
              <a:t>Highlight- grant for well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25430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Internal Service Fund 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Revenue- $852,000</a:t>
            </a:r>
          </a:p>
          <a:p>
            <a:r>
              <a:rPr lang="en-US" sz="3199" dirty="0"/>
              <a:t>Expenses- $852,000</a:t>
            </a:r>
          </a:p>
        </p:txBody>
      </p:sp>
    </p:spTree>
    <p:extLst>
      <p:ext uri="{BB962C8B-B14F-4D97-AF65-F5344CB8AC3E}">
        <p14:creationId xmlns:p14="http://schemas.microsoft.com/office/powerpoint/2010/main" val="732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47824" y="685800"/>
            <a:ext cx="9144000" cy="16002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Fiscal Year 2018 Proposed Operating and Capital Budget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74812" y="2895600"/>
            <a:ext cx="9144000" cy="3300414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 sz="2800" dirty="0">
              <a:solidFill>
                <a:schemeClr val="tx2"/>
              </a:solidFill>
              <a:latin typeface="Constantia" pitchFamily="18" charset="0"/>
            </a:endParaRPr>
          </a:p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Mayor, Council,</a:t>
            </a:r>
          </a:p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&amp;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Combined -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770979"/>
              </p:ext>
            </p:extLst>
          </p:nvPr>
        </p:nvGraphicFramePr>
        <p:xfrm>
          <a:off x="1103313" y="2052638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1,304,806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1,153,443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83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Organization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888058"/>
              </p:ext>
            </p:extLst>
          </p:nvPr>
        </p:nvGraphicFramePr>
        <p:xfrm>
          <a:off x="1103313" y="1066800"/>
          <a:ext cx="8943975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418012" y="2971800"/>
            <a:ext cx="0" cy="762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8012" y="3733800"/>
            <a:ext cx="10668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1212" y="3733800"/>
            <a:ext cx="10668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68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Mayor, Council, &amp;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812" y="2438400"/>
            <a:ext cx="6172200" cy="3352799"/>
          </a:xfr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Mayor</a:t>
            </a:r>
          </a:p>
        </p:txBody>
      </p:sp>
    </p:spTree>
    <p:extLst>
      <p:ext uri="{BB962C8B-B14F-4D97-AF65-F5344CB8AC3E}">
        <p14:creationId xmlns:p14="http://schemas.microsoft.com/office/powerpoint/2010/main" val="136290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Mayor’s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189386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17,720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71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199" dirty="0"/>
              <a:t>Service delivery focus- what accomplished with scarce public resources</a:t>
            </a:r>
          </a:p>
          <a:p>
            <a:r>
              <a:rPr lang="en-US" sz="3199" dirty="0"/>
              <a:t>Each division includes descriptions, performance measures, accomplishments, goals</a:t>
            </a:r>
          </a:p>
          <a:p>
            <a:r>
              <a:rPr lang="en-US" sz="3199" dirty="0"/>
              <a:t>Creative redesign of the budget- presentation </a:t>
            </a:r>
          </a:p>
        </p:txBody>
      </p:sp>
    </p:spTree>
    <p:extLst>
      <p:ext uri="{BB962C8B-B14F-4D97-AF65-F5344CB8AC3E}">
        <p14:creationId xmlns:p14="http://schemas.microsoft.com/office/powerpoint/2010/main" val="40911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381000"/>
            <a:ext cx="9130758" cy="1219199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Mayor, Council &amp;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70" y="2514600"/>
            <a:ext cx="7975043" cy="35814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en-US" sz="6600" b="1" dirty="0"/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Commissioners</a:t>
            </a:r>
          </a:p>
        </p:txBody>
      </p:sp>
    </p:spTree>
    <p:extLst>
      <p:ext uri="{BB962C8B-B14F-4D97-AF65-F5344CB8AC3E}">
        <p14:creationId xmlns:p14="http://schemas.microsoft.com/office/powerpoint/2010/main" val="108816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Commissioners’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614482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129,032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  <a:endParaRPr lang="en-US" sz="3200" b="1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135,176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Council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381" y="1600200"/>
            <a:ext cx="8944211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Third year to include Council Goals in budget.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FY 19 Process not yet final.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$50,000 in Commissioners budget as reserve for goals.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254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Council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219200"/>
            <a:ext cx="11201400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Nov. 2017 - Council looked out 5 years and identified 60 ideas for the future – grouped into 10 potential goal areas: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Strong financial health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Safe and livable housing for all members of the community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Economic development (</a:t>
            </a:r>
            <a:r>
              <a:rPr lang="en-US" sz="4000" dirty="0" err="1"/>
              <a:t>Sailwinds</a:t>
            </a:r>
            <a:r>
              <a:rPr lang="en-US" sz="4000" dirty="0"/>
              <a:t>, Retail Expansion, Pines Street, Downtown, Industry, Tourism, Other – Cannery Park)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Increased public safety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Child and youth development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Support for City employees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Reduction in trash sent to landfills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Modern health facilities **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Improved City facilities and infrastructure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4000" dirty="0"/>
              <a:t>Community building and cultural programs**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260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Council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00200"/>
            <a:ext cx="11201400" cy="4343400"/>
          </a:xfrm>
        </p:spPr>
        <p:txBody>
          <a:bodyPr>
            <a:normAutofit/>
          </a:bodyPr>
          <a:lstStyle/>
          <a:p>
            <a:r>
              <a:rPr lang="en-US" sz="3600" dirty="0"/>
              <a:t>Staff identified near term potential implementation plans.</a:t>
            </a:r>
          </a:p>
          <a:p>
            <a:endParaRPr lang="en-US" sz="3600" dirty="0"/>
          </a:p>
          <a:p>
            <a:r>
              <a:rPr lang="en-US" sz="3600" dirty="0"/>
              <a:t>Presented to Council in a work session.</a:t>
            </a:r>
          </a:p>
          <a:p>
            <a:endParaRPr lang="en-US" sz="3600" dirty="0"/>
          </a:p>
          <a:p>
            <a:r>
              <a:rPr lang="en-US" sz="3600" dirty="0"/>
              <a:t>Council asked to informally indicate priorities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276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199670"/>
            <a:ext cx="11885612" cy="14005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Preliminary responses re priorities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3" y="1143000"/>
            <a:ext cx="5181599" cy="43434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Goal:  Safe and livable housing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600" dirty="0"/>
              <a:t>Econ. Dev. – Industry	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dirty="0"/>
              <a:t>Econ. Dev. - Tourism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dirty="0"/>
              <a:t>Increased public safety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dirty="0"/>
              <a:t>Increased public safety</a:t>
            </a:r>
          </a:p>
          <a:p>
            <a:pPr marL="514350" indent="-514350">
              <a:buFont typeface="+mj-lt"/>
              <a:buAutoNum type="arabicPeriod" startAt="3"/>
            </a:pPr>
            <a:endParaRPr lang="en-US" sz="6000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/>
              <a:t>Improve City Infra. – streets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600" dirty="0"/>
              <a:t>Improve City Infra. - parks			</a:t>
            </a:r>
          </a:p>
          <a:p>
            <a:endParaRPr 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6FAA381-AB0C-4047-8F72-0B8C8DA40E67}"/>
              </a:ext>
            </a:extLst>
          </p:cNvPr>
          <p:cNvSpPr txBox="1">
            <a:spLocks/>
          </p:cNvSpPr>
          <p:nvPr/>
        </p:nvSpPr>
        <p:spPr>
          <a:xfrm>
            <a:off x="5332412" y="1143000"/>
            <a:ext cx="5181599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99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79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524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Begin a new code enforcement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Woods Rd. Improvements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Ironman family movie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Cameras in high crime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Training for officers in working with homeless people and those with mental health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Leonard Lane Sidewalks grant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Create park-in-a-box with Comm. Policing</a:t>
            </a:r>
          </a:p>
          <a:p>
            <a:pPr marL="0" indent="0">
              <a:buNone/>
            </a:pPr>
            <a:r>
              <a:rPr lang="en-US" sz="3600" dirty="0"/>
              <a:t>		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223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Est. Costs of Preliminary Priorities</a:t>
            </a:r>
            <a:endParaRPr lang="en-US" sz="4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00200"/>
            <a:ext cx="11201400" cy="5334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Begin a new code enforcement program………………..	$20,000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Woods Rd. Improvements study…………….……………… 	$20,000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Ironman family movie night…………………………………..	$  5,000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Cameras in high crime areas………………………………….$25,000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Training for officers in working with homeless </a:t>
            </a:r>
          </a:p>
          <a:p>
            <a:pPr marL="0" indent="0">
              <a:buNone/>
            </a:pPr>
            <a:r>
              <a:rPr lang="en-US" sz="4000" dirty="0"/>
              <a:t>      people and those with mental health problems……..		$  6,000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4000" dirty="0"/>
              <a:t>Leonard Lane Sidewalks grant ……………………………  $350,000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/>
              <a:t>Create park-in-a-box with Comm. Policing …………….	$35,000</a:t>
            </a:r>
          </a:p>
          <a:p>
            <a:pPr marL="0" indent="0">
              <a:buNone/>
            </a:pPr>
            <a:r>
              <a:rPr lang="en-US" sz="4000" dirty="0"/>
              <a:t>	TOTAL													     			    </a:t>
            </a:r>
            <a:r>
              <a:rPr lang="en-US" sz="4000" b="1" dirty="0"/>
              <a:t>$461,000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033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Council goals</a:t>
            </a:r>
            <a:endParaRPr lang="en-US" sz="4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600200"/>
            <a:ext cx="11201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How to pay for preliminary priorities: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	Unexpended FY 2018 Goals	 			$  16,000</a:t>
            </a:r>
          </a:p>
          <a:p>
            <a:pPr marL="0" indent="0">
              <a:buNone/>
            </a:pPr>
            <a:r>
              <a:rPr lang="en-US" sz="3300" dirty="0"/>
              <a:t>	FY 2019 Council Goals Reserves	  		$  50,000</a:t>
            </a:r>
          </a:p>
          <a:p>
            <a:pPr marL="0" indent="0">
              <a:buNone/>
            </a:pPr>
            <a:r>
              <a:rPr lang="en-US" sz="3300" dirty="0"/>
              <a:t>	Partner on Woods Road project		$  10,000</a:t>
            </a:r>
          </a:p>
          <a:p>
            <a:pPr marL="0" indent="0">
              <a:buNone/>
            </a:pPr>
            <a:r>
              <a:rPr lang="en-US" sz="3300" dirty="0"/>
              <a:t>	Grant applications								$350,000</a:t>
            </a:r>
          </a:p>
          <a:p>
            <a:pPr marL="0" indent="0">
              <a:buNone/>
            </a:pPr>
            <a:r>
              <a:rPr lang="en-US" sz="3300" dirty="0"/>
              <a:t>	Reserves for playground equipment	</a:t>
            </a:r>
            <a:r>
              <a:rPr lang="en-US" sz="3300" u="sng" dirty="0"/>
              <a:t>$  35,000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r>
              <a:rPr lang="en-US" sz="3300" dirty="0"/>
              <a:t>	TOTAL														</a:t>
            </a:r>
            <a:r>
              <a:rPr lang="en-US" sz="3300" b="1" dirty="0"/>
              <a:t>$461,000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198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381000"/>
            <a:ext cx="9206958" cy="1219199"/>
          </a:xfrm>
        </p:spPr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Mayor, Council &amp;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70" y="2514600"/>
            <a:ext cx="7975043" cy="35814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en-US" sz="6600" b="1" dirty="0"/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City Manager</a:t>
            </a:r>
          </a:p>
        </p:txBody>
      </p:sp>
    </p:spTree>
    <p:extLst>
      <p:ext uri="{BB962C8B-B14F-4D97-AF65-F5344CB8AC3E}">
        <p14:creationId xmlns:p14="http://schemas.microsoft.com/office/powerpoint/2010/main" val="412140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Manager:  Key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853248"/>
            <a:ext cx="10363199" cy="4876800"/>
          </a:xfrm>
        </p:spPr>
        <p:txBody>
          <a:bodyPr>
            <a:normAutofit/>
          </a:bodyPr>
          <a:lstStyle/>
          <a:p>
            <a:r>
              <a:rPr lang="en-US" sz="3600" dirty="0"/>
              <a:t>Chief executive officer </a:t>
            </a:r>
          </a:p>
          <a:p>
            <a:r>
              <a:rPr lang="en-US" sz="3600" dirty="0"/>
              <a:t>Direction to City Departments Heads</a:t>
            </a:r>
          </a:p>
          <a:p>
            <a:r>
              <a:rPr lang="en-US" sz="3600" dirty="0"/>
              <a:t>Preparation of Council Agendas and advice to Council</a:t>
            </a:r>
          </a:p>
          <a:p>
            <a:r>
              <a:rPr lang="en-US" sz="3600" dirty="0"/>
              <a:t>Preparation of annual proposed operating and capital program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57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 Funds – Two Year Comparison</a:t>
            </a:r>
            <a:br>
              <a:rPr lang="en-US" dirty="0"/>
            </a:br>
            <a:r>
              <a:rPr lang="en-US" sz="2800" dirty="0"/>
              <a:t>(in thousands)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25" y="2052919"/>
            <a:ext cx="10020587" cy="41954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							</a:t>
            </a: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FY 2018		FY 2019		 	 	Diff.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Revenues			</a:t>
            </a:r>
            <a:r>
              <a:rPr lang="en-US" sz="3200" dirty="0"/>
              <a:t>$20,658		$23,019 			11.4%	</a:t>
            </a: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Expenses			</a:t>
            </a:r>
            <a:r>
              <a:rPr lang="en-US" sz="3200" dirty="0"/>
              <a:t>$20,658		$23,019</a:t>
            </a:r>
          </a:p>
          <a:p>
            <a:pPr marL="0" indent="0">
              <a:buNone/>
            </a:pP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Positions				</a:t>
            </a:r>
            <a:r>
              <a:rPr lang="en-US" sz="3200" dirty="0"/>
              <a:t>125/9			116/9				-9</a:t>
            </a:r>
          </a:p>
        </p:txBody>
      </p:sp>
    </p:spTree>
    <p:extLst>
      <p:ext uri="{BB962C8B-B14F-4D97-AF65-F5344CB8AC3E}">
        <p14:creationId xmlns:p14="http://schemas.microsoft.com/office/powerpoint/2010/main" val="3530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Manager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652443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294,572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220,472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3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Manager: 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Eliminated Project (</a:t>
            </a:r>
            <a:r>
              <a:rPr lang="en-US" sz="3600" dirty="0" err="1"/>
              <a:t>Sailwinds</a:t>
            </a:r>
            <a:r>
              <a:rPr lang="en-US" sz="3600" dirty="0"/>
              <a:t>) Redevelopment Manager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City and County forming a not for profit development corporation </a:t>
            </a:r>
          </a:p>
          <a:p>
            <a:pPr marL="457063" lvl="1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1247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2718"/>
            <a:ext cx="10249070" cy="1400530"/>
          </a:xfrm>
        </p:spPr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Manager:  Performance Measures - Selected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074818"/>
              </p:ext>
            </p:extLst>
          </p:nvPr>
        </p:nvGraphicFramePr>
        <p:xfrm>
          <a:off x="1293812" y="2512656"/>
          <a:ext cx="9829801" cy="236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32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873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3977">
                <a:tc>
                  <a:txBody>
                    <a:bodyPr/>
                    <a:lstStyle/>
                    <a:p>
                      <a:r>
                        <a:rPr lang="en-US" sz="2400" dirty="0"/>
                        <a:t>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2018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0269">
                <a:tc>
                  <a:txBody>
                    <a:bodyPr/>
                    <a:lstStyle/>
                    <a:p>
                      <a:r>
                        <a:rPr lang="en-US" sz="2400" dirty="0"/>
                        <a:t>Timely agendas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9898">
                <a:tc>
                  <a:txBody>
                    <a:bodyPr/>
                    <a:lstStyle/>
                    <a:p>
                      <a:r>
                        <a:rPr lang="en-US" sz="2400" dirty="0"/>
                        <a:t>Submission</a:t>
                      </a:r>
                      <a:r>
                        <a:rPr lang="en-US" sz="2400" baseline="0" dirty="0"/>
                        <a:t> of a balanced operating and capital budget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Manager: FY 2019 Accomplishments - Selected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006" y="2362201"/>
            <a:ext cx="8944211" cy="4191000"/>
          </a:xfrm>
        </p:spPr>
        <p:txBody>
          <a:bodyPr>
            <a:normAutofit/>
          </a:bodyPr>
          <a:lstStyle/>
          <a:p>
            <a:r>
              <a:rPr lang="en-US" sz="3600" dirty="0"/>
              <a:t>Orient new City Attorney</a:t>
            </a:r>
          </a:p>
          <a:p>
            <a:r>
              <a:rPr lang="en-US" sz="3600" dirty="0"/>
              <a:t>Secured grant funding for housing revitalization</a:t>
            </a:r>
          </a:p>
          <a:p>
            <a:r>
              <a:rPr lang="en-US" sz="3600" dirty="0"/>
              <a:t>Recruited/hired Police Chief</a:t>
            </a:r>
          </a:p>
          <a:p>
            <a:r>
              <a:rPr lang="en-US" sz="3600" dirty="0"/>
              <a:t>Completed Code Enforcement Audit</a:t>
            </a:r>
          </a:p>
        </p:txBody>
      </p:sp>
    </p:spTree>
    <p:extLst>
      <p:ext uri="{BB962C8B-B14F-4D97-AF65-F5344CB8AC3E}">
        <p14:creationId xmlns:p14="http://schemas.microsoft.com/office/powerpoint/2010/main" val="202073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381000"/>
            <a:ext cx="9206958" cy="1219199"/>
          </a:xfrm>
        </p:spPr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Mayor, Council &amp;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1612" y="2133600"/>
            <a:ext cx="6317979" cy="3014134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en-US" sz="6600" b="1" dirty="0">
              <a:solidFill>
                <a:schemeClr val="tx1"/>
              </a:solidFill>
            </a:endParaRPr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Finance</a:t>
            </a:r>
          </a:p>
        </p:txBody>
      </p:sp>
    </p:spTree>
    <p:extLst>
      <p:ext uri="{BB962C8B-B14F-4D97-AF65-F5344CB8AC3E}">
        <p14:creationId xmlns:p14="http://schemas.microsoft.com/office/powerpoint/2010/main" val="16133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Finance:  Key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Processor of all financial data -</a:t>
            </a:r>
          </a:p>
          <a:p>
            <a:pPr marL="457063" lvl="1" indent="0">
              <a:buNone/>
            </a:pPr>
            <a:r>
              <a:rPr lang="en-US" sz="3400" dirty="0"/>
              <a:t>Payroll, payables, revenue, general ledger</a:t>
            </a:r>
          </a:p>
          <a:p>
            <a:r>
              <a:rPr lang="en-US" sz="3600" dirty="0"/>
              <a:t>Monitor budget and cash</a:t>
            </a:r>
          </a:p>
          <a:p>
            <a:r>
              <a:rPr lang="en-US" sz="3600" dirty="0"/>
              <a:t>Lead budget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25302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Finance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082316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493,353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3/1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326,785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3/1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39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2718"/>
            <a:ext cx="9715669" cy="1400530"/>
          </a:xfrm>
        </p:spPr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Finance:  Performance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21541"/>
              </p:ext>
            </p:extLst>
          </p:nvPr>
        </p:nvGraphicFramePr>
        <p:xfrm>
          <a:off x="1293812" y="2438400"/>
          <a:ext cx="8839200" cy="266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52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513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9783">
                <a:tc>
                  <a:txBody>
                    <a:bodyPr/>
                    <a:lstStyle/>
                    <a:p>
                      <a:r>
                        <a:rPr lang="en-US" sz="2400" dirty="0"/>
                        <a:t>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2018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3609">
                <a:tc>
                  <a:txBody>
                    <a:bodyPr/>
                    <a:lstStyle/>
                    <a:p>
                      <a:r>
                        <a:rPr lang="en-US" sz="2400" dirty="0"/>
                        <a:t>Accounts payable checks issued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3609">
                <a:tc>
                  <a:txBody>
                    <a:bodyPr/>
                    <a:lstStyle/>
                    <a:p>
                      <a:r>
                        <a:rPr lang="en-US" sz="2400" dirty="0"/>
                        <a:t>Personal</a:t>
                      </a:r>
                      <a:r>
                        <a:rPr lang="en-US" sz="2400" baseline="0" dirty="0"/>
                        <a:t> property tax bills issued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3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Finance:  FY 2018 Accomplishments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371600"/>
            <a:ext cx="9791869" cy="4800599"/>
          </a:xfrm>
        </p:spPr>
        <p:txBody>
          <a:bodyPr>
            <a:noAutofit/>
          </a:bodyPr>
          <a:lstStyle/>
          <a:p>
            <a:r>
              <a:rPr lang="en-US" sz="3600" dirty="0"/>
              <a:t>FY17 audit - no findings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3600" dirty="0"/>
              <a:t>New fiscal policy- document retention</a:t>
            </a:r>
          </a:p>
          <a:p>
            <a:endParaRPr lang="en-US" sz="1400" dirty="0"/>
          </a:p>
          <a:p>
            <a:r>
              <a:rPr lang="en-US" sz="3600" dirty="0"/>
              <a:t>Lock in new electric rates - $70,000 savings</a:t>
            </a:r>
          </a:p>
          <a:p>
            <a:endParaRPr lang="en-US" sz="3600" dirty="0"/>
          </a:p>
          <a:p>
            <a:r>
              <a:rPr lang="en-US" sz="3600" dirty="0"/>
              <a:t>Paid of all finance debt</a:t>
            </a:r>
          </a:p>
        </p:txBody>
      </p:sp>
    </p:spTree>
    <p:extLst>
      <p:ext uri="{BB962C8B-B14F-4D97-AF65-F5344CB8AC3E}">
        <p14:creationId xmlns:p14="http://schemas.microsoft.com/office/powerpoint/2010/main" val="3406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Finance:  FY 19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25" y="2052919"/>
            <a:ext cx="9715787" cy="4195481"/>
          </a:xfrm>
        </p:spPr>
        <p:txBody>
          <a:bodyPr>
            <a:normAutofit/>
          </a:bodyPr>
          <a:lstStyle/>
          <a:p>
            <a:r>
              <a:rPr lang="en-US" sz="3600" dirty="0"/>
              <a:t>Develop more fiscal policies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Transition to new financial software</a:t>
            </a:r>
          </a:p>
          <a:p>
            <a:endParaRPr lang="en-US" sz="3600" dirty="0"/>
          </a:p>
          <a:p>
            <a:r>
              <a:rPr lang="en-US" sz="3600" dirty="0"/>
              <a:t>FY 2018 Audit with no findings</a:t>
            </a:r>
          </a:p>
        </p:txBody>
      </p:sp>
    </p:spTree>
    <p:extLst>
      <p:ext uri="{BB962C8B-B14F-4D97-AF65-F5344CB8AC3E}">
        <p14:creationId xmlns:p14="http://schemas.microsoft.com/office/powerpoint/2010/main" val="39658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Fund:  2 Year Comparison</a:t>
            </a:r>
            <a:br>
              <a:rPr lang="en-US" dirty="0"/>
            </a:br>
            <a:r>
              <a:rPr lang="en-US" sz="2800" dirty="0"/>
              <a:t>(in thousands)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25" y="2052919"/>
            <a:ext cx="10630187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							</a:t>
            </a: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FY 2018			    FY 2019			Diff.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Revenues</a:t>
            </a:r>
            <a:r>
              <a:rPr lang="en-US" sz="3200" dirty="0"/>
              <a:t>				$12,690			$14,265		12.4%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Expenses	</a:t>
            </a:r>
            <a:r>
              <a:rPr lang="en-US" sz="3200" dirty="0"/>
              <a:t>			$12,690			$14,265	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# Employees</a:t>
            </a:r>
            <a:r>
              <a:rPr lang="en-US" sz="3200" dirty="0"/>
              <a:t>		106/9				97/9		     	-9			</a:t>
            </a:r>
          </a:p>
        </p:txBody>
      </p:sp>
    </p:spTree>
    <p:extLst>
      <p:ext uri="{BB962C8B-B14F-4D97-AF65-F5344CB8AC3E}">
        <p14:creationId xmlns:p14="http://schemas.microsoft.com/office/powerpoint/2010/main" val="5320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381000"/>
            <a:ext cx="10121358" cy="1219199"/>
          </a:xfrm>
        </p:spPr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Mayor, Council, &amp;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70" y="2514600"/>
            <a:ext cx="7975043" cy="35814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153765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IT:  Key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Oversees information technology for the City including software and hardware</a:t>
            </a:r>
          </a:p>
        </p:txBody>
      </p:sp>
    </p:spTree>
    <p:extLst>
      <p:ext uri="{BB962C8B-B14F-4D97-AF65-F5344CB8AC3E}">
        <p14:creationId xmlns:p14="http://schemas.microsoft.com/office/powerpoint/2010/main" val="347330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IT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25623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259,716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300,010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2718"/>
            <a:ext cx="9715669" cy="1400530"/>
          </a:xfrm>
        </p:spPr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IT:  Performance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6395"/>
              </p:ext>
            </p:extLst>
          </p:nvPr>
        </p:nvGraphicFramePr>
        <p:xfrm>
          <a:off x="1217612" y="2133601"/>
          <a:ext cx="9448801" cy="327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1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032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13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2206">
                <a:tc>
                  <a:txBody>
                    <a:bodyPr/>
                    <a:lstStyle/>
                    <a:p>
                      <a:r>
                        <a:rPr lang="en-US" sz="2400" dirty="0"/>
                        <a:t>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2018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# of workstations</a:t>
                      </a:r>
                      <a:r>
                        <a:rPr lang="en-US" sz="2400" baseline="0" dirty="0"/>
                        <a:t> and laptops maintained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3439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Cameras installed/ maintained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45882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Virtua</a:t>
                      </a:r>
                      <a:r>
                        <a:rPr lang="en-US" sz="2400" baseline="0" dirty="0"/>
                        <a:t>l servers availability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99.99%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99.99%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46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IT:  FY 2018 Accomplishments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006" y="1295400"/>
            <a:ext cx="9943406" cy="5105400"/>
          </a:xfrm>
        </p:spPr>
        <p:txBody>
          <a:bodyPr>
            <a:noAutofit/>
          </a:bodyPr>
          <a:lstStyle/>
          <a:p>
            <a:r>
              <a:rPr lang="en-US" sz="3600" dirty="0"/>
              <a:t>Implemented and maintained software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PSSI, New World, </a:t>
            </a:r>
            <a:r>
              <a:rPr lang="en-US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Comcate</a:t>
            </a:r>
            <a:endParaRPr lang="en-US" sz="3600" dirty="0"/>
          </a:p>
          <a:p>
            <a:r>
              <a:rPr lang="en-US" sz="3600" dirty="0"/>
              <a:t>Implemented cameras on Greenwood Ave</a:t>
            </a:r>
          </a:p>
          <a:p>
            <a:r>
              <a:rPr lang="en-US" sz="3600" dirty="0"/>
              <a:t>Researched and implemented new telephone system</a:t>
            </a:r>
          </a:p>
          <a:p>
            <a:r>
              <a:rPr lang="en-US" sz="3600" dirty="0"/>
              <a:t>Increased security and technology- firewalls, NVR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36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IT:  FY 19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25" y="2052919"/>
            <a:ext cx="9868187" cy="4195481"/>
          </a:xfrm>
        </p:spPr>
        <p:txBody>
          <a:bodyPr>
            <a:normAutofit/>
          </a:bodyPr>
          <a:lstStyle/>
          <a:p>
            <a:r>
              <a:rPr lang="en-US" sz="3600" dirty="0"/>
              <a:t>Work with implementation of new software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Edmunds and Spillman</a:t>
            </a:r>
          </a:p>
          <a:p>
            <a:r>
              <a:rPr lang="en-US" sz="3600" dirty="0"/>
              <a:t>Increased technology and security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server upgrade, disaster recover solutions</a:t>
            </a: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computer software upgrades</a:t>
            </a:r>
            <a:endParaRPr lang="en-US" sz="3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381000"/>
            <a:ext cx="9130758" cy="1219199"/>
          </a:xfrm>
        </p:spPr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Mayor, Council &amp;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70" y="2514600"/>
            <a:ext cx="7975043" cy="35814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en-US" sz="6600" b="1" dirty="0"/>
          </a:p>
          <a:p>
            <a:pPr algn="ctr"/>
            <a:r>
              <a:rPr lang="en-US" sz="6600" b="1" dirty="0">
                <a:solidFill>
                  <a:schemeClr val="tx1"/>
                </a:solidFill>
              </a:rPr>
              <a:t>City Attorney</a:t>
            </a:r>
          </a:p>
        </p:txBody>
      </p:sp>
    </p:spTree>
    <p:extLst>
      <p:ext uri="{BB962C8B-B14F-4D97-AF65-F5344CB8AC3E}">
        <p14:creationId xmlns:p14="http://schemas.microsoft.com/office/powerpoint/2010/main" val="181407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Attorney:  Key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006" y="1447800"/>
            <a:ext cx="8944211" cy="4876800"/>
          </a:xfrm>
        </p:spPr>
        <p:txBody>
          <a:bodyPr>
            <a:normAutofit/>
          </a:bodyPr>
          <a:lstStyle/>
          <a:p>
            <a:r>
              <a:rPr lang="en-US" sz="3600" dirty="0"/>
              <a:t>Provides expert legal advice and support to Council, various boards and commissions, and staff.</a:t>
            </a:r>
          </a:p>
          <a:p>
            <a:r>
              <a:rPr lang="en-US" sz="3600" dirty="0"/>
              <a:t>Represents City before administrative agencies and federal and state courts.</a:t>
            </a:r>
          </a:p>
          <a:p>
            <a:r>
              <a:rPr lang="en-US" sz="3600" dirty="0"/>
              <a:t>Supports City Manager and advises Council on contract negotiations.</a:t>
            </a:r>
          </a:p>
        </p:txBody>
      </p:sp>
    </p:spTree>
    <p:extLst>
      <p:ext uri="{BB962C8B-B14F-4D97-AF65-F5344CB8AC3E}">
        <p14:creationId xmlns:p14="http://schemas.microsoft.com/office/powerpoint/2010/main" val="322325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Attorney Budget Overview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80702"/>
              </p:ext>
            </p:extLst>
          </p:nvPr>
        </p:nvGraphicFramePr>
        <p:xfrm>
          <a:off x="1446212" y="2057400"/>
          <a:ext cx="8943975" cy="373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Positions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153,500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NA</a:t>
                      </a:r>
                    </a:p>
                    <a:p>
                      <a:pPr algn="ctr"/>
                      <a:r>
                        <a:rPr lang="en-US" sz="3200" b="1" dirty="0"/>
                        <a:t>(contract)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61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152,500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NA</a:t>
                      </a:r>
                    </a:p>
                    <a:p>
                      <a:pPr algn="ctr"/>
                      <a:r>
                        <a:rPr lang="en-US" sz="3200" b="1" dirty="0"/>
                        <a:t>(contract)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6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2718"/>
            <a:ext cx="9715669" cy="1400530"/>
          </a:xfrm>
        </p:spPr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Performance Measures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384205"/>
              </p:ext>
            </p:extLst>
          </p:nvPr>
        </p:nvGraphicFramePr>
        <p:xfrm>
          <a:off x="1293812" y="2438400"/>
          <a:ext cx="9296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12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66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/>
                        <a:t>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2018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2019 (</a:t>
                      </a:r>
                      <a:r>
                        <a:rPr lang="en-US" sz="2400" dirty="0" err="1"/>
                        <a:t>est</a:t>
                      </a:r>
                      <a:r>
                        <a:rPr lang="en-US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Ordinances prepared and approved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Resolutions prepared</a:t>
                      </a:r>
                      <a:r>
                        <a:rPr lang="en-US" sz="2400" baseline="0" dirty="0"/>
                        <a:t> and approved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85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is on:      Council goals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Strong financial health</a:t>
            </a:r>
          </a:p>
          <a:p>
            <a:r>
              <a:rPr lang="en-US" sz="3199" dirty="0"/>
              <a:t>Safe and livable housing</a:t>
            </a:r>
          </a:p>
          <a:p>
            <a:r>
              <a:rPr lang="en-US" sz="3199" dirty="0"/>
              <a:t>Economic Development</a:t>
            </a:r>
          </a:p>
          <a:p>
            <a:r>
              <a:rPr lang="en-US" sz="3199" dirty="0"/>
              <a:t>Increased Public Safety</a:t>
            </a:r>
          </a:p>
          <a:p>
            <a:r>
              <a:rPr lang="en-US" sz="3199" dirty="0"/>
              <a:t>Child and Youth Development</a:t>
            </a:r>
          </a:p>
          <a:p>
            <a:r>
              <a:rPr lang="en-US" sz="3199" dirty="0"/>
              <a:t>Support City Employees</a:t>
            </a:r>
          </a:p>
        </p:txBody>
      </p:sp>
    </p:spTree>
    <p:extLst>
      <p:ext uri="{BB962C8B-B14F-4D97-AF65-F5344CB8AC3E}">
        <p14:creationId xmlns:p14="http://schemas.microsoft.com/office/powerpoint/2010/main" val="33321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2" y="452718"/>
            <a:ext cx="10553870" cy="140053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Attorney: FY 18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025" y="1600200"/>
            <a:ext cx="8944211" cy="4876799"/>
          </a:xfrm>
        </p:spPr>
        <p:txBody>
          <a:bodyPr>
            <a:normAutofit/>
          </a:bodyPr>
          <a:lstStyle/>
          <a:p>
            <a:r>
              <a:rPr lang="en-US" sz="3600" dirty="0"/>
              <a:t>Drafted ordinances including UDC and Zoning</a:t>
            </a:r>
          </a:p>
          <a:p>
            <a:endParaRPr lang="en-US" sz="3600" dirty="0"/>
          </a:p>
          <a:p>
            <a:r>
              <a:rPr lang="en-US" sz="3600" dirty="0"/>
              <a:t>Initiated litigation against Beazer regarding Riverwalk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099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City Attorney:  FY 19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006" y="1676400"/>
            <a:ext cx="9257606" cy="4724400"/>
          </a:xfrm>
        </p:spPr>
        <p:txBody>
          <a:bodyPr>
            <a:normAutofit/>
          </a:bodyPr>
          <a:lstStyle/>
          <a:p>
            <a:r>
              <a:rPr lang="en-US" sz="3600" dirty="0"/>
              <a:t>Assist City in </a:t>
            </a:r>
            <a:r>
              <a:rPr lang="en-US" sz="3600" dirty="0" err="1"/>
              <a:t>establing</a:t>
            </a:r>
            <a:r>
              <a:rPr lang="en-US" sz="3600" dirty="0"/>
              <a:t> a joint venture non-profit corporation for </a:t>
            </a:r>
            <a:r>
              <a:rPr lang="en-US" sz="3600" dirty="0" err="1"/>
              <a:t>Sailwinds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Assist City Manager in reorganization of City’s Code Enforcement program</a:t>
            </a:r>
          </a:p>
        </p:txBody>
      </p:sp>
    </p:spTree>
    <p:extLst>
      <p:ext uri="{BB962C8B-B14F-4D97-AF65-F5344CB8AC3E}">
        <p14:creationId xmlns:p14="http://schemas.microsoft.com/office/powerpoint/2010/main" val="41030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Mayor, Council &amp;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943" y="1752601"/>
            <a:ext cx="10553987" cy="4038599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11100" dirty="0"/>
              <a:t>In closing….</a:t>
            </a:r>
          </a:p>
          <a:p>
            <a:pPr marL="0" indent="0">
              <a:buNone/>
            </a:pPr>
            <a:endParaRPr lang="en-US" sz="5800" dirty="0"/>
          </a:p>
          <a:p>
            <a:r>
              <a:rPr lang="en-US" sz="9000" dirty="0"/>
              <a:t>Combined budget:  $</a:t>
            </a:r>
            <a:r>
              <a:rPr lang="en-US" sz="9000" b="1" dirty="0"/>
              <a:t>1,153,443  -  8.1%</a:t>
            </a:r>
          </a:p>
          <a:p>
            <a:endParaRPr lang="en-US" sz="5800" b="1" dirty="0"/>
          </a:p>
          <a:p>
            <a:r>
              <a:rPr lang="en-US" sz="9000" dirty="0"/>
              <a:t>Leadership and direction</a:t>
            </a:r>
          </a:p>
          <a:p>
            <a:endParaRPr lang="en-US" sz="5800" dirty="0"/>
          </a:p>
          <a:p>
            <a:r>
              <a:rPr lang="en-US" sz="9000" dirty="0"/>
              <a:t>Administrative support to the entire organizations</a:t>
            </a:r>
          </a:p>
          <a:p>
            <a:endParaRPr lang="en-US" sz="58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9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- Revenues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199" dirty="0"/>
              <a:t>Constant yield - .8179</a:t>
            </a:r>
          </a:p>
          <a:p>
            <a:r>
              <a:rPr lang="en-US" sz="3199" dirty="0"/>
              <a:t>Projected growth from income taxes</a:t>
            </a:r>
          </a:p>
          <a:p>
            <a:r>
              <a:rPr lang="en-US" sz="3199" dirty="0"/>
              <a:t>One time monies of $175,000 used for capital </a:t>
            </a:r>
          </a:p>
          <a:p>
            <a:r>
              <a:rPr lang="en-US" sz="3199" dirty="0"/>
              <a:t>Grant money of $648,000 for housing</a:t>
            </a:r>
          </a:p>
          <a:p>
            <a:r>
              <a:rPr lang="en-US" sz="3199" dirty="0"/>
              <a:t>Grant money of $1,180,000 for sidewalks, parking lot development, Cannery Park </a:t>
            </a:r>
            <a:r>
              <a:rPr lang="en-US" sz="3199" dirty="0" err="1"/>
              <a:t>etc</a:t>
            </a:r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135105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is on:      Revenues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99" dirty="0"/>
              <a:t>Property taxes assumes maintenance of constant yield (.8179)</a:t>
            </a:r>
          </a:p>
          <a:p>
            <a:r>
              <a:rPr lang="en-US" sz="3199" dirty="0"/>
              <a:t>City fees remain the same</a:t>
            </a:r>
            <a:endParaRPr lang="en-US" sz="2999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sz="2999" dirty="0"/>
          </a:p>
          <a:p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35678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is on:      Expenses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5943" y="1676400"/>
            <a:ext cx="10551825" cy="4343400"/>
          </a:xfrm>
        </p:spPr>
        <p:txBody>
          <a:bodyPr>
            <a:normAutofit lnSpcReduction="10000"/>
          </a:bodyPr>
          <a:lstStyle/>
          <a:p>
            <a:r>
              <a:rPr lang="en-US" sz="3199" dirty="0"/>
              <a:t>No new debt (refinancing </a:t>
            </a:r>
            <a:r>
              <a:rPr lang="en-US" sz="3199" dirty="0" err="1"/>
              <a:t>Sailwinds</a:t>
            </a:r>
            <a:r>
              <a:rPr lang="en-US" sz="3199" dirty="0"/>
              <a:t> Wharf repairs)</a:t>
            </a:r>
            <a:endParaRPr lang="en-US" sz="2999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3199" dirty="0"/>
              <a:t>Limited use of reserves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99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One time revenues used for capital projects</a:t>
            </a:r>
          </a:p>
          <a:p>
            <a:r>
              <a:rPr lang="en-US" sz="3500" dirty="0"/>
              <a:t>Upward pressures on the budget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Debt for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Sailwinds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Employee compensation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Increase in attorney costs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Software maintenance costs</a:t>
            </a:r>
          </a:p>
          <a:p>
            <a:pPr marL="457063" lvl="1" indent="0">
              <a:buNone/>
            </a:pPr>
            <a:endParaRPr lang="en-US" sz="2999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US" sz="2999" dirty="0"/>
          </a:p>
        </p:txBody>
      </p:sp>
    </p:spTree>
    <p:extLst>
      <p:ext uri="{BB962C8B-B14F-4D97-AF65-F5344CB8AC3E}">
        <p14:creationId xmlns:p14="http://schemas.microsoft.com/office/powerpoint/2010/main" val="21490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is on:      Reorganizations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3144" y="1600200"/>
            <a:ext cx="8944211" cy="4876800"/>
          </a:xfrm>
        </p:spPr>
        <p:txBody>
          <a:bodyPr>
            <a:normAutofit/>
          </a:bodyPr>
          <a:lstStyle/>
          <a:p>
            <a:r>
              <a:rPr lang="en-US" sz="3199" dirty="0"/>
              <a:t>Sanitation contract in July 2017</a:t>
            </a:r>
          </a:p>
          <a:p>
            <a:r>
              <a:rPr lang="en-US" sz="3199" dirty="0"/>
              <a:t>Public Works Reorganization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999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Titles will change</a:t>
            </a:r>
          </a:p>
          <a:p>
            <a:r>
              <a:rPr lang="en-US" sz="3199" dirty="0"/>
              <a:t>Reorganization in January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99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Cops Hiring grant ending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99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 officers retiring- not filling positions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999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endParaRPr lang="en-US" sz="2799" dirty="0"/>
          </a:p>
          <a:p>
            <a:pPr marL="457063" lvl="1" indent="0">
              <a:buNone/>
            </a:pPr>
            <a:endParaRPr lang="en-US" sz="2999" dirty="0"/>
          </a:p>
        </p:txBody>
      </p:sp>
    </p:spTree>
    <p:extLst>
      <p:ext uri="{BB962C8B-B14F-4D97-AF65-F5344CB8AC3E}">
        <p14:creationId xmlns:p14="http://schemas.microsoft.com/office/powerpoint/2010/main" val="128005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1229</Words>
  <Application>Microsoft Macintosh PowerPoint</Application>
  <PresentationFormat>Custom</PresentationFormat>
  <Paragraphs>359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Ion</vt:lpstr>
      <vt:lpstr>City of Cambridge FY 2019 Budget Overview</vt:lpstr>
      <vt:lpstr>Budget format</vt:lpstr>
      <vt:lpstr>All Funds – Two Year Comparison (in thousands)</vt:lpstr>
      <vt:lpstr>General Fund:  2 Year Comparison (in thousands)</vt:lpstr>
      <vt:lpstr>Focus is on:      Council goals</vt:lpstr>
      <vt:lpstr>General Fund - Revenues </vt:lpstr>
      <vt:lpstr>Focus is on:      Revenues</vt:lpstr>
      <vt:lpstr>Focus is on:      Expenses</vt:lpstr>
      <vt:lpstr>Focus is on:      Reorganizations</vt:lpstr>
      <vt:lpstr>Focus is on:      Expenses</vt:lpstr>
      <vt:lpstr>Marina Fund  </vt:lpstr>
      <vt:lpstr>Sewer Fund  </vt:lpstr>
      <vt:lpstr>MUC Fund  </vt:lpstr>
      <vt:lpstr>Health Insurance Internal Service Fund  </vt:lpstr>
      <vt:lpstr>Fiscal Year 2018 Proposed Operating and Capital Budget</vt:lpstr>
      <vt:lpstr>Combined - Budget Overview</vt:lpstr>
      <vt:lpstr>Organization</vt:lpstr>
      <vt:lpstr>Mayor, Council, &amp; Administration</vt:lpstr>
      <vt:lpstr>Mayor’s Budget Overview</vt:lpstr>
      <vt:lpstr>Mayor, Council &amp; Administration</vt:lpstr>
      <vt:lpstr>Commissioners’ Budget Overview</vt:lpstr>
      <vt:lpstr>Council Goals</vt:lpstr>
      <vt:lpstr>Council Goals</vt:lpstr>
      <vt:lpstr>Council Process</vt:lpstr>
      <vt:lpstr>Preliminary responses re priorities  </vt:lpstr>
      <vt:lpstr>Est. Costs of Preliminary Priorities</vt:lpstr>
      <vt:lpstr>Council goals</vt:lpstr>
      <vt:lpstr>Mayor, Council &amp; Administration</vt:lpstr>
      <vt:lpstr>City Manager:  Key Descriptors</vt:lpstr>
      <vt:lpstr>City Manager Budget Overview</vt:lpstr>
      <vt:lpstr>City Manager:  Changes</vt:lpstr>
      <vt:lpstr>City Manager:  Performance Measures - Selected</vt:lpstr>
      <vt:lpstr>City Manager: FY 2019 Accomplishments - Selected</vt:lpstr>
      <vt:lpstr>Mayor, Council &amp; Administration</vt:lpstr>
      <vt:lpstr>Finance:  Key Descriptors</vt:lpstr>
      <vt:lpstr>Finance Budget Overview</vt:lpstr>
      <vt:lpstr>Finance:  Performance Measures</vt:lpstr>
      <vt:lpstr>Finance:  FY 2018 Accomplishments </vt:lpstr>
      <vt:lpstr>Finance:  FY 19 Goals </vt:lpstr>
      <vt:lpstr>Mayor, Council, &amp; Administration</vt:lpstr>
      <vt:lpstr>IT:  Key Descriptors</vt:lpstr>
      <vt:lpstr>IT Budget Overview</vt:lpstr>
      <vt:lpstr>IT:  Performance Measures</vt:lpstr>
      <vt:lpstr>IT:  FY 2018 Accomplishments </vt:lpstr>
      <vt:lpstr>IT:  FY 19 Goals</vt:lpstr>
      <vt:lpstr>Mayor, Council &amp; Administration</vt:lpstr>
      <vt:lpstr>City Attorney:  Key Descriptors</vt:lpstr>
      <vt:lpstr>City Attorney Budget Overview</vt:lpstr>
      <vt:lpstr>Performance Measures</vt:lpstr>
      <vt:lpstr>City Attorney: FY 18 Accomplishments</vt:lpstr>
      <vt:lpstr>City Attorney:  FY 19 Goals</vt:lpstr>
      <vt:lpstr>Mayor, Council &amp; Administration</vt:lpstr>
      <vt:lpstr>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2016-05-01T19:38:54Z</dcterms:created>
  <dcterms:modified xsi:type="dcterms:W3CDTF">2018-04-10T18:59:20Z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