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56" r:id="rId2"/>
  </p:sldMasterIdLst>
  <p:notesMasterIdLst>
    <p:notesMasterId r:id="rId78"/>
  </p:notesMasterIdLst>
  <p:handoutMasterIdLst>
    <p:handoutMasterId r:id="rId79"/>
  </p:handoutMasterIdLst>
  <p:sldIdLst>
    <p:sldId id="468" r:id="rId3"/>
    <p:sldId id="469" r:id="rId4"/>
    <p:sldId id="470" r:id="rId5"/>
    <p:sldId id="471" r:id="rId6"/>
    <p:sldId id="472" r:id="rId7"/>
    <p:sldId id="473" r:id="rId8"/>
    <p:sldId id="474" r:id="rId9"/>
    <p:sldId id="475" r:id="rId10"/>
    <p:sldId id="476" r:id="rId11"/>
    <p:sldId id="477" r:id="rId12"/>
    <p:sldId id="479" r:id="rId13"/>
    <p:sldId id="480" r:id="rId14"/>
    <p:sldId id="481" r:id="rId15"/>
    <p:sldId id="482" r:id="rId16"/>
    <p:sldId id="483" r:id="rId17"/>
    <p:sldId id="485" r:id="rId18"/>
    <p:sldId id="486" r:id="rId19"/>
    <p:sldId id="487" r:id="rId20"/>
    <p:sldId id="488" r:id="rId21"/>
    <p:sldId id="489" r:id="rId22"/>
    <p:sldId id="491" r:id="rId23"/>
    <p:sldId id="492" r:id="rId24"/>
    <p:sldId id="493" r:id="rId25"/>
    <p:sldId id="494" r:id="rId26"/>
    <p:sldId id="495" r:id="rId27"/>
    <p:sldId id="496" r:id="rId28"/>
    <p:sldId id="497" r:id="rId29"/>
    <p:sldId id="498" r:id="rId30"/>
    <p:sldId id="499" r:id="rId31"/>
    <p:sldId id="500" r:id="rId32"/>
    <p:sldId id="501" r:id="rId33"/>
    <p:sldId id="502" r:id="rId34"/>
    <p:sldId id="503" r:id="rId35"/>
    <p:sldId id="504" r:id="rId36"/>
    <p:sldId id="505" r:id="rId37"/>
    <p:sldId id="506" r:id="rId38"/>
    <p:sldId id="507" r:id="rId39"/>
    <p:sldId id="508" r:id="rId40"/>
    <p:sldId id="548" r:id="rId41"/>
    <p:sldId id="549" r:id="rId42"/>
    <p:sldId id="511" r:id="rId43"/>
    <p:sldId id="512" r:id="rId44"/>
    <p:sldId id="513" r:id="rId45"/>
    <p:sldId id="514" r:id="rId46"/>
    <p:sldId id="516" r:id="rId47"/>
    <p:sldId id="517" r:id="rId48"/>
    <p:sldId id="550" r:id="rId49"/>
    <p:sldId id="519" r:id="rId50"/>
    <p:sldId id="520" r:id="rId51"/>
    <p:sldId id="521" r:id="rId52"/>
    <p:sldId id="522" r:id="rId53"/>
    <p:sldId id="551" r:id="rId54"/>
    <p:sldId id="525" r:id="rId55"/>
    <p:sldId id="526" r:id="rId56"/>
    <p:sldId id="527" r:id="rId57"/>
    <p:sldId id="528" r:id="rId58"/>
    <p:sldId id="529" r:id="rId59"/>
    <p:sldId id="530" r:id="rId60"/>
    <p:sldId id="531" r:id="rId61"/>
    <p:sldId id="532" r:id="rId62"/>
    <p:sldId id="533" r:id="rId63"/>
    <p:sldId id="534" r:id="rId64"/>
    <p:sldId id="535" r:id="rId65"/>
    <p:sldId id="536" r:id="rId66"/>
    <p:sldId id="537" r:id="rId67"/>
    <p:sldId id="538" r:id="rId68"/>
    <p:sldId id="539" r:id="rId69"/>
    <p:sldId id="540" r:id="rId70"/>
    <p:sldId id="541" r:id="rId71"/>
    <p:sldId id="542" r:id="rId72"/>
    <p:sldId id="543" r:id="rId73"/>
    <p:sldId id="546" r:id="rId74"/>
    <p:sldId id="544" r:id="rId75"/>
    <p:sldId id="545" r:id="rId76"/>
    <p:sldId id="547" r:id="rId77"/>
  </p:sldIdLst>
  <p:sldSz cx="12188825" cy="6858000"/>
  <p:notesSz cx="7086600" cy="9372600"/>
  <p:custDataLst>
    <p:tags r:id="rId8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5" pos="3839"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1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77" d="100"/>
          <a:sy n="77" d="100"/>
        </p:scale>
        <p:origin x="-1304" y="-104"/>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printerSettings" Target="printerSettings/printerSettings1.bin"/><Relationship Id="rId81" Type="http://schemas.openxmlformats.org/officeDocument/2006/relationships/tags" Target="tags/tag1.xml"/><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D9F135-BB1E-416C-B2A7-E3C178FA6DE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8EFDA6D-D53F-4B65-873B-5CFF69D9E987}">
      <dgm:prSet phldrT="[Text]"/>
      <dgm:spPr/>
      <dgm:t>
        <a:bodyPr/>
        <a:lstStyle/>
        <a:p>
          <a:r>
            <a:rPr lang="en-US" dirty="0"/>
            <a:t>Chief</a:t>
          </a:r>
        </a:p>
      </dgm:t>
    </dgm:pt>
    <dgm:pt modelId="{B0031B99-AFFA-4469-975A-0C5C57AD0D74}" type="parTrans" cxnId="{65032B15-52B3-48C5-A991-A143C755FD54}">
      <dgm:prSet/>
      <dgm:spPr/>
      <dgm:t>
        <a:bodyPr/>
        <a:lstStyle/>
        <a:p>
          <a:endParaRPr lang="en-US"/>
        </a:p>
      </dgm:t>
    </dgm:pt>
    <dgm:pt modelId="{D951C694-F711-4F13-A164-90B4915530FB}" type="sibTrans" cxnId="{65032B15-52B3-48C5-A991-A143C755FD54}">
      <dgm:prSet/>
      <dgm:spPr/>
      <dgm:t>
        <a:bodyPr/>
        <a:lstStyle/>
        <a:p>
          <a:endParaRPr lang="en-US"/>
        </a:p>
      </dgm:t>
    </dgm:pt>
    <dgm:pt modelId="{7667FA22-3CB5-48FB-B8A7-373B382A52C7}">
      <dgm:prSet phldrT="[Text]"/>
      <dgm:spPr/>
      <dgm:t>
        <a:bodyPr/>
        <a:lstStyle/>
        <a:p>
          <a:r>
            <a:rPr lang="en-US" dirty="0"/>
            <a:t>Administration Captain</a:t>
          </a:r>
        </a:p>
      </dgm:t>
    </dgm:pt>
    <dgm:pt modelId="{F6DFE4D9-2536-4C52-BF48-A14BE7D451F0}" type="parTrans" cxnId="{B7ACD577-934C-4803-9E6E-3A7417BDCC41}">
      <dgm:prSet/>
      <dgm:spPr/>
      <dgm:t>
        <a:bodyPr/>
        <a:lstStyle/>
        <a:p>
          <a:endParaRPr lang="en-US"/>
        </a:p>
      </dgm:t>
    </dgm:pt>
    <dgm:pt modelId="{51F63DAB-57A2-4F7F-AD03-D92BFAE0E584}" type="sibTrans" cxnId="{B7ACD577-934C-4803-9E6E-3A7417BDCC41}">
      <dgm:prSet/>
      <dgm:spPr/>
      <dgm:t>
        <a:bodyPr/>
        <a:lstStyle/>
        <a:p>
          <a:endParaRPr lang="en-US"/>
        </a:p>
      </dgm:t>
    </dgm:pt>
    <dgm:pt modelId="{D1BCA4D6-77B3-4C0D-A44D-59B404D71811}">
      <dgm:prSet/>
      <dgm:spPr/>
      <dgm:t>
        <a:bodyPr/>
        <a:lstStyle/>
        <a:p>
          <a:r>
            <a:rPr lang="en-US" dirty="0"/>
            <a:t>Operations Captain</a:t>
          </a:r>
        </a:p>
      </dgm:t>
    </dgm:pt>
    <dgm:pt modelId="{6265AF0C-972E-4BF7-804B-112239828AA7}" type="sibTrans" cxnId="{680F0FD1-6417-42B5-9F4B-045572109726}">
      <dgm:prSet/>
      <dgm:spPr/>
      <dgm:t>
        <a:bodyPr/>
        <a:lstStyle/>
        <a:p>
          <a:endParaRPr lang="en-US"/>
        </a:p>
      </dgm:t>
    </dgm:pt>
    <dgm:pt modelId="{8E08786B-98FB-4B11-959D-9E1D287A36F8}" type="parTrans" cxnId="{680F0FD1-6417-42B5-9F4B-045572109726}">
      <dgm:prSet/>
      <dgm:spPr/>
      <dgm:t>
        <a:bodyPr/>
        <a:lstStyle/>
        <a:p>
          <a:endParaRPr lang="en-US"/>
        </a:p>
      </dgm:t>
    </dgm:pt>
    <dgm:pt modelId="{461643F1-95BA-4616-83B7-91A8C1520DE7}">
      <dgm:prSet/>
      <dgm:spPr/>
      <dgm:t>
        <a:bodyPr/>
        <a:lstStyle/>
        <a:p>
          <a:r>
            <a:rPr lang="en-US" dirty="0"/>
            <a:t>Community Policing</a:t>
          </a:r>
        </a:p>
      </dgm:t>
    </dgm:pt>
    <dgm:pt modelId="{7F0169C9-D936-44A7-BC86-D167369C5176}" type="parTrans" cxnId="{3B846794-B7E6-41BA-85FB-BDA87289F492}">
      <dgm:prSet/>
      <dgm:spPr/>
      <dgm:t>
        <a:bodyPr/>
        <a:lstStyle/>
        <a:p>
          <a:endParaRPr lang="en-US"/>
        </a:p>
      </dgm:t>
    </dgm:pt>
    <dgm:pt modelId="{C1EFC4D3-753C-47DC-89B0-9C471B7BEF26}" type="sibTrans" cxnId="{3B846794-B7E6-41BA-85FB-BDA87289F492}">
      <dgm:prSet/>
      <dgm:spPr/>
      <dgm:t>
        <a:bodyPr/>
        <a:lstStyle/>
        <a:p>
          <a:endParaRPr lang="en-US"/>
        </a:p>
      </dgm:t>
    </dgm:pt>
    <dgm:pt modelId="{99806989-FD3C-434B-AE89-7E70520F9E56}">
      <dgm:prSet/>
      <dgm:spPr/>
      <dgm:t>
        <a:bodyPr/>
        <a:lstStyle/>
        <a:p>
          <a:r>
            <a:rPr lang="en-US" dirty="0"/>
            <a:t>Professional Standards</a:t>
          </a:r>
        </a:p>
      </dgm:t>
    </dgm:pt>
    <dgm:pt modelId="{509A8779-D774-4DE1-907D-E7CE76452DF1}" type="parTrans" cxnId="{F3805887-DCD9-4169-94DF-B0ED28E160D1}">
      <dgm:prSet/>
      <dgm:spPr/>
      <dgm:t>
        <a:bodyPr/>
        <a:lstStyle/>
        <a:p>
          <a:endParaRPr lang="en-US"/>
        </a:p>
      </dgm:t>
    </dgm:pt>
    <dgm:pt modelId="{EDF12D0C-12A5-444F-BDAF-FCD5CB820CB1}" type="sibTrans" cxnId="{F3805887-DCD9-4169-94DF-B0ED28E160D1}">
      <dgm:prSet/>
      <dgm:spPr/>
      <dgm:t>
        <a:bodyPr/>
        <a:lstStyle/>
        <a:p>
          <a:endParaRPr lang="en-US"/>
        </a:p>
      </dgm:t>
    </dgm:pt>
    <dgm:pt modelId="{466E133F-8720-4505-8ED5-EE22E9025EEB}">
      <dgm:prSet/>
      <dgm:spPr/>
      <dgm:t>
        <a:bodyPr/>
        <a:lstStyle/>
        <a:p>
          <a:r>
            <a:rPr lang="en-US" dirty="0"/>
            <a:t>Patrol</a:t>
          </a:r>
        </a:p>
      </dgm:t>
    </dgm:pt>
    <dgm:pt modelId="{7D71754D-DBA6-4E0E-B1BE-650B4CE33DD0}" type="parTrans" cxnId="{91A0B128-752B-4BCB-BC89-EC9CD995D119}">
      <dgm:prSet/>
      <dgm:spPr/>
      <dgm:t>
        <a:bodyPr/>
        <a:lstStyle/>
        <a:p>
          <a:endParaRPr lang="en-US"/>
        </a:p>
      </dgm:t>
    </dgm:pt>
    <dgm:pt modelId="{D5E35935-8BEC-48AB-BE66-349DF69AC5DB}" type="sibTrans" cxnId="{91A0B128-752B-4BCB-BC89-EC9CD995D119}">
      <dgm:prSet/>
      <dgm:spPr/>
      <dgm:t>
        <a:bodyPr/>
        <a:lstStyle/>
        <a:p>
          <a:endParaRPr lang="en-US"/>
        </a:p>
      </dgm:t>
    </dgm:pt>
    <dgm:pt modelId="{1EE9C9B5-91F3-4FA5-8EAF-666C851D99CA}">
      <dgm:prSet/>
      <dgm:spPr/>
      <dgm:t>
        <a:bodyPr/>
        <a:lstStyle/>
        <a:p>
          <a:r>
            <a:rPr lang="en-US" dirty="0"/>
            <a:t>Investigations</a:t>
          </a:r>
        </a:p>
      </dgm:t>
    </dgm:pt>
    <dgm:pt modelId="{454086AE-F209-4BFF-9EC8-CFB721200279}" type="parTrans" cxnId="{1990E2CF-ACE5-44FC-A34B-F165629E5D9D}">
      <dgm:prSet/>
      <dgm:spPr/>
      <dgm:t>
        <a:bodyPr/>
        <a:lstStyle/>
        <a:p>
          <a:endParaRPr lang="en-US"/>
        </a:p>
      </dgm:t>
    </dgm:pt>
    <dgm:pt modelId="{24168188-D584-44FC-98DF-3569F6627D6A}" type="sibTrans" cxnId="{1990E2CF-ACE5-44FC-A34B-F165629E5D9D}">
      <dgm:prSet/>
      <dgm:spPr/>
      <dgm:t>
        <a:bodyPr/>
        <a:lstStyle/>
        <a:p>
          <a:endParaRPr lang="en-US"/>
        </a:p>
      </dgm:t>
    </dgm:pt>
    <dgm:pt modelId="{C7B1D031-57C6-48F2-99E5-093D496E841A}" type="pres">
      <dgm:prSet presAssocID="{43D9F135-BB1E-416C-B2A7-E3C178FA6DE5}" presName="hierChild1" presStyleCnt="0">
        <dgm:presLayoutVars>
          <dgm:orgChart val="1"/>
          <dgm:chPref val="1"/>
          <dgm:dir/>
          <dgm:animOne val="branch"/>
          <dgm:animLvl val="lvl"/>
          <dgm:resizeHandles/>
        </dgm:presLayoutVars>
      </dgm:prSet>
      <dgm:spPr/>
      <dgm:t>
        <a:bodyPr/>
        <a:lstStyle/>
        <a:p>
          <a:endParaRPr lang="en-US"/>
        </a:p>
      </dgm:t>
    </dgm:pt>
    <dgm:pt modelId="{FFDF4AC8-A83D-4976-B2B4-D0F0B513A838}" type="pres">
      <dgm:prSet presAssocID="{58EFDA6D-D53F-4B65-873B-5CFF69D9E987}" presName="hierRoot1" presStyleCnt="0">
        <dgm:presLayoutVars>
          <dgm:hierBranch val="init"/>
        </dgm:presLayoutVars>
      </dgm:prSet>
      <dgm:spPr/>
    </dgm:pt>
    <dgm:pt modelId="{0B1CFD60-914F-4296-910B-53AAE065D6EA}" type="pres">
      <dgm:prSet presAssocID="{58EFDA6D-D53F-4B65-873B-5CFF69D9E987}" presName="rootComposite1" presStyleCnt="0"/>
      <dgm:spPr/>
    </dgm:pt>
    <dgm:pt modelId="{C578137D-C20A-4299-A73E-856DDC7DC1AB}" type="pres">
      <dgm:prSet presAssocID="{58EFDA6D-D53F-4B65-873B-5CFF69D9E987}" presName="rootText1" presStyleLbl="node0" presStyleIdx="0" presStyleCnt="1" custLinFactNeighborX="-446" custLinFactNeighborY="-41733">
        <dgm:presLayoutVars>
          <dgm:chPref val="3"/>
        </dgm:presLayoutVars>
      </dgm:prSet>
      <dgm:spPr/>
      <dgm:t>
        <a:bodyPr/>
        <a:lstStyle/>
        <a:p>
          <a:endParaRPr lang="en-US"/>
        </a:p>
      </dgm:t>
    </dgm:pt>
    <dgm:pt modelId="{DFAC60E5-0CCB-44AF-A738-01400D164DA1}" type="pres">
      <dgm:prSet presAssocID="{58EFDA6D-D53F-4B65-873B-5CFF69D9E987}" presName="rootConnector1" presStyleLbl="node1" presStyleIdx="0" presStyleCnt="0"/>
      <dgm:spPr/>
      <dgm:t>
        <a:bodyPr/>
        <a:lstStyle/>
        <a:p>
          <a:endParaRPr lang="en-US"/>
        </a:p>
      </dgm:t>
    </dgm:pt>
    <dgm:pt modelId="{53F5E78D-8CE5-4F76-B011-7C861AED2652}" type="pres">
      <dgm:prSet presAssocID="{58EFDA6D-D53F-4B65-873B-5CFF69D9E987}" presName="hierChild2" presStyleCnt="0"/>
      <dgm:spPr/>
    </dgm:pt>
    <dgm:pt modelId="{A74DC868-C8DF-4D41-A84E-FECE49B707FA}" type="pres">
      <dgm:prSet presAssocID="{F6DFE4D9-2536-4C52-BF48-A14BE7D451F0}" presName="Name37" presStyleLbl="parChTrans1D2" presStyleIdx="0" presStyleCnt="2"/>
      <dgm:spPr/>
      <dgm:t>
        <a:bodyPr/>
        <a:lstStyle/>
        <a:p>
          <a:endParaRPr lang="en-US"/>
        </a:p>
      </dgm:t>
    </dgm:pt>
    <dgm:pt modelId="{A89258AE-830A-4BCD-99B4-E2B250248112}" type="pres">
      <dgm:prSet presAssocID="{7667FA22-3CB5-48FB-B8A7-373B382A52C7}" presName="hierRoot2" presStyleCnt="0">
        <dgm:presLayoutVars>
          <dgm:hierBranch val="init"/>
        </dgm:presLayoutVars>
      </dgm:prSet>
      <dgm:spPr/>
    </dgm:pt>
    <dgm:pt modelId="{5F16F95C-D487-4E27-AC23-2687D3AE4400}" type="pres">
      <dgm:prSet presAssocID="{7667FA22-3CB5-48FB-B8A7-373B382A52C7}" presName="rootComposite" presStyleCnt="0"/>
      <dgm:spPr/>
    </dgm:pt>
    <dgm:pt modelId="{4727D8B5-7B1A-49B2-A694-30AABE24578E}" type="pres">
      <dgm:prSet presAssocID="{7667FA22-3CB5-48FB-B8A7-373B382A52C7}" presName="rootText" presStyleLbl="node2" presStyleIdx="0" presStyleCnt="2" custLinFactNeighborX="1482" custLinFactNeighborY="-27772">
        <dgm:presLayoutVars>
          <dgm:chPref val="3"/>
        </dgm:presLayoutVars>
      </dgm:prSet>
      <dgm:spPr/>
      <dgm:t>
        <a:bodyPr/>
        <a:lstStyle/>
        <a:p>
          <a:endParaRPr lang="en-US"/>
        </a:p>
      </dgm:t>
    </dgm:pt>
    <dgm:pt modelId="{AF7DEF0E-3144-42C9-8E10-F19365A0ED3B}" type="pres">
      <dgm:prSet presAssocID="{7667FA22-3CB5-48FB-B8A7-373B382A52C7}" presName="rootConnector" presStyleLbl="node2" presStyleIdx="0" presStyleCnt="2"/>
      <dgm:spPr/>
      <dgm:t>
        <a:bodyPr/>
        <a:lstStyle/>
        <a:p>
          <a:endParaRPr lang="en-US"/>
        </a:p>
      </dgm:t>
    </dgm:pt>
    <dgm:pt modelId="{72D43F6C-0BCB-4FA4-802E-58B1F066F787}" type="pres">
      <dgm:prSet presAssocID="{7667FA22-3CB5-48FB-B8A7-373B382A52C7}" presName="hierChild4" presStyleCnt="0"/>
      <dgm:spPr/>
    </dgm:pt>
    <dgm:pt modelId="{1630E1FF-FD77-490D-8C73-0C24E8DEC6DF}" type="pres">
      <dgm:prSet presAssocID="{7F0169C9-D936-44A7-BC86-D167369C5176}" presName="Name37" presStyleLbl="parChTrans1D3" presStyleIdx="0" presStyleCnt="4"/>
      <dgm:spPr/>
      <dgm:t>
        <a:bodyPr/>
        <a:lstStyle/>
        <a:p>
          <a:endParaRPr lang="en-US"/>
        </a:p>
      </dgm:t>
    </dgm:pt>
    <dgm:pt modelId="{A028B1CA-E497-410E-A324-57D74CFB1017}" type="pres">
      <dgm:prSet presAssocID="{461643F1-95BA-4616-83B7-91A8C1520DE7}" presName="hierRoot2" presStyleCnt="0">
        <dgm:presLayoutVars>
          <dgm:hierBranch val="init"/>
        </dgm:presLayoutVars>
      </dgm:prSet>
      <dgm:spPr/>
    </dgm:pt>
    <dgm:pt modelId="{E2C5586A-F993-46AD-8A5E-253F821321FD}" type="pres">
      <dgm:prSet presAssocID="{461643F1-95BA-4616-83B7-91A8C1520DE7}" presName="rootComposite" presStyleCnt="0"/>
      <dgm:spPr/>
    </dgm:pt>
    <dgm:pt modelId="{688625A3-2FB2-4770-B22B-72CCB0DD9F19}" type="pres">
      <dgm:prSet presAssocID="{461643F1-95BA-4616-83B7-91A8C1520DE7}" presName="rootText" presStyleLbl="node3" presStyleIdx="0" presStyleCnt="4">
        <dgm:presLayoutVars>
          <dgm:chPref val="3"/>
        </dgm:presLayoutVars>
      </dgm:prSet>
      <dgm:spPr/>
      <dgm:t>
        <a:bodyPr/>
        <a:lstStyle/>
        <a:p>
          <a:endParaRPr lang="en-US"/>
        </a:p>
      </dgm:t>
    </dgm:pt>
    <dgm:pt modelId="{5C59FB1C-FFDB-4BCB-B35A-DC47D3EABAD2}" type="pres">
      <dgm:prSet presAssocID="{461643F1-95BA-4616-83B7-91A8C1520DE7}" presName="rootConnector" presStyleLbl="node3" presStyleIdx="0" presStyleCnt="4"/>
      <dgm:spPr/>
      <dgm:t>
        <a:bodyPr/>
        <a:lstStyle/>
        <a:p>
          <a:endParaRPr lang="en-US"/>
        </a:p>
      </dgm:t>
    </dgm:pt>
    <dgm:pt modelId="{EF40525A-4A28-4F15-B5C2-310FD41D988D}" type="pres">
      <dgm:prSet presAssocID="{461643F1-95BA-4616-83B7-91A8C1520DE7}" presName="hierChild4" presStyleCnt="0"/>
      <dgm:spPr/>
    </dgm:pt>
    <dgm:pt modelId="{9A4B1344-3831-4B2A-BE32-BA31531CCBF4}" type="pres">
      <dgm:prSet presAssocID="{461643F1-95BA-4616-83B7-91A8C1520DE7}" presName="hierChild5" presStyleCnt="0"/>
      <dgm:spPr/>
    </dgm:pt>
    <dgm:pt modelId="{7FB9AC03-EC08-4559-89CD-B27B41A595D2}" type="pres">
      <dgm:prSet presAssocID="{509A8779-D774-4DE1-907D-E7CE76452DF1}" presName="Name37" presStyleLbl="parChTrans1D3" presStyleIdx="1" presStyleCnt="4"/>
      <dgm:spPr/>
      <dgm:t>
        <a:bodyPr/>
        <a:lstStyle/>
        <a:p>
          <a:endParaRPr lang="en-US"/>
        </a:p>
      </dgm:t>
    </dgm:pt>
    <dgm:pt modelId="{7078F925-F08D-4C51-A0F0-352B411DD194}" type="pres">
      <dgm:prSet presAssocID="{99806989-FD3C-434B-AE89-7E70520F9E56}" presName="hierRoot2" presStyleCnt="0">
        <dgm:presLayoutVars>
          <dgm:hierBranch val="init"/>
        </dgm:presLayoutVars>
      </dgm:prSet>
      <dgm:spPr/>
    </dgm:pt>
    <dgm:pt modelId="{5469D286-F2B3-46E0-B11C-6DC0EDABF212}" type="pres">
      <dgm:prSet presAssocID="{99806989-FD3C-434B-AE89-7E70520F9E56}" presName="rootComposite" presStyleCnt="0"/>
      <dgm:spPr/>
    </dgm:pt>
    <dgm:pt modelId="{702D159E-4834-4D31-9566-9B283EF9FCE0}" type="pres">
      <dgm:prSet presAssocID="{99806989-FD3C-434B-AE89-7E70520F9E56}" presName="rootText" presStyleLbl="node3" presStyleIdx="1" presStyleCnt="4">
        <dgm:presLayoutVars>
          <dgm:chPref val="3"/>
        </dgm:presLayoutVars>
      </dgm:prSet>
      <dgm:spPr/>
      <dgm:t>
        <a:bodyPr/>
        <a:lstStyle/>
        <a:p>
          <a:endParaRPr lang="en-US"/>
        </a:p>
      </dgm:t>
    </dgm:pt>
    <dgm:pt modelId="{D3083254-D624-4142-943F-BB6443B6CB37}" type="pres">
      <dgm:prSet presAssocID="{99806989-FD3C-434B-AE89-7E70520F9E56}" presName="rootConnector" presStyleLbl="node3" presStyleIdx="1" presStyleCnt="4"/>
      <dgm:spPr/>
      <dgm:t>
        <a:bodyPr/>
        <a:lstStyle/>
        <a:p>
          <a:endParaRPr lang="en-US"/>
        </a:p>
      </dgm:t>
    </dgm:pt>
    <dgm:pt modelId="{3A8BBB74-7E9E-4F23-B2A9-2271B5E54FA3}" type="pres">
      <dgm:prSet presAssocID="{99806989-FD3C-434B-AE89-7E70520F9E56}" presName="hierChild4" presStyleCnt="0"/>
      <dgm:spPr/>
    </dgm:pt>
    <dgm:pt modelId="{A7DC92F8-892E-4BAA-89A4-43A9C5E02F5F}" type="pres">
      <dgm:prSet presAssocID="{99806989-FD3C-434B-AE89-7E70520F9E56}" presName="hierChild5" presStyleCnt="0"/>
      <dgm:spPr/>
    </dgm:pt>
    <dgm:pt modelId="{7834B485-95D2-43E3-A74C-5796148B0C48}" type="pres">
      <dgm:prSet presAssocID="{7667FA22-3CB5-48FB-B8A7-373B382A52C7}" presName="hierChild5" presStyleCnt="0"/>
      <dgm:spPr/>
    </dgm:pt>
    <dgm:pt modelId="{E918646E-C49D-4884-A397-4CE192E81116}" type="pres">
      <dgm:prSet presAssocID="{8E08786B-98FB-4B11-959D-9E1D287A36F8}" presName="Name37" presStyleLbl="parChTrans1D2" presStyleIdx="1" presStyleCnt="2"/>
      <dgm:spPr/>
      <dgm:t>
        <a:bodyPr/>
        <a:lstStyle/>
        <a:p>
          <a:endParaRPr lang="en-US"/>
        </a:p>
      </dgm:t>
    </dgm:pt>
    <dgm:pt modelId="{03D022A6-6C98-4AA6-B260-9E98EA595A30}" type="pres">
      <dgm:prSet presAssocID="{D1BCA4D6-77B3-4C0D-A44D-59B404D71811}" presName="hierRoot2" presStyleCnt="0">
        <dgm:presLayoutVars>
          <dgm:hierBranch val="init"/>
        </dgm:presLayoutVars>
      </dgm:prSet>
      <dgm:spPr/>
    </dgm:pt>
    <dgm:pt modelId="{CE87C6D1-25B1-40FF-A533-4B47AFF1D9B0}" type="pres">
      <dgm:prSet presAssocID="{D1BCA4D6-77B3-4C0D-A44D-59B404D71811}" presName="rootComposite" presStyleCnt="0"/>
      <dgm:spPr/>
    </dgm:pt>
    <dgm:pt modelId="{8CB4D57F-9965-45D9-B8B4-21D9098D6016}" type="pres">
      <dgm:prSet presAssocID="{D1BCA4D6-77B3-4C0D-A44D-59B404D71811}" presName="rootText" presStyleLbl="node2" presStyleIdx="1" presStyleCnt="2" custLinFactNeighborX="-1483" custLinFactNeighborY="-31051">
        <dgm:presLayoutVars>
          <dgm:chPref val="3"/>
        </dgm:presLayoutVars>
      </dgm:prSet>
      <dgm:spPr/>
      <dgm:t>
        <a:bodyPr/>
        <a:lstStyle/>
        <a:p>
          <a:endParaRPr lang="en-US"/>
        </a:p>
      </dgm:t>
    </dgm:pt>
    <dgm:pt modelId="{0DD4B335-F595-4F52-8CC2-D796821CA817}" type="pres">
      <dgm:prSet presAssocID="{D1BCA4D6-77B3-4C0D-A44D-59B404D71811}" presName="rootConnector" presStyleLbl="node2" presStyleIdx="1" presStyleCnt="2"/>
      <dgm:spPr/>
      <dgm:t>
        <a:bodyPr/>
        <a:lstStyle/>
        <a:p>
          <a:endParaRPr lang="en-US"/>
        </a:p>
      </dgm:t>
    </dgm:pt>
    <dgm:pt modelId="{BF0BB795-D0C1-42F1-9FF3-0C066E03BF07}" type="pres">
      <dgm:prSet presAssocID="{D1BCA4D6-77B3-4C0D-A44D-59B404D71811}" presName="hierChild4" presStyleCnt="0"/>
      <dgm:spPr/>
    </dgm:pt>
    <dgm:pt modelId="{0596468A-3606-465C-A1F6-1B30748C9FAF}" type="pres">
      <dgm:prSet presAssocID="{7D71754D-DBA6-4E0E-B1BE-650B4CE33DD0}" presName="Name37" presStyleLbl="parChTrans1D3" presStyleIdx="2" presStyleCnt="4"/>
      <dgm:spPr/>
      <dgm:t>
        <a:bodyPr/>
        <a:lstStyle/>
        <a:p>
          <a:endParaRPr lang="en-US"/>
        </a:p>
      </dgm:t>
    </dgm:pt>
    <dgm:pt modelId="{3B6BA11C-4985-4D2A-B710-CCE09F094013}" type="pres">
      <dgm:prSet presAssocID="{466E133F-8720-4505-8ED5-EE22E9025EEB}" presName="hierRoot2" presStyleCnt="0">
        <dgm:presLayoutVars>
          <dgm:hierBranch val="init"/>
        </dgm:presLayoutVars>
      </dgm:prSet>
      <dgm:spPr/>
    </dgm:pt>
    <dgm:pt modelId="{AF2D144C-629D-4A57-A7E4-164EEDB7DC65}" type="pres">
      <dgm:prSet presAssocID="{466E133F-8720-4505-8ED5-EE22E9025EEB}" presName="rootComposite" presStyleCnt="0"/>
      <dgm:spPr/>
    </dgm:pt>
    <dgm:pt modelId="{8A394E31-BFD1-4DA4-A124-D136305B7402}" type="pres">
      <dgm:prSet presAssocID="{466E133F-8720-4505-8ED5-EE22E9025EEB}" presName="rootText" presStyleLbl="node3" presStyleIdx="2" presStyleCnt="4">
        <dgm:presLayoutVars>
          <dgm:chPref val="3"/>
        </dgm:presLayoutVars>
      </dgm:prSet>
      <dgm:spPr/>
      <dgm:t>
        <a:bodyPr/>
        <a:lstStyle/>
        <a:p>
          <a:endParaRPr lang="en-US"/>
        </a:p>
      </dgm:t>
    </dgm:pt>
    <dgm:pt modelId="{33452D3E-5FCC-413B-AED1-F0EBCF043833}" type="pres">
      <dgm:prSet presAssocID="{466E133F-8720-4505-8ED5-EE22E9025EEB}" presName="rootConnector" presStyleLbl="node3" presStyleIdx="2" presStyleCnt="4"/>
      <dgm:spPr/>
      <dgm:t>
        <a:bodyPr/>
        <a:lstStyle/>
        <a:p>
          <a:endParaRPr lang="en-US"/>
        </a:p>
      </dgm:t>
    </dgm:pt>
    <dgm:pt modelId="{CDBBAE2A-3016-4F3E-B990-53EB053447B7}" type="pres">
      <dgm:prSet presAssocID="{466E133F-8720-4505-8ED5-EE22E9025EEB}" presName="hierChild4" presStyleCnt="0"/>
      <dgm:spPr/>
    </dgm:pt>
    <dgm:pt modelId="{24FFCEA3-B537-4904-BBE7-2016EFFC485B}" type="pres">
      <dgm:prSet presAssocID="{466E133F-8720-4505-8ED5-EE22E9025EEB}" presName="hierChild5" presStyleCnt="0"/>
      <dgm:spPr/>
    </dgm:pt>
    <dgm:pt modelId="{33006305-261D-4F84-AB6B-420FF819D5F0}" type="pres">
      <dgm:prSet presAssocID="{454086AE-F209-4BFF-9EC8-CFB721200279}" presName="Name37" presStyleLbl="parChTrans1D3" presStyleIdx="3" presStyleCnt="4"/>
      <dgm:spPr/>
      <dgm:t>
        <a:bodyPr/>
        <a:lstStyle/>
        <a:p>
          <a:endParaRPr lang="en-US"/>
        </a:p>
      </dgm:t>
    </dgm:pt>
    <dgm:pt modelId="{6496EFD2-787D-4D5E-AC19-475D49045CD9}" type="pres">
      <dgm:prSet presAssocID="{1EE9C9B5-91F3-4FA5-8EAF-666C851D99CA}" presName="hierRoot2" presStyleCnt="0">
        <dgm:presLayoutVars>
          <dgm:hierBranch val="init"/>
        </dgm:presLayoutVars>
      </dgm:prSet>
      <dgm:spPr/>
    </dgm:pt>
    <dgm:pt modelId="{7A0A1924-7547-44A6-ABE2-7A38D3096C7E}" type="pres">
      <dgm:prSet presAssocID="{1EE9C9B5-91F3-4FA5-8EAF-666C851D99CA}" presName="rootComposite" presStyleCnt="0"/>
      <dgm:spPr/>
    </dgm:pt>
    <dgm:pt modelId="{ED2C1286-F429-4337-A6D8-96211617C113}" type="pres">
      <dgm:prSet presAssocID="{1EE9C9B5-91F3-4FA5-8EAF-666C851D99CA}" presName="rootText" presStyleLbl="node3" presStyleIdx="3" presStyleCnt="4">
        <dgm:presLayoutVars>
          <dgm:chPref val="3"/>
        </dgm:presLayoutVars>
      </dgm:prSet>
      <dgm:spPr/>
      <dgm:t>
        <a:bodyPr/>
        <a:lstStyle/>
        <a:p>
          <a:endParaRPr lang="en-US"/>
        </a:p>
      </dgm:t>
    </dgm:pt>
    <dgm:pt modelId="{597D1B9C-580E-4B95-A2B6-68D4FBEE3343}" type="pres">
      <dgm:prSet presAssocID="{1EE9C9B5-91F3-4FA5-8EAF-666C851D99CA}" presName="rootConnector" presStyleLbl="node3" presStyleIdx="3" presStyleCnt="4"/>
      <dgm:spPr/>
      <dgm:t>
        <a:bodyPr/>
        <a:lstStyle/>
        <a:p>
          <a:endParaRPr lang="en-US"/>
        </a:p>
      </dgm:t>
    </dgm:pt>
    <dgm:pt modelId="{946E1B58-CAC3-40BF-B633-A5F7DDE97263}" type="pres">
      <dgm:prSet presAssocID="{1EE9C9B5-91F3-4FA5-8EAF-666C851D99CA}" presName="hierChild4" presStyleCnt="0"/>
      <dgm:spPr/>
    </dgm:pt>
    <dgm:pt modelId="{324BE8A6-B8C2-49CA-BE59-38FC693CB4D2}" type="pres">
      <dgm:prSet presAssocID="{1EE9C9B5-91F3-4FA5-8EAF-666C851D99CA}" presName="hierChild5" presStyleCnt="0"/>
      <dgm:spPr/>
    </dgm:pt>
    <dgm:pt modelId="{908276A4-7239-49D8-959D-0568F9908142}" type="pres">
      <dgm:prSet presAssocID="{D1BCA4D6-77B3-4C0D-A44D-59B404D71811}" presName="hierChild5" presStyleCnt="0"/>
      <dgm:spPr/>
    </dgm:pt>
    <dgm:pt modelId="{341E08A6-42A4-4C70-9F3D-F4933B25438D}" type="pres">
      <dgm:prSet presAssocID="{58EFDA6D-D53F-4B65-873B-5CFF69D9E987}" presName="hierChild3" presStyleCnt="0"/>
      <dgm:spPr/>
    </dgm:pt>
  </dgm:ptLst>
  <dgm:cxnLst>
    <dgm:cxn modelId="{48DB1F01-9582-48B6-88EE-B06B439587F8}" type="presOf" srcId="{F6DFE4D9-2536-4C52-BF48-A14BE7D451F0}" destId="{A74DC868-C8DF-4D41-A84E-FECE49B707FA}" srcOrd="0" destOrd="0" presId="urn:microsoft.com/office/officeart/2005/8/layout/orgChart1"/>
    <dgm:cxn modelId="{02246942-7FBA-4553-B58B-26A8040C12FD}" type="presOf" srcId="{99806989-FD3C-434B-AE89-7E70520F9E56}" destId="{D3083254-D624-4142-943F-BB6443B6CB37}" srcOrd="1" destOrd="0" presId="urn:microsoft.com/office/officeart/2005/8/layout/orgChart1"/>
    <dgm:cxn modelId="{B7ACD577-934C-4803-9E6E-3A7417BDCC41}" srcId="{58EFDA6D-D53F-4B65-873B-5CFF69D9E987}" destId="{7667FA22-3CB5-48FB-B8A7-373B382A52C7}" srcOrd="0" destOrd="0" parTransId="{F6DFE4D9-2536-4C52-BF48-A14BE7D451F0}" sibTransId="{51F63DAB-57A2-4F7F-AD03-D92BFAE0E584}"/>
    <dgm:cxn modelId="{1990E2CF-ACE5-44FC-A34B-F165629E5D9D}" srcId="{D1BCA4D6-77B3-4C0D-A44D-59B404D71811}" destId="{1EE9C9B5-91F3-4FA5-8EAF-666C851D99CA}" srcOrd="1" destOrd="0" parTransId="{454086AE-F209-4BFF-9EC8-CFB721200279}" sibTransId="{24168188-D584-44FC-98DF-3569F6627D6A}"/>
    <dgm:cxn modelId="{B567F6C9-78D6-420F-B7EC-10B3C20DEEC2}" type="presOf" srcId="{8E08786B-98FB-4B11-959D-9E1D287A36F8}" destId="{E918646E-C49D-4884-A397-4CE192E81116}" srcOrd="0" destOrd="0" presId="urn:microsoft.com/office/officeart/2005/8/layout/orgChart1"/>
    <dgm:cxn modelId="{65032B15-52B3-48C5-A991-A143C755FD54}" srcId="{43D9F135-BB1E-416C-B2A7-E3C178FA6DE5}" destId="{58EFDA6D-D53F-4B65-873B-5CFF69D9E987}" srcOrd="0" destOrd="0" parTransId="{B0031B99-AFFA-4469-975A-0C5C57AD0D74}" sibTransId="{D951C694-F711-4F13-A164-90B4915530FB}"/>
    <dgm:cxn modelId="{E087D920-D9E5-49EA-BFC3-770CB91692C3}" type="presOf" srcId="{D1BCA4D6-77B3-4C0D-A44D-59B404D71811}" destId="{0DD4B335-F595-4F52-8CC2-D796821CA817}" srcOrd="1" destOrd="0" presId="urn:microsoft.com/office/officeart/2005/8/layout/orgChart1"/>
    <dgm:cxn modelId="{F7D097D1-69A8-4165-949E-D161A2DEABF6}" type="presOf" srcId="{58EFDA6D-D53F-4B65-873B-5CFF69D9E987}" destId="{C578137D-C20A-4299-A73E-856DDC7DC1AB}" srcOrd="0" destOrd="0" presId="urn:microsoft.com/office/officeart/2005/8/layout/orgChart1"/>
    <dgm:cxn modelId="{F35B686F-A1E2-472E-BF7A-88687A08D952}" type="presOf" srcId="{99806989-FD3C-434B-AE89-7E70520F9E56}" destId="{702D159E-4834-4D31-9566-9B283EF9FCE0}" srcOrd="0" destOrd="0" presId="urn:microsoft.com/office/officeart/2005/8/layout/orgChart1"/>
    <dgm:cxn modelId="{3B846794-B7E6-41BA-85FB-BDA87289F492}" srcId="{7667FA22-3CB5-48FB-B8A7-373B382A52C7}" destId="{461643F1-95BA-4616-83B7-91A8C1520DE7}" srcOrd="0" destOrd="0" parTransId="{7F0169C9-D936-44A7-BC86-D167369C5176}" sibTransId="{C1EFC4D3-753C-47DC-89B0-9C471B7BEF26}"/>
    <dgm:cxn modelId="{7E467DA9-5E26-41E2-B4F9-DFC4623A7CFE}" type="presOf" srcId="{1EE9C9B5-91F3-4FA5-8EAF-666C851D99CA}" destId="{597D1B9C-580E-4B95-A2B6-68D4FBEE3343}" srcOrd="1" destOrd="0" presId="urn:microsoft.com/office/officeart/2005/8/layout/orgChart1"/>
    <dgm:cxn modelId="{F8381D05-BBB6-454B-B68F-1AA37E646DBE}" type="presOf" srcId="{461643F1-95BA-4616-83B7-91A8C1520DE7}" destId="{688625A3-2FB2-4770-B22B-72CCB0DD9F19}" srcOrd="0" destOrd="0" presId="urn:microsoft.com/office/officeart/2005/8/layout/orgChart1"/>
    <dgm:cxn modelId="{2413AA8A-1AD9-463E-BE0A-FC04F7D2B76A}" type="presOf" srcId="{461643F1-95BA-4616-83B7-91A8C1520DE7}" destId="{5C59FB1C-FFDB-4BCB-B35A-DC47D3EABAD2}" srcOrd="1" destOrd="0" presId="urn:microsoft.com/office/officeart/2005/8/layout/orgChart1"/>
    <dgm:cxn modelId="{483970FB-648E-4581-BBF5-163F4BE53202}" type="presOf" srcId="{466E133F-8720-4505-8ED5-EE22E9025EEB}" destId="{8A394E31-BFD1-4DA4-A124-D136305B7402}" srcOrd="0" destOrd="0" presId="urn:microsoft.com/office/officeart/2005/8/layout/orgChart1"/>
    <dgm:cxn modelId="{1AC1F338-F389-46C6-BFE6-E75219D09801}" type="presOf" srcId="{58EFDA6D-D53F-4B65-873B-5CFF69D9E987}" destId="{DFAC60E5-0CCB-44AF-A738-01400D164DA1}" srcOrd="1" destOrd="0" presId="urn:microsoft.com/office/officeart/2005/8/layout/orgChart1"/>
    <dgm:cxn modelId="{4D906C58-4BE0-4EF5-9E6A-6505B6D498E5}" type="presOf" srcId="{454086AE-F209-4BFF-9EC8-CFB721200279}" destId="{33006305-261D-4F84-AB6B-420FF819D5F0}" srcOrd="0" destOrd="0" presId="urn:microsoft.com/office/officeart/2005/8/layout/orgChart1"/>
    <dgm:cxn modelId="{88CF03B0-EFF0-4C55-B2D9-C4075788F93A}" type="presOf" srcId="{D1BCA4D6-77B3-4C0D-A44D-59B404D71811}" destId="{8CB4D57F-9965-45D9-B8B4-21D9098D6016}" srcOrd="0" destOrd="0" presId="urn:microsoft.com/office/officeart/2005/8/layout/orgChart1"/>
    <dgm:cxn modelId="{8F734043-6B28-4FD2-8F2B-BFEEA9488211}" type="presOf" srcId="{7667FA22-3CB5-48FB-B8A7-373B382A52C7}" destId="{4727D8B5-7B1A-49B2-A694-30AABE24578E}" srcOrd="0" destOrd="0" presId="urn:microsoft.com/office/officeart/2005/8/layout/orgChart1"/>
    <dgm:cxn modelId="{18FF6447-D8F7-421B-A04A-3B5B2B2612DC}" type="presOf" srcId="{466E133F-8720-4505-8ED5-EE22E9025EEB}" destId="{33452D3E-5FCC-413B-AED1-F0EBCF043833}" srcOrd="1" destOrd="0" presId="urn:microsoft.com/office/officeart/2005/8/layout/orgChart1"/>
    <dgm:cxn modelId="{1355CBE0-910F-4F82-9BF5-128FE19C23D9}" type="presOf" srcId="{509A8779-D774-4DE1-907D-E7CE76452DF1}" destId="{7FB9AC03-EC08-4559-89CD-B27B41A595D2}" srcOrd="0" destOrd="0" presId="urn:microsoft.com/office/officeart/2005/8/layout/orgChart1"/>
    <dgm:cxn modelId="{91A0B128-752B-4BCB-BC89-EC9CD995D119}" srcId="{D1BCA4D6-77B3-4C0D-A44D-59B404D71811}" destId="{466E133F-8720-4505-8ED5-EE22E9025EEB}" srcOrd="0" destOrd="0" parTransId="{7D71754D-DBA6-4E0E-B1BE-650B4CE33DD0}" sibTransId="{D5E35935-8BEC-48AB-BE66-349DF69AC5DB}"/>
    <dgm:cxn modelId="{AE59DFA8-C092-4493-AC45-842E96F40CC6}" type="presOf" srcId="{7667FA22-3CB5-48FB-B8A7-373B382A52C7}" destId="{AF7DEF0E-3144-42C9-8E10-F19365A0ED3B}" srcOrd="1" destOrd="0" presId="urn:microsoft.com/office/officeart/2005/8/layout/orgChart1"/>
    <dgm:cxn modelId="{6263D5CC-79C8-4F02-87F8-3A5B765F9D65}" type="presOf" srcId="{1EE9C9B5-91F3-4FA5-8EAF-666C851D99CA}" destId="{ED2C1286-F429-4337-A6D8-96211617C113}" srcOrd="0" destOrd="0" presId="urn:microsoft.com/office/officeart/2005/8/layout/orgChart1"/>
    <dgm:cxn modelId="{680F0FD1-6417-42B5-9F4B-045572109726}" srcId="{58EFDA6D-D53F-4B65-873B-5CFF69D9E987}" destId="{D1BCA4D6-77B3-4C0D-A44D-59B404D71811}" srcOrd="1" destOrd="0" parTransId="{8E08786B-98FB-4B11-959D-9E1D287A36F8}" sibTransId="{6265AF0C-972E-4BF7-804B-112239828AA7}"/>
    <dgm:cxn modelId="{8AFA138A-8C6F-44F2-ACCE-D873862170B4}" type="presOf" srcId="{43D9F135-BB1E-416C-B2A7-E3C178FA6DE5}" destId="{C7B1D031-57C6-48F2-99E5-093D496E841A}" srcOrd="0" destOrd="0" presId="urn:microsoft.com/office/officeart/2005/8/layout/orgChart1"/>
    <dgm:cxn modelId="{28ABC741-54D1-4F10-89BE-2702411C68F5}" type="presOf" srcId="{7F0169C9-D936-44A7-BC86-D167369C5176}" destId="{1630E1FF-FD77-490D-8C73-0C24E8DEC6DF}" srcOrd="0" destOrd="0" presId="urn:microsoft.com/office/officeart/2005/8/layout/orgChart1"/>
    <dgm:cxn modelId="{A7DB7810-6224-42EB-98CA-5FBEE8FD37A9}" type="presOf" srcId="{7D71754D-DBA6-4E0E-B1BE-650B4CE33DD0}" destId="{0596468A-3606-465C-A1F6-1B30748C9FAF}" srcOrd="0" destOrd="0" presId="urn:microsoft.com/office/officeart/2005/8/layout/orgChart1"/>
    <dgm:cxn modelId="{F3805887-DCD9-4169-94DF-B0ED28E160D1}" srcId="{7667FA22-3CB5-48FB-B8A7-373B382A52C7}" destId="{99806989-FD3C-434B-AE89-7E70520F9E56}" srcOrd="1" destOrd="0" parTransId="{509A8779-D774-4DE1-907D-E7CE76452DF1}" sibTransId="{EDF12D0C-12A5-444F-BDAF-FCD5CB820CB1}"/>
    <dgm:cxn modelId="{921466C0-C020-4216-B9A0-DE09E9E57CD8}" type="presParOf" srcId="{C7B1D031-57C6-48F2-99E5-093D496E841A}" destId="{FFDF4AC8-A83D-4976-B2B4-D0F0B513A838}" srcOrd="0" destOrd="0" presId="urn:microsoft.com/office/officeart/2005/8/layout/orgChart1"/>
    <dgm:cxn modelId="{746C8741-330C-4CDC-8BFE-30212CC504D6}" type="presParOf" srcId="{FFDF4AC8-A83D-4976-B2B4-D0F0B513A838}" destId="{0B1CFD60-914F-4296-910B-53AAE065D6EA}" srcOrd="0" destOrd="0" presId="urn:microsoft.com/office/officeart/2005/8/layout/orgChart1"/>
    <dgm:cxn modelId="{55757B4E-B2D2-41F5-9726-6D971AE44FDF}" type="presParOf" srcId="{0B1CFD60-914F-4296-910B-53AAE065D6EA}" destId="{C578137D-C20A-4299-A73E-856DDC7DC1AB}" srcOrd="0" destOrd="0" presId="urn:microsoft.com/office/officeart/2005/8/layout/orgChart1"/>
    <dgm:cxn modelId="{8B4BF341-BF6C-4BF7-A9D7-24DEAFF9A4FE}" type="presParOf" srcId="{0B1CFD60-914F-4296-910B-53AAE065D6EA}" destId="{DFAC60E5-0CCB-44AF-A738-01400D164DA1}" srcOrd="1" destOrd="0" presId="urn:microsoft.com/office/officeart/2005/8/layout/orgChart1"/>
    <dgm:cxn modelId="{F85AC8BF-34EF-41AA-8641-337633F5A747}" type="presParOf" srcId="{FFDF4AC8-A83D-4976-B2B4-D0F0B513A838}" destId="{53F5E78D-8CE5-4F76-B011-7C861AED2652}" srcOrd="1" destOrd="0" presId="urn:microsoft.com/office/officeart/2005/8/layout/orgChart1"/>
    <dgm:cxn modelId="{1A7D7467-06FF-4FAA-9F5E-9D797B6BF3AC}" type="presParOf" srcId="{53F5E78D-8CE5-4F76-B011-7C861AED2652}" destId="{A74DC868-C8DF-4D41-A84E-FECE49B707FA}" srcOrd="0" destOrd="0" presId="urn:microsoft.com/office/officeart/2005/8/layout/orgChart1"/>
    <dgm:cxn modelId="{236074CD-4924-4675-81F2-7B08D31B07E9}" type="presParOf" srcId="{53F5E78D-8CE5-4F76-B011-7C861AED2652}" destId="{A89258AE-830A-4BCD-99B4-E2B250248112}" srcOrd="1" destOrd="0" presId="urn:microsoft.com/office/officeart/2005/8/layout/orgChart1"/>
    <dgm:cxn modelId="{5AD1E9B0-1CA1-4A6E-9F0C-9C44148F61B9}" type="presParOf" srcId="{A89258AE-830A-4BCD-99B4-E2B250248112}" destId="{5F16F95C-D487-4E27-AC23-2687D3AE4400}" srcOrd="0" destOrd="0" presId="urn:microsoft.com/office/officeart/2005/8/layout/orgChart1"/>
    <dgm:cxn modelId="{70B19259-57D2-4EBE-AB65-FB7CD4E9B79F}" type="presParOf" srcId="{5F16F95C-D487-4E27-AC23-2687D3AE4400}" destId="{4727D8B5-7B1A-49B2-A694-30AABE24578E}" srcOrd="0" destOrd="0" presId="urn:microsoft.com/office/officeart/2005/8/layout/orgChart1"/>
    <dgm:cxn modelId="{792A8A81-D2F2-4206-855B-983F0F1BB4DC}" type="presParOf" srcId="{5F16F95C-D487-4E27-AC23-2687D3AE4400}" destId="{AF7DEF0E-3144-42C9-8E10-F19365A0ED3B}" srcOrd="1" destOrd="0" presId="urn:microsoft.com/office/officeart/2005/8/layout/orgChart1"/>
    <dgm:cxn modelId="{BEB2BD59-EDB4-412F-98A4-3CCAC044833E}" type="presParOf" srcId="{A89258AE-830A-4BCD-99B4-E2B250248112}" destId="{72D43F6C-0BCB-4FA4-802E-58B1F066F787}" srcOrd="1" destOrd="0" presId="urn:microsoft.com/office/officeart/2005/8/layout/orgChart1"/>
    <dgm:cxn modelId="{7DBA0DAE-FA69-40E7-B03E-1916FC9E681A}" type="presParOf" srcId="{72D43F6C-0BCB-4FA4-802E-58B1F066F787}" destId="{1630E1FF-FD77-490D-8C73-0C24E8DEC6DF}" srcOrd="0" destOrd="0" presId="urn:microsoft.com/office/officeart/2005/8/layout/orgChart1"/>
    <dgm:cxn modelId="{60DB994D-83B2-4366-A247-72FBFA3868F1}" type="presParOf" srcId="{72D43F6C-0BCB-4FA4-802E-58B1F066F787}" destId="{A028B1CA-E497-410E-A324-57D74CFB1017}" srcOrd="1" destOrd="0" presId="urn:microsoft.com/office/officeart/2005/8/layout/orgChart1"/>
    <dgm:cxn modelId="{C0946CA6-26F3-4F27-99EE-FCF2DDF22B5D}" type="presParOf" srcId="{A028B1CA-E497-410E-A324-57D74CFB1017}" destId="{E2C5586A-F993-46AD-8A5E-253F821321FD}" srcOrd="0" destOrd="0" presId="urn:microsoft.com/office/officeart/2005/8/layout/orgChart1"/>
    <dgm:cxn modelId="{5114FBD2-93B0-476D-8611-3C4121503B19}" type="presParOf" srcId="{E2C5586A-F993-46AD-8A5E-253F821321FD}" destId="{688625A3-2FB2-4770-B22B-72CCB0DD9F19}" srcOrd="0" destOrd="0" presId="urn:microsoft.com/office/officeart/2005/8/layout/orgChart1"/>
    <dgm:cxn modelId="{ABF98527-5F9F-41A6-BFB9-2A4DE8F1C0EE}" type="presParOf" srcId="{E2C5586A-F993-46AD-8A5E-253F821321FD}" destId="{5C59FB1C-FFDB-4BCB-B35A-DC47D3EABAD2}" srcOrd="1" destOrd="0" presId="urn:microsoft.com/office/officeart/2005/8/layout/orgChart1"/>
    <dgm:cxn modelId="{E95C9337-0315-473A-8B81-67DDBC25206C}" type="presParOf" srcId="{A028B1CA-E497-410E-A324-57D74CFB1017}" destId="{EF40525A-4A28-4F15-B5C2-310FD41D988D}" srcOrd="1" destOrd="0" presId="urn:microsoft.com/office/officeart/2005/8/layout/orgChart1"/>
    <dgm:cxn modelId="{B4ECC530-2CA8-483F-8CBB-745A6DC4D74C}" type="presParOf" srcId="{A028B1CA-E497-410E-A324-57D74CFB1017}" destId="{9A4B1344-3831-4B2A-BE32-BA31531CCBF4}" srcOrd="2" destOrd="0" presId="urn:microsoft.com/office/officeart/2005/8/layout/orgChart1"/>
    <dgm:cxn modelId="{C648F8D5-ACAB-436F-8938-DCCD02B214F6}" type="presParOf" srcId="{72D43F6C-0BCB-4FA4-802E-58B1F066F787}" destId="{7FB9AC03-EC08-4559-89CD-B27B41A595D2}" srcOrd="2" destOrd="0" presId="urn:microsoft.com/office/officeart/2005/8/layout/orgChart1"/>
    <dgm:cxn modelId="{90DC77AE-D4C2-4DFB-B462-E24EC795C269}" type="presParOf" srcId="{72D43F6C-0BCB-4FA4-802E-58B1F066F787}" destId="{7078F925-F08D-4C51-A0F0-352B411DD194}" srcOrd="3" destOrd="0" presId="urn:microsoft.com/office/officeart/2005/8/layout/orgChart1"/>
    <dgm:cxn modelId="{327B2AD2-F746-46F6-B356-2D72D4D468DD}" type="presParOf" srcId="{7078F925-F08D-4C51-A0F0-352B411DD194}" destId="{5469D286-F2B3-46E0-B11C-6DC0EDABF212}" srcOrd="0" destOrd="0" presId="urn:microsoft.com/office/officeart/2005/8/layout/orgChart1"/>
    <dgm:cxn modelId="{85C09DBE-2E39-4966-900D-CCE52856BF99}" type="presParOf" srcId="{5469D286-F2B3-46E0-B11C-6DC0EDABF212}" destId="{702D159E-4834-4D31-9566-9B283EF9FCE0}" srcOrd="0" destOrd="0" presId="urn:microsoft.com/office/officeart/2005/8/layout/orgChart1"/>
    <dgm:cxn modelId="{C9DD12E8-D508-455F-A84E-9D6AD53E3001}" type="presParOf" srcId="{5469D286-F2B3-46E0-B11C-6DC0EDABF212}" destId="{D3083254-D624-4142-943F-BB6443B6CB37}" srcOrd="1" destOrd="0" presId="urn:microsoft.com/office/officeart/2005/8/layout/orgChart1"/>
    <dgm:cxn modelId="{312BB341-AE1E-48B9-B77B-311FB71C91FB}" type="presParOf" srcId="{7078F925-F08D-4C51-A0F0-352B411DD194}" destId="{3A8BBB74-7E9E-4F23-B2A9-2271B5E54FA3}" srcOrd="1" destOrd="0" presId="urn:microsoft.com/office/officeart/2005/8/layout/orgChart1"/>
    <dgm:cxn modelId="{F7D950FC-A617-4173-AE9C-5EF7CCC512EB}" type="presParOf" srcId="{7078F925-F08D-4C51-A0F0-352B411DD194}" destId="{A7DC92F8-892E-4BAA-89A4-43A9C5E02F5F}" srcOrd="2" destOrd="0" presId="urn:microsoft.com/office/officeart/2005/8/layout/orgChart1"/>
    <dgm:cxn modelId="{2371D98F-49BB-405A-92DD-C142AEE2A512}" type="presParOf" srcId="{A89258AE-830A-4BCD-99B4-E2B250248112}" destId="{7834B485-95D2-43E3-A74C-5796148B0C48}" srcOrd="2" destOrd="0" presId="urn:microsoft.com/office/officeart/2005/8/layout/orgChart1"/>
    <dgm:cxn modelId="{92AD9149-EAA0-4CD7-8887-60DC788F905D}" type="presParOf" srcId="{53F5E78D-8CE5-4F76-B011-7C861AED2652}" destId="{E918646E-C49D-4884-A397-4CE192E81116}" srcOrd="2" destOrd="0" presId="urn:microsoft.com/office/officeart/2005/8/layout/orgChart1"/>
    <dgm:cxn modelId="{B3C64938-3B20-4FC2-9ADD-DCA6BF152A80}" type="presParOf" srcId="{53F5E78D-8CE5-4F76-B011-7C861AED2652}" destId="{03D022A6-6C98-4AA6-B260-9E98EA595A30}" srcOrd="3" destOrd="0" presId="urn:microsoft.com/office/officeart/2005/8/layout/orgChart1"/>
    <dgm:cxn modelId="{BF03BF75-A875-40FF-80EB-5C0D05AC7362}" type="presParOf" srcId="{03D022A6-6C98-4AA6-B260-9E98EA595A30}" destId="{CE87C6D1-25B1-40FF-A533-4B47AFF1D9B0}" srcOrd="0" destOrd="0" presId="urn:microsoft.com/office/officeart/2005/8/layout/orgChart1"/>
    <dgm:cxn modelId="{CD1858C1-187E-4BB4-8C91-8E3F8A03BA79}" type="presParOf" srcId="{CE87C6D1-25B1-40FF-A533-4B47AFF1D9B0}" destId="{8CB4D57F-9965-45D9-B8B4-21D9098D6016}" srcOrd="0" destOrd="0" presId="urn:microsoft.com/office/officeart/2005/8/layout/orgChart1"/>
    <dgm:cxn modelId="{3089A9CA-AEEB-4949-8D0F-A7DDC96F3635}" type="presParOf" srcId="{CE87C6D1-25B1-40FF-A533-4B47AFF1D9B0}" destId="{0DD4B335-F595-4F52-8CC2-D796821CA817}" srcOrd="1" destOrd="0" presId="urn:microsoft.com/office/officeart/2005/8/layout/orgChart1"/>
    <dgm:cxn modelId="{003326C1-D85B-4B82-98E7-4A58F7807C10}" type="presParOf" srcId="{03D022A6-6C98-4AA6-B260-9E98EA595A30}" destId="{BF0BB795-D0C1-42F1-9FF3-0C066E03BF07}" srcOrd="1" destOrd="0" presId="urn:microsoft.com/office/officeart/2005/8/layout/orgChart1"/>
    <dgm:cxn modelId="{ACACAE41-D10B-4884-8A54-6F6B2E44E32D}" type="presParOf" srcId="{BF0BB795-D0C1-42F1-9FF3-0C066E03BF07}" destId="{0596468A-3606-465C-A1F6-1B30748C9FAF}" srcOrd="0" destOrd="0" presId="urn:microsoft.com/office/officeart/2005/8/layout/orgChart1"/>
    <dgm:cxn modelId="{5AD892E7-76A8-4F09-A281-B6C7950D4FFD}" type="presParOf" srcId="{BF0BB795-D0C1-42F1-9FF3-0C066E03BF07}" destId="{3B6BA11C-4985-4D2A-B710-CCE09F094013}" srcOrd="1" destOrd="0" presId="urn:microsoft.com/office/officeart/2005/8/layout/orgChart1"/>
    <dgm:cxn modelId="{D16F3D42-B2DD-44FC-ABC0-F90609F5F7FB}" type="presParOf" srcId="{3B6BA11C-4985-4D2A-B710-CCE09F094013}" destId="{AF2D144C-629D-4A57-A7E4-164EEDB7DC65}" srcOrd="0" destOrd="0" presId="urn:microsoft.com/office/officeart/2005/8/layout/orgChart1"/>
    <dgm:cxn modelId="{C064ABFB-D2ED-49C1-97EC-701FC781A0EC}" type="presParOf" srcId="{AF2D144C-629D-4A57-A7E4-164EEDB7DC65}" destId="{8A394E31-BFD1-4DA4-A124-D136305B7402}" srcOrd="0" destOrd="0" presId="urn:microsoft.com/office/officeart/2005/8/layout/orgChart1"/>
    <dgm:cxn modelId="{B02B4468-075B-4E70-929C-72ECD23F53F2}" type="presParOf" srcId="{AF2D144C-629D-4A57-A7E4-164EEDB7DC65}" destId="{33452D3E-5FCC-413B-AED1-F0EBCF043833}" srcOrd="1" destOrd="0" presId="urn:microsoft.com/office/officeart/2005/8/layout/orgChart1"/>
    <dgm:cxn modelId="{B279B81C-1317-408B-B7F3-85AD419B4EB8}" type="presParOf" srcId="{3B6BA11C-4985-4D2A-B710-CCE09F094013}" destId="{CDBBAE2A-3016-4F3E-B990-53EB053447B7}" srcOrd="1" destOrd="0" presId="urn:microsoft.com/office/officeart/2005/8/layout/orgChart1"/>
    <dgm:cxn modelId="{A75A677F-6CC5-458B-ACDD-76605C791F27}" type="presParOf" srcId="{3B6BA11C-4985-4D2A-B710-CCE09F094013}" destId="{24FFCEA3-B537-4904-BBE7-2016EFFC485B}" srcOrd="2" destOrd="0" presId="urn:microsoft.com/office/officeart/2005/8/layout/orgChart1"/>
    <dgm:cxn modelId="{AFD80311-FAB5-48A1-AAAB-DAE8F553C1F3}" type="presParOf" srcId="{BF0BB795-D0C1-42F1-9FF3-0C066E03BF07}" destId="{33006305-261D-4F84-AB6B-420FF819D5F0}" srcOrd="2" destOrd="0" presId="urn:microsoft.com/office/officeart/2005/8/layout/orgChart1"/>
    <dgm:cxn modelId="{B026D78E-42F4-4A6E-9D9C-AC15E2715C67}" type="presParOf" srcId="{BF0BB795-D0C1-42F1-9FF3-0C066E03BF07}" destId="{6496EFD2-787D-4D5E-AC19-475D49045CD9}" srcOrd="3" destOrd="0" presId="urn:microsoft.com/office/officeart/2005/8/layout/orgChart1"/>
    <dgm:cxn modelId="{BB6364DF-BBC4-4FB7-B6BC-DA4EA77DE4CD}" type="presParOf" srcId="{6496EFD2-787D-4D5E-AC19-475D49045CD9}" destId="{7A0A1924-7547-44A6-ABE2-7A38D3096C7E}" srcOrd="0" destOrd="0" presId="urn:microsoft.com/office/officeart/2005/8/layout/orgChart1"/>
    <dgm:cxn modelId="{7FD2BD95-72BD-4CD0-8D69-DF4ED805D10B}" type="presParOf" srcId="{7A0A1924-7547-44A6-ABE2-7A38D3096C7E}" destId="{ED2C1286-F429-4337-A6D8-96211617C113}" srcOrd="0" destOrd="0" presId="urn:microsoft.com/office/officeart/2005/8/layout/orgChart1"/>
    <dgm:cxn modelId="{A4D40FA7-7B27-45F2-9864-EEBFF19BCD2A}" type="presParOf" srcId="{7A0A1924-7547-44A6-ABE2-7A38D3096C7E}" destId="{597D1B9C-580E-4B95-A2B6-68D4FBEE3343}" srcOrd="1" destOrd="0" presId="urn:microsoft.com/office/officeart/2005/8/layout/orgChart1"/>
    <dgm:cxn modelId="{6D091827-19BE-459E-B6DC-6710E695D43A}" type="presParOf" srcId="{6496EFD2-787D-4D5E-AC19-475D49045CD9}" destId="{946E1B58-CAC3-40BF-B633-A5F7DDE97263}" srcOrd="1" destOrd="0" presId="urn:microsoft.com/office/officeart/2005/8/layout/orgChart1"/>
    <dgm:cxn modelId="{C3111D41-1A52-4F0F-B76E-2852B38AA905}" type="presParOf" srcId="{6496EFD2-787D-4D5E-AC19-475D49045CD9}" destId="{324BE8A6-B8C2-49CA-BE59-38FC693CB4D2}" srcOrd="2" destOrd="0" presId="urn:microsoft.com/office/officeart/2005/8/layout/orgChart1"/>
    <dgm:cxn modelId="{3CF19F76-0D76-470B-A6B9-5137858512ED}" type="presParOf" srcId="{03D022A6-6C98-4AA6-B260-9E98EA595A30}" destId="{908276A4-7239-49D8-959D-0568F9908142}" srcOrd="2" destOrd="0" presId="urn:microsoft.com/office/officeart/2005/8/layout/orgChart1"/>
    <dgm:cxn modelId="{E4018FD8-7D3D-4D98-B271-A60F0CDDA4F2}" type="presParOf" srcId="{FFDF4AC8-A83D-4976-B2B4-D0F0B513A838}" destId="{341E08A6-42A4-4C70-9F3D-F4933B25438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817D0B-BEEA-406D-AD69-D38AF71589A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D797A83-CFB4-4FB1-B1A9-722E3AB6D510}">
      <dgm:prSet phldrT="[Text]"/>
      <dgm:spPr>
        <a:solidFill>
          <a:schemeClr val="accent1">
            <a:lumMod val="75000"/>
          </a:schemeClr>
        </a:solidFill>
        <a:scene3d>
          <a:camera prst="orthographicFront"/>
          <a:lightRig rig="threePt" dir="t"/>
        </a:scene3d>
        <a:sp3d>
          <a:bevelT/>
        </a:sp3d>
      </dgm:spPr>
      <dgm:t>
        <a:bodyPr/>
        <a:lstStyle/>
        <a:p>
          <a:r>
            <a:rPr lang="en-US" dirty="0"/>
            <a:t>Fire Chief</a:t>
          </a:r>
        </a:p>
      </dgm:t>
    </dgm:pt>
    <dgm:pt modelId="{81074EAB-E85A-49C3-BE17-C64CEDD6DD43}" type="parTrans" cxnId="{B6EA1266-CD1B-4D52-BF91-0CDFF9DD26ED}">
      <dgm:prSet/>
      <dgm:spPr/>
      <dgm:t>
        <a:bodyPr/>
        <a:lstStyle/>
        <a:p>
          <a:endParaRPr lang="en-US"/>
        </a:p>
      </dgm:t>
    </dgm:pt>
    <dgm:pt modelId="{9D632DCF-FE3A-4F56-8DEA-EFBA36BCFA19}" type="sibTrans" cxnId="{B6EA1266-CD1B-4D52-BF91-0CDFF9DD26ED}">
      <dgm:prSet/>
      <dgm:spPr/>
      <dgm:t>
        <a:bodyPr/>
        <a:lstStyle/>
        <a:p>
          <a:endParaRPr lang="en-US"/>
        </a:p>
      </dgm:t>
    </dgm:pt>
    <dgm:pt modelId="{507FDCDF-6AE4-4503-BF51-0B32F9D78248}">
      <dgm:prSet phldrT="[Text]"/>
      <dgm:spPr>
        <a:solidFill>
          <a:schemeClr val="accent1">
            <a:lumMod val="75000"/>
          </a:schemeClr>
        </a:solidFill>
        <a:scene3d>
          <a:camera prst="orthographicFront"/>
          <a:lightRig rig="threePt" dir="t"/>
        </a:scene3d>
        <a:sp3d>
          <a:bevelT/>
        </a:sp3d>
      </dgm:spPr>
      <dgm:t>
        <a:bodyPr/>
        <a:lstStyle/>
        <a:p>
          <a:r>
            <a:rPr lang="en-US" dirty="0"/>
            <a:t>Assistant Chiefs</a:t>
          </a:r>
        </a:p>
      </dgm:t>
    </dgm:pt>
    <dgm:pt modelId="{C7DE50C0-9BC6-4791-975D-0CF7BD722336}" type="parTrans" cxnId="{1E6DD1F1-6F10-4025-A316-31EF74FBAD27}">
      <dgm:prSet/>
      <dgm:spPr/>
      <dgm:t>
        <a:bodyPr/>
        <a:lstStyle/>
        <a:p>
          <a:endParaRPr lang="en-US"/>
        </a:p>
      </dgm:t>
    </dgm:pt>
    <dgm:pt modelId="{797EA847-6134-49E1-B191-F9A0EF286867}" type="sibTrans" cxnId="{1E6DD1F1-6F10-4025-A316-31EF74FBAD27}">
      <dgm:prSet/>
      <dgm:spPr/>
      <dgm:t>
        <a:bodyPr/>
        <a:lstStyle/>
        <a:p>
          <a:endParaRPr lang="en-US"/>
        </a:p>
      </dgm:t>
    </dgm:pt>
    <dgm:pt modelId="{9E8C2551-767D-40C5-9071-6A6A550B6CAF}">
      <dgm:prSet/>
      <dgm:spPr>
        <a:solidFill>
          <a:schemeClr val="accent1">
            <a:lumMod val="75000"/>
          </a:schemeClr>
        </a:solidFill>
        <a:scene3d>
          <a:camera prst="orthographicFront"/>
          <a:lightRig rig="threePt" dir="t"/>
        </a:scene3d>
        <a:sp3d>
          <a:bevelT/>
        </a:sp3d>
      </dgm:spPr>
      <dgm:t>
        <a:bodyPr/>
        <a:lstStyle/>
        <a:p>
          <a:r>
            <a:rPr lang="en-US" dirty="0"/>
            <a:t>Volunteers</a:t>
          </a:r>
        </a:p>
      </dgm:t>
    </dgm:pt>
    <dgm:pt modelId="{FE2D56DD-1118-46B3-8610-FEE3A3E56588}" type="parTrans" cxnId="{4DDE9D55-4670-44AC-B27D-C16EE0EDCA27}">
      <dgm:prSet/>
      <dgm:spPr/>
      <dgm:t>
        <a:bodyPr/>
        <a:lstStyle/>
        <a:p>
          <a:endParaRPr lang="en-US"/>
        </a:p>
      </dgm:t>
    </dgm:pt>
    <dgm:pt modelId="{C078E743-5081-4EA8-ACDC-09A8EA8C695F}" type="sibTrans" cxnId="{4DDE9D55-4670-44AC-B27D-C16EE0EDCA27}">
      <dgm:prSet/>
      <dgm:spPr/>
      <dgm:t>
        <a:bodyPr/>
        <a:lstStyle/>
        <a:p>
          <a:endParaRPr lang="en-US"/>
        </a:p>
      </dgm:t>
    </dgm:pt>
    <dgm:pt modelId="{3D94F3E4-E201-4866-9825-8B7591D0BE90}" type="pres">
      <dgm:prSet presAssocID="{B0817D0B-BEEA-406D-AD69-D38AF71589A6}" presName="hierChild1" presStyleCnt="0">
        <dgm:presLayoutVars>
          <dgm:orgChart val="1"/>
          <dgm:chPref val="1"/>
          <dgm:dir/>
          <dgm:animOne val="branch"/>
          <dgm:animLvl val="lvl"/>
          <dgm:resizeHandles/>
        </dgm:presLayoutVars>
      </dgm:prSet>
      <dgm:spPr/>
      <dgm:t>
        <a:bodyPr/>
        <a:lstStyle/>
        <a:p>
          <a:endParaRPr lang="en-US"/>
        </a:p>
      </dgm:t>
    </dgm:pt>
    <dgm:pt modelId="{2E52A561-4DA9-47A3-A2AA-1FA7BA507A27}" type="pres">
      <dgm:prSet presAssocID="{CD797A83-CFB4-4FB1-B1A9-722E3AB6D510}" presName="hierRoot1" presStyleCnt="0">
        <dgm:presLayoutVars>
          <dgm:hierBranch val="init"/>
        </dgm:presLayoutVars>
      </dgm:prSet>
      <dgm:spPr/>
    </dgm:pt>
    <dgm:pt modelId="{633EC7DD-790A-41C0-82FF-0E731E2BA2DC}" type="pres">
      <dgm:prSet presAssocID="{CD797A83-CFB4-4FB1-B1A9-722E3AB6D510}" presName="rootComposite1" presStyleCnt="0"/>
      <dgm:spPr/>
    </dgm:pt>
    <dgm:pt modelId="{F5C163F1-D5A4-434E-8474-67CEB7F63F80}" type="pres">
      <dgm:prSet presAssocID="{CD797A83-CFB4-4FB1-B1A9-722E3AB6D510}" presName="rootText1" presStyleLbl="node0" presStyleIdx="0" presStyleCnt="1">
        <dgm:presLayoutVars>
          <dgm:chPref val="3"/>
        </dgm:presLayoutVars>
      </dgm:prSet>
      <dgm:spPr/>
      <dgm:t>
        <a:bodyPr/>
        <a:lstStyle/>
        <a:p>
          <a:endParaRPr lang="en-US"/>
        </a:p>
      </dgm:t>
    </dgm:pt>
    <dgm:pt modelId="{56DFACCF-9AFB-4201-92A1-3A13A0D8141B}" type="pres">
      <dgm:prSet presAssocID="{CD797A83-CFB4-4FB1-B1A9-722E3AB6D510}" presName="rootConnector1" presStyleLbl="node1" presStyleIdx="0" presStyleCnt="0"/>
      <dgm:spPr/>
      <dgm:t>
        <a:bodyPr/>
        <a:lstStyle/>
        <a:p>
          <a:endParaRPr lang="en-US"/>
        </a:p>
      </dgm:t>
    </dgm:pt>
    <dgm:pt modelId="{E2522C83-CCA4-4E7C-8DA8-1742C56275E6}" type="pres">
      <dgm:prSet presAssocID="{CD797A83-CFB4-4FB1-B1A9-722E3AB6D510}" presName="hierChild2" presStyleCnt="0"/>
      <dgm:spPr/>
    </dgm:pt>
    <dgm:pt modelId="{E9ACBE85-B182-47A5-8C69-7E2421AB5967}" type="pres">
      <dgm:prSet presAssocID="{C7DE50C0-9BC6-4791-975D-0CF7BD722336}" presName="Name37" presStyleLbl="parChTrans1D2" presStyleIdx="0" presStyleCnt="1"/>
      <dgm:spPr/>
      <dgm:t>
        <a:bodyPr/>
        <a:lstStyle/>
        <a:p>
          <a:endParaRPr lang="en-US"/>
        </a:p>
      </dgm:t>
    </dgm:pt>
    <dgm:pt modelId="{86FFC401-05A9-48C9-8B9F-71732F7E2512}" type="pres">
      <dgm:prSet presAssocID="{507FDCDF-6AE4-4503-BF51-0B32F9D78248}" presName="hierRoot2" presStyleCnt="0">
        <dgm:presLayoutVars>
          <dgm:hierBranch val="init"/>
        </dgm:presLayoutVars>
      </dgm:prSet>
      <dgm:spPr/>
    </dgm:pt>
    <dgm:pt modelId="{8BCE037A-0794-4695-AE5D-85949BC49EE9}" type="pres">
      <dgm:prSet presAssocID="{507FDCDF-6AE4-4503-BF51-0B32F9D78248}" presName="rootComposite" presStyleCnt="0"/>
      <dgm:spPr/>
    </dgm:pt>
    <dgm:pt modelId="{20206E77-FE59-4609-99F2-EE71CD2E1F84}" type="pres">
      <dgm:prSet presAssocID="{507FDCDF-6AE4-4503-BF51-0B32F9D78248}" presName="rootText" presStyleLbl="node2" presStyleIdx="0" presStyleCnt="1">
        <dgm:presLayoutVars>
          <dgm:chPref val="3"/>
        </dgm:presLayoutVars>
      </dgm:prSet>
      <dgm:spPr/>
      <dgm:t>
        <a:bodyPr/>
        <a:lstStyle/>
        <a:p>
          <a:endParaRPr lang="en-US"/>
        </a:p>
      </dgm:t>
    </dgm:pt>
    <dgm:pt modelId="{D48172D5-7DF6-4519-BA2C-914261FE837F}" type="pres">
      <dgm:prSet presAssocID="{507FDCDF-6AE4-4503-BF51-0B32F9D78248}" presName="rootConnector" presStyleLbl="node2" presStyleIdx="0" presStyleCnt="1"/>
      <dgm:spPr/>
      <dgm:t>
        <a:bodyPr/>
        <a:lstStyle/>
        <a:p>
          <a:endParaRPr lang="en-US"/>
        </a:p>
      </dgm:t>
    </dgm:pt>
    <dgm:pt modelId="{E17E9C52-BFA7-4BA7-950E-4FBA9FD2E3F7}" type="pres">
      <dgm:prSet presAssocID="{507FDCDF-6AE4-4503-BF51-0B32F9D78248}" presName="hierChild4" presStyleCnt="0"/>
      <dgm:spPr/>
    </dgm:pt>
    <dgm:pt modelId="{2B9A3FA6-CD64-4FEC-8E7A-47BECF316117}" type="pres">
      <dgm:prSet presAssocID="{FE2D56DD-1118-46B3-8610-FEE3A3E56588}" presName="Name37" presStyleLbl="parChTrans1D3" presStyleIdx="0" presStyleCnt="1"/>
      <dgm:spPr/>
      <dgm:t>
        <a:bodyPr/>
        <a:lstStyle/>
        <a:p>
          <a:endParaRPr lang="en-US"/>
        </a:p>
      </dgm:t>
    </dgm:pt>
    <dgm:pt modelId="{132F6F40-2962-4EE0-BC1F-51C9F19BC10C}" type="pres">
      <dgm:prSet presAssocID="{9E8C2551-767D-40C5-9071-6A6A550B6CAF}" presName="hierRoot2" presStyleCnt="0">
        <dgm:presLayoutVars>
          <dgm:hierBranch val="init"/>
        </dgm:presLayoutVars>
      </dgm:prSet>
      <dgm:spPr/>
    </dgm:pt>
    <dgm:pt modelId="{9EFC8800-3A66-4DCA-93A4-7A00FFDF4FE1}" type="pres">
      <dgm:prSet presAssocID="{9E8C2551-767D-40C5-9071-6A6A550B6CAF}" presName="rootComposite" presStyleCnt="0"/>
      <dgm:spPr/>
    </dgm:pt>
    <dgm:pt modelId="{49BD81A8-FBD6-4D3D-AA4B-AFA2A97B65B7}" type="pres">
      <dgm:prSet presAssocID="{9E8C2551-767D-40C5-9071-6A6A550B6CAF}" presName="rootText" presStyleLbl="node3" presStyleIdx="0" presStyleCnt="1">
        <dgm:presLayoutVars>
          <dgm:chPref val="3"/>
        </dgm:presLayoutVars>
      </dgm:prSet>
      <dgm:spPr/>
      <dgm:t>
        <a:bodyPr/>
        <a:lstStyle/>
        <a:p>
          <a:endParaRPr lang="en-US"/>
        </a:p>
      </dgm:t>
    </dgm:pt>
    <dgm:pt modelId="{5E751689-9F5E-473B-9E54-1053B9FD8440}" type="pres">
      <dgm:prSet presAssocID="{9E8C2551-767D-40C5-9071-6A6A550B6CAF}" presName="rootConnector" presStyleLbl="node3" presStyleIdx="0" presStyleCnt="1"/>
      <dgm:spPr/>
      <dgm:t>
        <a:bodyPr/>
        <a:lstStyle/>
        <a:p>
          <a:endParaRPr lang="en-US"/>
        </a:p>
      </dgm:t>
    </dgm:pt>
    <dgm:pt modelId="{5C883DFC-2C29-4B84-8A74-FEA4B73D5947}" type="pres">
      <dgm:prSet presAssocID="{9E8C2551-767D-40C5-9071-6A6A550B6CAF}" presName="hierChild4" presStyleCnt="0"/>
      <dgm:spPr/>
    </dgm:pt>
    <dgm:pt modelId="{174644ED-0FF8-45DD-9C77-416C6386BBBB}" type="pres">
      <dgm:prSet presAssocID="{9E8C2551-767D-40C5-9071-6A6A550B6CAF}" presName="hierChild5" presStyleCnt="0"/>
      <dgm:spPr/>
    </dgm:pt>
    <dgm:pt modelId="{29C7A5B6-7949-4BF5-9078-54177504D9DC}" type="pres">
      <dgm:prSet presAssocID="{507FDCDF-6AE4-4503-BF51-0B32F9D78248}" presName="hierChild5" presStyleCnt="0"/>
      <dgm:spPr/>
    </dgm:pt>
    <dgm:pt modelId="{A04992CB-2025-4204-9E66-C21C468E4CD4}" type="pres">
      <dgm:prSet presAssocID="{CD797A83-CFB4-4FB1-B1A9-722E3AB6D510}" presName="hierChild3" presStyleCnt="0"/>
      <dgm:spPr/>
    </dgm:pt>
  </dgm:ptLst>
  <dgm:cxnLst>
    <dgm:cxn modelId="{1E6DD1F1-6F10-4025-A316-31EF74FBAD27}" srcId="{CD797A83-CFB4-4FB1-B1A9-722E3AB6D510}" destId="{507FDCDF-6AE4-4503-BF51-0B32F9D78248}" srcOrd="0" destOrd="0" parTransId="{C7DE50C0-9BC6-4791-975D-0CF7BD722336}" sibTransId="{797EA847-6134-49E1-B191-F9A0EF286867}"/>
    <dgm:cxn modelId="{3EDA7CFE-C188-4DBF-8482-EE1077F5675A}" type="presOf" srcId="{9E8C2551-767D-40C5-9071-6A6A550B6CAF}" destId="{49BD81A8-FBD6-4D3D-AA4B-AFA2A97B65B7}" srcOrd="0" destOrd="0" presId="urn:microsoft.com/office/officeart/2005/8/layout/orgChart1"/>
    <dgm:cxn modelId="{4DDE9D55-4670-44AC-B27D-C16EE0EDCA27}" srcId="{507FDCDF-6AE4-4503-BF51-0B32F9D78248}" destId="{9E8C2551-767D-40C5-9071-6A6A550B6CAF}" srcOrd="0" destOrd="0" parTransId="{FE2D56DD-1118-46B3-8610-FEE3A3E56588}" sibTransId="{C078E743-5081-4EA8-ACDC-09A8EA8C695F}"/>
    <dgm:cxn modelId="{B6EA1266-CD1B-4D52-BF91-0CDFF9DD26ED}" srcId="{B0817D0B-BEEA-406D-AD69-D38AF71589A6}" destId="{CD797A83-CFB4-4FB1-B1A9-722E3AB6D510}" srcOrd="0" destOrd="0" parTransId="{81074EAB-E85A-49C3-BE17-C64CEDD6DD43}" sibTransId="{9D632DCF-FE3A-4F56-8DEA-EFBA36BCFA19}"/>
    <dgm:cxn modelId="{56708CFA-53E9-4600-A03A-19A003AB7038}" type="presOf" srcId="{C7DE50C0-9BC6-4791-975D-0CF7BD722336}" destId="{E9ACBE85-B182-47A5-8C69-7E2421AB5967}" srcOrd="0" destOrd="0" presId="urn:microsoft.com/office/officeart/2005/8/layout/orgChart1"/>
    <dgm:cxn modelId="{804F7611-9280-436D-BEEB-3E1295422C97}" type="presOf" srcId="{CD797A83-CFB4-4FB1-B1A9-722E3AB6D510}" destId="{56DFACCF-9AFB-4201-92A1-3A13A0D8141B}" srcOrd="1" destOrd="0" presId="urn:microsoft.com/office/officeart/2005/8/layout/orgChart1"/>
    <dgm:cxn modelId="{602D3EC0-F81B-47D3-A4E0-42A052B807D9}" type="presOf" srcId="{507FDCDF-6AE4-4503-BF51-0B32F9D78248}" destId="{20206E77-FE59-4609-99F2-EE71CD2E1F84}" srcOrd="0" destOrd="0" presId="urn:microsoft.com/office/officeart/2005/8/layout/orgChart1"/>
    <dgm:cxn modelId="{350ECC26-2BBE-448A-8FAC-C15A2BF93674}" type="presOf" srcId="{FE2D56DD-1118-46B3-8610-FEE3A3E56588}" destId="{2B9A3FA6-CD64-4FEC-8E7A-47BECF316117}" srcOrd="0" destOrd="0" presId="urn:microsoft.com/office/officeart/2005/8/layout/orgChart1"/>
    <dgm:cxn modelId="{EDD5A7E2-8704-4703-AD48-44DE5B5482E1}" type="presOf" srcId="{507FDCDF-6AE4-4503-BF51-0B32F9D78248}" destId="{D48172D5-7DF6-4519-BA2C-914261FE837F}" srcOrd="1" destOrd="0" presId="urn:microsoft.com/office/officeart/2005/8/layout/orgChart1"/>
    <dgm:cxn modelId="{A546325B-836F-436C-9D97-47B03B76A653}" type="presOf" srcId="{9E8C2551-767D-40C5-9071-6A6A550B6CAF}" destId="{5E751689-9F5E-473B-9E54-1053B9FD8440}" srcOrd="1" destOrd="0" presId="urn:microsoft.com/office/officeart/2005/8/layout/orgChart1"/>
    <dgm:cxn modelId="{EC07A11E-C7B1-4C22-A10B-071C3E014948}" type="presOf" srcId="{CD797A83-CFB4-4FB1-B1A9-722E3AB6D510}" destId="{F5C163F1-D5A4-434E-8474-67CEB7F63F80}" srcOrd="0" destOrd="0" presId="urn:microsoft.com/office/officeart/2005/8/layout/orgChart1"/>
    <dgm:cxn modelId="{052EC16D-7D7B-410D-AE88-DA60E764CCF6}" type="presOf" srcId="{B0817D0B-BEEA-406D-AD69-D38AF71589A6}" destId="{3D94F3E4-E201-4866-9825-8B7591D0BE90}" srcOrd="0" destOrd="0" presId="urn:microsoft.com/office/officeart/2005/8/layout/orgChart1"/>
    <dgm:cxn modelId="{AFD0AFDC-B3CD-4388-87B6-657A6DE12D32}" type="presParOf" srcId="{3D94F3E4-E201-4866-9825-8B7591D0BE90}" destId="{2E52A561-4DA9-47A3-A2AA-1FA7BA507A27}" srcOrd="0" destOrd="0" presId="urn:microsoft.com/office/officeart/2005/8/layout/orgChart1"/>
    <dgm:cxn modelId="{560598BC-FB4C-46B4-BDD0-2FB9DBBE7060}" type="presParOf" srcId="{2E52A561-4DA9-47A3-A2AA-1FA7BA507A27}" destId="{633EC7DD-790A-41C0-82FF-0E731E2BA2DC}" srcOrd="0" destOrd="0" presId="urn:microsoft.com/office/officeart/2005/8/layout/orgChart1"/>
    <dgm:cxn modelId="{5CD81B69-A043-438E-9CF7-94D769CA0221}" type="presParOf" srcId="{633EC7DD-790A-41C0-82FF-0E731E2BA2DC}" destId="{F5C163F1-D5A4-434E-8474-67CEB7F63F80}" srcOrd="0" destOrd="0" presId="urn:microsoft.com/office/officeart/2005/8/layout/orgChart1"/>
    <dgm:cxn modelId="{0A64266A-BE4A-43E0-ACE9-BDF3B0F9DE54}" type="presParOf" srcId="{633EC7DD-790A-41C0-82FF-0E731E2BA2DC}" destId="{56DFACCF-9AFB-4201-92A1-3A13A0D8141B}" srcOrd="1" destOrd="0" presId="urn:microsoft.com/office/officeart/2005/8/layout/orgChart1"/>
    <dgm:cxn modelId="{76F65C51-6D04-4BAA-A2B5-C78DF56F4655}" type="presParOf" srcId="{2E52A561-4DA9-47A3-A2AA-1FA7BA507A27}" destId="{E2522C83-CCA4-4E7C-8DA8-1742C56275E6}" srcOrd="1" destOrd="0" presId="urn:microsoft.com/office/officeart/2005/8/layout/orgChart1"/>
    <dgm:cxn modelId="{22228E75-008C-425E-A33A-E77B1A026357}" type="presParOf" srcId="{E2522C83-CCA4-4E7C-8DA8-1742C56275E6}" destId="{E9ACBE85-B182-47A5-8C69-7E2421AB5967}" srcOrd="0" destOrd="0" presId="urn:microsoft.com/office/officeart/2005/8/layout/orgChart1"/>
    <dgm:cxn modelId="{AC7E9EE3-FF58-42B3-A859-BDCEF3D2BEE6}" type="presParOf" srcId="{E2522C83-CCA4-4E7C-8DA8-1742C56275E6}" destId="{86FFC401-05A9-48C9-8B9F-71732F7E2512}" srcOrd="1" destOrd="0" presId="urn:microsoft.com/office/officeart/2005/8/layout/orgChart1"/>
    <dgm:cxn modelId="{BA63A53E-2D03-4D9D-8F2D-272692B77508}" type="presParOf" srcId="{86FFC401-05A9-48C9-8B9F-71732F7E2512}" destId="{8BCE037A-0794-4695-AE5D-85949BC49EE9}" srcOrd="0" destOrd="0" presId="urn:microsoft.com/office/officeart/2005/8/layout/orgChart1"/>
    <dgm:cxn modelId="{E313C4E7-FCCC-4E18-B042-D68074E35CD8}" type="presParOf" srcId="{8BCE037A-0794-4695-AE5D-85949BC49EE9}" destId="{20206E77-FE59-4609-99F2-EE71CD2E1F84}" srcOrd="0" destOrd="0" presId="urn:microsoft.com/office/officeart/2005/8/layout/orgChart1"/>
    <dgm:cxn modelId="{15AAEAE8-A8E5-4467-B7F6-5EBFE593BAF8}" type="presParOf" srcId="{8BCE037A-0794-4695-AE5D-85949BC49EE9}" destId="{D48172D5-7DF6-4519-BA2C-914261FE837F}" srcOrd="1" destOrd="0" presId="urn:microsoft.com/office/officeart/2005/8/layout/orgChart1"/>
    <dgm:cxn modelId="{542A4356-6C7E-43A8-AFBA-C56F9AC0B9C2}" type="presParOf" srcId="{86FFC401-05A9-48C9-8B9F-71732F7E2512}" destId="{E17E9C52-BFA7-4BA7-950E-4FBA9FD2E3F7}" srcOrd="1" destOrd="0" presId="urn:microsoft.com/office/officeart/2005/8/layout/orgChart1"/>
    <dgm:cxn modelId="{0CFCAE12-9F55-4B72-AE89-40EB4046F9D1}" type="presParOf" srcId="{E17E9C52-BFA7-4BA7-950E-4FBA9FD2E3F7}" destId="{2B9A3FA6-CD64-4FEC-8E7A-47BECF316117}" srcOrd="0" destOrd="0" presId="urn:microsoft.com/office/officeart/2005/8/layout/orgChart1"/>
    <dgm:cxn modelId="{CAFB98CE-A614-4FA7-BF58-3B3E9034C7B5}" type="presParOf" srcId="{E17E9C52-BFA7-4BA7-950E-4FBA9FD2E3F7}" destId="{132F6F40-2962-4EE0-BC1F-51C9F19BC10C}" srcOrd="1" destOrd="0" presId="urn:microsoft.com/office/officeart/2005/8/layout/orgChart1"/>
    <dgm:cxn modelId="{2D99F59B-65C1-4132-A345-82D2B3988822}" type="presParOf" srcId="{132F6F40-2962-4EE0-BC1F-51C9F19BC10C}" destId="{9EFC8800-3A66-4DCA-93A4-7A00FFDF4FE1}" srcOrd="0" destOrd="0" presId="urn:microsoft.com/office/officeart/2005/8/layout/orgChart1"/>
    <dgm:cxn modelId="{EF8B9BC7-C625-4B2A-BE39-99F9F72FD3ED}" type="presParOf" srcId="{9EFC8800-3A66-4DCA-93A4-7A00FFDF4FE1}" destId="{49BD81A8-FBD6-4D3D-AA4B-AFA2A97B65B7}" srcOrd="0" destOrd="0" presId="urn:microsoft.com/office/officeart/2005/8/layout/orgChart1"/>
    <dgm:cxn modelId="{FA8BE0BE-218B-43F7-8277-7F60AF59372E}" type="presParOf" srcId="{9EFC8800-3A66-4DCA-93A4-7A00FFDF4FE1}" destId="{5E751689-9F5E-473B-9E54-1053B9FD8440}" srcOrd="1" destOrd="0" presId="urn:microsoft.com/office/officeart/2005/8/layout/orgChart1"/>
    <dgm:cxn modelId="{50D6C852-5499-4742-80D4-61AE8C2B5EA9}" type="presParOf" srcId="{132F6F40-2962-4EE0-BC1F-51C9F19BC10C}" destId="{5C883DFC-2C29-4B84-8A74-FEA4B73D5947}" srcOrd="1" destOrd="0" presId="urn:microsoft.com/office/officeart/2005/8/layout/orgChart1"/>
    <dgm:cxn modelId="{226396AD-AC58-4D0C-89CC-8C433C85E2D7}" type="presParOf" srcId="{132F6F40-2962-4EE0-BC1F-51C9F19BC10C}" destId="{174644ED-0FF8-45DD-9C77-416C6386BBBB}" srcOrd="2" destOrd="0" presId="urn:microsoft.com/office/officeart/2005/8/layout/orgChart1"/>
    <dgm:cxn modelId="{F9300D71-E6BF-46C8-8521-02433883AC32}" type="presParOf" srcId="{86FFC401-05A9-48C9-8B9F-71732F7E2512}" destId="{29C7A5B6-7949-4BF5-9078-54177504D9DC}" srcOrd="2" destOrd="0" presId="urn:microsoft.com/office/officeart/2005/8/layout/orgChart1"/>
    <dgm:cxn modelId="{1BA3758E-824D-4C7C-B1A1-2C8867027E66}" type="presParOf" srcId="{2E52A561-4DA9-47A3-A2AA-1FA7BA507A27}" destId="{A04992CB-2025-4204-9E66-C21C468E4CD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FA9B74-ABBA-4F27-A323-4A3E727122AA}"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en-US"/>
        </a:p>
      </dgm:t>
    </dgm:pt>
    <dgm:pt modelId="{4A32B20D-A7B1-455E-82CF-FC85F7BB54A7}">
      <dgm:prSet phldrT="[Text]"/>
      <dgm:spPr>
        <a:solidFill>
          <a:schemeClr val="accent1">
            <a:lumMod val="75000"/>
          </a:schemeClr>
        </a:solidFill>
      </dgm:spPr>
      <dgm:t>
        <a:bodyPr/>
        <a:lstStyle/>
        <a:p>
          <a:r>
            <a:rPr lang="en-US" dirty="0"/>
            <a:t>Water Resources Administrator</a:t>
          </a:r>
        </a:p>
      </dgm:t>
    </dgm:pt>
    <dgm:pt modelId="{E5EC4DAB-8AE2-49AC-A300-8CABC63696B9}" type="parTrans" cxnId="{7414C15F-9D15-45DB-B82D-46959BBDA745}">
      <dgm:prSet/>
      <dgm:spPr/>
      <dgm:t>
        <a:bodyPr/>
        <a:lstStyle/>
        <a:p>
          <a:endParaRPr lang="en-US"/>
        </a:p>
      </dgm:t>
    </dgm:pt>
    <dgm:pt modelId="{43BAC16F-C43F-4BBC-8BAE-ADA43690C4AB}" type="sibTrans" cxnId="{7414C15F-9D15-45DB-B82D-46959BBDA745}">
      <dgm:prSet/>
      <dgm:spPr/>
      <dgm:t>
        <a:bodyPr/>
        <a:lstStyle/>
        <a:p>
          <a:endParaRPr lang="en-US"/>
        </a:p>
      </dgm:t>
    </dgm:pt>
    <dgm:pt modelId="{B1452853-7E09-499A-B6DE-1F3963118457}">
      <dgm:prSet phldrT="[Text]"/>
      <dgm:spPr>
        <a:solidFill>
          <a:schemeClr val="accent1">
            <a:lumMod val="75000"/>
          </a:schemeClr>
        </a:solidFill>
      </dgm:spPr>
      <dgm:t>
        <a:bodyPr/>
        <a:lstStyle/>
        <a:p>
          <a:r>
            <a:rPr lang="en-US" dirty="0"/>
            <a:t>Administration	</a:t>
          </a:r>
        </a:p>
      </dgm:t>
    </dgm:pt>
    <dgm:pt modelId="{D55B0B03-A9DB-4ED2-A12D-DD4E72F6371C}" type="parTrans" cxnId="{43707109-4404-44C3-9CD8-B1E6215BF960}">
      <dgm:prSet/>
      <dgm:spPr/>
      <dgm:t>
        <a:bodyPr/>
        <a:lstStyle/>
        <a:p>
          <a:endParaRPr lang="en-US"/>
        </a:p>
      </dgm:t>
    </dgm:pt>
    <dgm:pt modelId="{A11EAE03-BEA9-4DAE-B8CB-C6AFC4DECD98}" type="sibTrans" cxnId="{43707109-4404-44C3-9CD8-B1E6215BF960}">
      <dgm:prSet/>
      <dgm:spPr/>
      <dgm:t>
        <a:bodyPr/>
        <a:lstStyle/>
        <a:p>
          <a:endParaRPr lang="en-US"/>
        </a:p>
      </dgm:t>
    </dgm:pt>
    <dgm:pt modelId="{316052B3-91E8-4EF5-9C0D-30764F0F2C05}">
      <dgm:prSet phldrT="[Text]"/>
      <dgm:spPr>
        <a:solidFill>
          <a:schemeClr val="accent1">
            <a:lumMod val="75000"/>
          </a:schemeClr>
        </a:solidFill>
      </dgm:spPr>
      <dgm:t>
        <a:bodyPr/>
        <a:lstStyle/>
        <a:p>
          <a:r>
            <a:rPr lang="en-US" dirty="0"/>
            <a:t>Distribution</a:t>
          </a:r>
        </a:p>
      </dgm:t>
    </dgm:pt>
    <dgm:pt modelId="{CC27A58F-BADF-4F85-9C09-D76BB7602A11}" type="parTrans" cxnId="{EB948994-E90D-4303-8E2A-BC3531A27E79}">
      <dgm:prSet/>
      <dgm:spPr/>
      <dgm:t>
        <a:bodyPr/>
        <a:lstStyle/>
        <a:p>
          <a:endParaRPr lang="en-US"/>
        </a:p>
      </dgm:t>
    </dgm:pt>
    <dgm:pt modelId="{EA421511-0A18-4501-91EB-FA02C5C0A50A}" type="sibTrans" cxnId="{EB948994-E90D-4303-8E2A-BC3531A27E79}">
      <dgm:prSet/>
      <dgm:spPr/>
      <dgm:t>
        <a:bodyPr/>
        <a:lstStyle/>
        <a:p>
          <a:endParaRPr lang="en-US"/>
        </a:p>
      </dgm:t>
    </dgm:pt>
    <dgm:pt modelId="{89D7D755-8569-4B1D-9132-C442B5B8A914}" type="pres">
      <dgm:prSet presAssocID="{C8FA9B74-ABBA-4F27-A323-4A3E727122AA}" presName="hierChild1" presStyleCnt="0">
        <dgm:presLayoutVars>
          <dgm:orgChart val="1"/>
          <dgm:chPref val="1"/>
          <dgm:dir/>
          <dgm:animOne val="branch"/>
          <dgm:animLvl val="lvl"/>
          <dgm:resizeHandles/>
        </dgm:presLayoutVars>
      </dgm:prSet>
      <dgm:spPr/>
      <dgm:t>
        <a:bodyPr/>
        <a:lstStyle/>
        <a:p>
          <a:endParaRPr lang="en-US"/>
        </a:p>
      </dgm:t>
    </dgm:pt>
    <dgm:pt modelId="{30CE8F14-220C-411C-99DB-344637D73809}" type="pres">
      <dgm:prSet presAssocID="{4A32B20D-A7B1-455E-82CF-FC85F7BB54A7}" presName="hierRoot1" presStyleCnt="0">
        <dgm:presLayoutVars>
          <dgm:hierBranch val="init"/>
        </dgm:presLayoutVars>
      </dgm:prSet>
      <dgm:spPr/>
    </dgm:pt>
    <dgm:pt modelId="{5BF3721E-68F9-428B-853D-A7D30CB041A9}" type="pres">
      <dgm:prSet presAssocID="{4A32B20D-A7B1-455E-82CF-FC85F7BB54A7}" presName="rootComposite1" presStyleCnt="0"/>
      <dgm:spPr/>
    </dgm:pt>
    <dgm:pt modelId="{D3152865-A41E-49CB-9B8B-35FCEE32D062}" type="pres">
      <dgm:prSet presAssocID="{4A32B20D-A7B1-455E-82CF-FC85F7BB54A7}" presName="rootText1" presStyleLbl="node0" presStyleIdx="0" presStyleCnt="1">
        <dgm:presLayoutVars>
          <dgm:chPref val="3"/>
        </dgm:presLayoutVars>
      </dgm:prSet>
      <dgm:spPr/>
      <dgm:t>
        <a:bodyPr/>
        <a:lstStyle/>
        <a:p>
          <a:endParaRPr lang="en-US"/>
        </a:p>
      </dgm:t>
    </dgm:pt>
    <dgm:pt modelId="{22047870-262B-40AB-885A-A41DC4081CC3}" type="pres">
      <dgm:prSet presAssocID="{4A32B20D-A7B1-455E-82CF-FC85F7BB54A7}" presName="rootConnector1" presStyleLbl="node1" presStyleIdx="0" presStyleCnt="0"/>
      <dgm:spPr/>
      <dgm:t>
        <a:bodyPr/>
        <a:lstStyle/>
        <a:p>
          <a:endParaRPr lang="en-US"/>
        </a:p>
      </dgm:t>
    </dgm:pt>
    <dgm:pt modelId="{01F10459-5D52-4845-A732-3BEE42D38343}" type="pres">
      <dgm:prSet presAssocID="{4A32B20D-A7B1-455E-82CF-FC85F7BB54A7}" presName="hierChild2" presStyleCnt="0"/>
      <dgm:spPr/>
    </dgm:pt>
    <dgm:pt modelId="{CB598BEA-8648-4272-8872-008163C7D74A}" type="pres">
      <dgm:prSet presAssocID="{D55B0B03-A9DB-4ED2-A12D-DD4E72F6371C}" presName="Name37" presStyleLbl="parChTrans1D2" presStyleIdx="0" presStyleCnt="2"/>
      <dgm:spPr/>
      <dgm:t>
        <a:bodyPr/>
        <a:lstStyle/>
        <a:p>
          <a:endParaRPr lang="en-US"/>
        </a:p>
      </dgm:t>
    </dgm:pt>
    <dgm:pt modelId="{19F962E6-8929-4129-95E9-3B6BC886B029}" type="pres">
      <dgm:prSet presAssocID="{B1452853-7E09-499A-B6DE-1F3963118457}" presName="hierRoot2" presStyleCnt="0">
        <dgm:presLayoutVars>
          <dgm:hierBranch val="init"/>
        </dgm:presLayoutVars>
      </dgm:prSet>
      <dgm:spPr/>
    </dgm:pt>
    <dgm:pt modelId="{09E4413D-E0B3-4049-842C-E250FC96FA96}" type="pres">
      <dgm:prSet presAssocID="{B1452853-7E09-499A-B6DE-1F3963118457}" presName="rootComposite" presStyleCnt="0"/>
      <dgm:spPr/>
    </dgm:pt>
    <dgm:pt modelId="{4E24551E-7C42-4D09-9758-D6F3ACD36261}" type="pres">
      <dgm:prSet presAssocID="{B1452853-7E09-499A-B6DE-1F3963118457}" presName="rootText" presStyleLbl="node2" presStyleIdx="0" presStyleCnt="2">
        <dgm:presLayoutVars>
          <dgm:chPref val="3"/>
        </dgm:presLayoutVars>
      </dgm:prSet>
      <dgm:spPr/>
      <dgm:t>
        <a:bodyPr/>
        <a:lstStyle/>
        <a:p>
          <a:endParaRPr lang="en-US"/>
        </a:p>
      </dgm:t>
    </dgm:pt>
    <dgm:pt modelId="{39ED7626-6838-4532-BD81-911D912DA57A}" type="pres">
      <dgm:prSet presAssocID="{B1452853-7E09-499A-B6DE-1F3963118457}" presName="rootConnector" presStyleLbl="node2" presStyleIdx="0" presStyleCnt="2"/>
      <dgm:spPr/>
      <dgm:t>
        <a:bodyPr/>
        <a:lstStyle/>
        <a:p>
          <a:endParaRPr lang="en-US"/>
        </a:p>
      </dgm:t>
    </dgm:pt>
    <dgm:pt modelId="{5471BD46-7D5D-49F3-A3E3-8D7DEFF08856}" type="pres">
      <dgm:prSet presAssocID="{B1452853-7E09-499A-B6DE-1F3963118457}" presName="hierChild4" presStyleCnt="0"/>
      <dgm:spPr/>
    </dgm:pt>
    <dgm:pt modelId="{91C34A2E-3AC5-4718-953F-94D76505806A}" type="pres">
      <dgm:prSet presAssocID="{B1452853-7E09-499A-B6DE-1F3963118457}" presName="hierChild5" presStyleCnt="0"/>
      <dgm:spPr/>
    </dgm:pt>
    <dgm:pt modelId="{DC0CA951-F059-409A-B60A-3EA335CA665C}" type="pres">
      <dgm:prSet presAssocID="{CC27A58F-BADF-4F85-9C09-D76BB7602A11}" presName="Name37" presStyleLbl="parChTrans1D2" presStyleIdx="1" presStyleCnt="2"/>
      <dgm:spPr/>
      <dgm:t>
        <a:bodyPr/>
        <a:lstStyle/>
        <a:p>
          <a:endParaRPr lang="en-US"/>
        </a:p>
      </dgm:t>
    </dgm:pt>
    <dgm:pt modelId="{A3A0A78C-E759-4A8B-96F8-69E1927BCD60}" type="pres">
      <dgm:prSet presAssocID="{316052B3-91E8-4EF5-9C0D-30764F0F2C05}" presName="hierRoot2" presStyleCnt="0">
        <dgm:presLayoutVars>
          <dgm:hierBranch val="init"/>
        </dgm:presLayoutVars>
      </dgm:prSet>
      <dgm:spPr/>
    </dgm:pt>
    <dgm:pt modelId="{80BE8D34-74E0-400F-8A39-254FB1F8D4A3}" type="pres">
      <dgm:prSet presAssocID="{316052B3-91E8-4EF5-9C0D-30764F0F2C05}" presName="rootComposite" presStyleCnt="0"/>
      <dgm:spPr/>
    </dgm:pt>
    <dgm:pt modelId="{9E5C97D2-8889-4C1C-8BF8-94673CBBA44D}" type="pres">
      <dgm:prSet presAssocID="{316052B3-91E8-4EF5-9C0D-30764F0F2C05}" presName="rootText" presStyleLbl="node2" presStyleIdx="1" presStyleCnt="2">
        <dgm:presLayoutVars>
          <dgm:chPref val="3"/>
        </dgm:presLayoutVars>
      </dgm:prSet>
      <dgm:spPr/>
      <dgm:t>
        <a:bodyPr/>
        <a:lstStyle/>
        <a:p>
          <a:endParaRPr lang="en-US"/>
        </a:p>
      </dgm:t>
    </dgm:pt>
    <dgm:pt modelId="{D67F3E3F-BAA6-4567-B5EF-593C7CD7C6CC}" type="pres">
      <dgm:prSet presAssocID="{316052B3-91E8-4EF5-9C0D-30764F0F2C05}" presName="rootConnector" presStyleLbl="node2" presStyleIdx="1" presStyleCnt="2"/>
      <dgm:spPr/>
      <dgm:t>
        <a:bodyPr/>
        <a:lstStyle/>
        <a:p>
          <a:endParaRPr lang="en-US"/>
        </a:p>
      </dgm:t>
    </dgm:pt>
    <dgm:pt modelId="{28850159-106F-4DDA-B077-D96D90DC19C2}" type="pres">
      <dgm:prSet presAssocID="{316052B3-91E8-4EF5-9C0D-30764F0F2C05}" presName="hierChild4" presStyleCnt="0"/>
      <dgm:spPr/>
    </dgm:pt>
    <dgm:pt modelId="{79F7D4C1-35BC-443F-BB26-6F8367E9652F}" type="pres">
      <dgm:prSet presAssocID="{316052B3-91E8-4EF5-9C0D-30764F0F2C05}" presName="hierChild5" presStyleCnt="0"/>
      <dgm:spPr/>
    </dgm:pt>
    <dgm:pt modelId="{F63B55B9-E7D4-4736-84E0-70F24E0B2992}" type="pres">
      <dgm:prSet presAssocID="{4A32B20D-A7B1-455E-82CF-FC85F7BB54A7}" presName="hierChild3" presStyleCnt="0"/>
      <dgm:spPr/>
    </dgm:pt>
  </dgm:ptLst>
  <dgm:cxnLst>
    <dgm:cxn modelId="{53E39815-C70A-4A5C-8E68-530DCC07593C}" type="presOf" srcId="{316052B3-91E8-4EF5-9C0D-30764F0F2C05}" destId="{D67F3E3F-BAA6-4567-B5EF-593C7CD7C6CC}" srcOrd="1" destOrd="0" presId="urn:microsoft.com/office/officeart/2005/8/layout/orgChart1"/>
    <dgm:cxn modelId="{EB948994-E90D-4303-8E2A-BC3531A27E79}" srcId="{4A32B20D-A7B1-455E-82CF-FC85F7BB54A7}" destId="{316052B3-91E8-4EF5-9C0D-30764F0F2C05}" srcOrd="1" destOrd="0" parTransId="{CC27A58F-BADF-4F85-9C09-D76BB7602A11}" sibTransId="{EA421511-0A18-4501-91EB-FA02C5C0A50A}"/>
    <dgm:cxn modelId="{9AA8DFC2-90AE-4234-A31C-6F44C85989BA}" type="presOf" srcId="{4A32B20D-A7B1-455E-82CF-FC85F7BB54A7}" destId="{D3152865-A41E-49CB-9B8B-35FCEE32D062}" srcOrd="0" destOrd="0" presId="urn:microsoft.com/office/officeart/2005/8/layout/orgChart1"/>
    <dgm:cxn modelId="{131B6E37-3861-4188-B141-86D9CB86A6C8}" type="presOf" srcId="{316052B3-91E8-4EF5-9C0D-30764F0F2C05}" destId="{9E5C97D2-8889-4C1C-8BF8-94673CBBA44D}" srcOrd="0" destOrd="0" presId="urn:microsoft.com/office/officeart/2005/8/layout/orgChart1"/>
    <dgm:cxn modelId="{3A0E42CD-133F-4C91-80BA-F1C5056E772E}" type="presOf" srcId="{C8FA9B74-ABBA-4F27-A323-4A3E727122AA}" destId="{89D7D755-8569-4B1D-9132-C442B5B8A914}" srcOrd="0" destOrd="0" presId="urn:microsoft.com/office/officeart/2005/8/layout/orgChart1"/>
    <dgm:cxn modelId="{34A55C52-D991-4677-912A-D7D65DAE8CA9}" type="presOf" srcId="{B1452853-7E09-499A-B6DE-1F3963118457}" destId="{4E24551E-7C42-4D09-9758-D6F3ACD36261}" srcOrd="0" destOrd="0" presId="urn:microsoft.com/office/officeart/2005/8/layout/orgChart1"/>
    <dgm:cxn modelId="{B16A3450-8ED5-4FC7-B60F-708F559DCF18}" type="presOf" srcId="{4A32B20D-A7B1-455E-82CF-FC85F7BB54A7}" destId="{22047870-262B-40AB-885A-A41DC4081CC3}" srcOrd="1" destOrd="0" presId="urn:microsoft.com/office/officeart/2005/8/layout/orgChart1"/>
    <dgm:cxn modelId="{DE86E1F6-B62D-443A-BB22-ABA40E124279}" type="presOf" srcId="{D55B0B03-A9DB-4ED2-A12D-DD4E72F6371C}" destId="{CB598BEA-8648-4272-8872-008163C7D74A}" srcOrd="0" destOrd="0" presId="urn:microsoft.com/office/officeart/2005/8/layout/orgChart1"/>
    <dgm:cxn modelId="{7414C15F-9D15-45DB-B82D-46959BBDA745}" srcId="{C8FA9B74-ABBA-4F27-A323-4A3E727122AA}" destId="{4A32B20D-A7B1-455E-82CF-FC85F7BB54A7}" srcOrd="0" destOrd="0" parTransId="{E5EC4DAB-8AE2-49AC-A300-8CABC63696B9}" sibTransId="{43BAC16F-C43F-4BBC-8BAE-ADA43690C4AB}"/>
    <dgm:cxn modelId="{8BDF9625-9F46-4434-B5C5-67A91348ED9B}" type="presOf" srcId="{B1452853-7E09-499A-B6DE-1F3963118457}" destId="{39ED7626-6838-4532-BD81-911D912DA57A}" srcOrd="1" destOrd="0" presId="urn:microsoft.com/office/officeart/2005/8/layout/orgChart1"/>
    <dgm:cxn modelId="{08A75B80-D660-4271-8815-B918537D28CC}" type="presOf" srcId="{CC27A58F-BADF-4F85-9C09-D76BB7602A11}" destId="{DC0CA951-F059-409A-B60A-3EA335CA665C}" srcOrd="0" destOrd="0" presId="urn:microsoft.com/office/officeart/2005/8/layout/orgChart1"/>
    <dgm:cxn modelId="{43707109-4404-44C3-9CD8-B1E6215BF960}" srcId="{4A32B20D-A7B1-455E-82CF-FC85F7BB54A7}" destId="{B1452853-7E09-499A-B6DE-1F3963118457}" srcOrd="0" destOrd="0" parTransId="{D55B0B03-A9DB-4ED2-A12D-DD4E72F6371C}" sibTransId="{A11EAE03-BEA9-4DAE-B8CB-C6AFC4DECD98}"/>
    <dgm:cxn modelId="{E9E0EAC9-6E86-46CC-AB05-35BE261923A2}" type="presParOf" srcId="{89D7D755-8569-4B1D-9132-C442B5B8A914}" destId="{30CE8F14-220C-411C-99DB-344637D73809}" srcOrd="0" destOrd="0" presId="urn:microsoft.com/office/officeart/2005/8/layout/orgChart1"/>
    <dgm:cxn modelId="{09D5FC81-EE80-4271-9608-D7A406293880}" type="presParOf" srcId="{30CE8F14-220C-411C-99DB-344637D73809}" destId="{5BF3721E-68F9-428B-853D-A7D30CB041A9}" srcOrd="0" destOrd="0" presId="urn:microsoft.com/office/officeart/2005/8/layout/orgChart1"/>
    <dgm:cxn modelId="{C83349CC-B170-4680-8B1B-7C1BD129E1D0}" type="presParOf" srcId="{5BF3721E-68F9-428B-853D-A7D30CB041A9}" destId="{D3152865-A41E-49CB-9B8B-35FCEE32D062}" srcOrd="0" destOrd="0" presId="urn:microsoft.com/office/officeart/2005/8/layout/orgChart1"/>
    <dgm:cxn modelId="{D05DAB0B-9938-4CB4-8AE6-E19F78C8E5B9}" type="presParOf" srcId="{5BF3721E-68F9-428B-853D-A7D30CB041A9}" destId="{22047870-262B-40AB-885A-A41DC4081CC3}" srcOrd="1" destOrd="0" presId="urn:microsoft.com/office/officeart/2005/8/layout/orgChart1"/>
    <dgm:cxn modelId="{38E3C158-C9F5-46B4-B27C-989D81E6778C}" type="presParOf" srcId="{30CE8F14-220C-411C-99DB-344637D73809}" destId="{01F10459-5D52-4845-A732-3BEE42D38343}" srcOrd="1" destOrd="0" presId="urn:microsoft.com/office/officeart/2005/8/layout/orgChart1"/>
    <dgm:cxn modelId="{69BCC629-9D72-4A5A-8693-1D04BD6F5C1B}" type="presParOf" srcId="{01F10459-5D52-4845-A732-3BEE42D38343}" destId="{CB598BEA-8648-4272-8872-008163C7D74A}" srcOrd="0" destOrd="0" presId="urn:microsoft.com/office/officeart/2005/8/layout/orgChart1"/>
    <dgm:cxn modelId="{CE9C7FDD-99AC-4CE3-BE57-A0B40A253473}" type="presParOf" srcId="{01F10459-5D52-4845-A732-3BEE42D38343}" destId="{19F962E6-8929-4129-95E9-3B6BC886B029}" srcOrd="1" destOrd="0" presId="urn:microsoft.com/office/officeart/2005/8/layout/orgChart1"/>
    <dgm:cxn modelId="{B71BC447-4794-4B34-A500-95696DD65FC2}" type="presParOf" srcId="{19F962E6-8929-4129-95E9-3B6BC886B029}" destId="{09E4413D-E0B3-4049-842C-E250FC96FA96}" srcOrd="0" destOrd="0" presId="urn:microsoft.com/office/officeart/2005/8/layout/orgChart1"/>
    <dgm:cxn modelId="{6754F846-C25F-4363-ADCD-168668B9F35C}" type="presParOf" srcId="{09E4413D-E0B3-4049-842C-E250FC96FA96}" destId="{4E24551E-7C42-4D09-9758-D6F3ACD36261}" srcOrd="0" destOrd="0" presId="urn:microsoft.com/office/officeart/2005/8/layout/orgChart1"/>
    <dgm:cxn modelId="{6965FC78-7BB8-4C1F-974F-20E546E81689}" type="presParOf" srcId="{09E4413D-E0B3-4049-842C-E250FC96FA96}" destId="{39ED7626-6838-4532-BD81-911D912DA57A}" srcOrd="1" destOrd="0" presId="urn:microsoft.com/office/officeart/2005/8/layout/orgChart1"/>
    <dgm:cxn modelId="{B1325879-34A2-4BA9-B52C-8F742BAD447F}" type="presParOf" srcId="{19F962E6-8929-4129-95E9-3B6BC886B029}" destId="{5471BD46-7D5D-49F3-A3E3-8D7DEFF08856}" srcOrd="1" destOrd="0" presId="urn:microsoft.com/office/officeart/2005/8/layout/orgChart1"/>
    <dgm:cxn modelId="{39BC9D1C-0201-4E7B-B0C3-B79AD3E13934}" type="presParOf" srcId="{19F962E6-8929-4129-95E9-3B6BC886B029}" destId="{91C34A2E-3AC5-4718-953F-94D76505806A}" srcOrd="2" destOrd="0" presId="urn:microsoft.com/office/officeart/2005/8/layout/orgChart1"/>
    <dgm:cxn modelId="{461D2D77-C124-406C-9510-DFD6B05533E3}" type="presParOf" srcId="{01F10459-5D52-4845-A732-3BEE42D38343}" destId="{DC0CA951-F059-409A-B60A-3EA335CA665C}" srcOrd="2" destOrd="0" presId="urn:microsoft.com/office/officeart/2005/8/layout/orgChart1"/>
    <dgm:cxn modelId="{A854FBB7-2081-439D-A2C9-38ED5C5F9619}" type="presParOf" srcId="{01F10459-5D52-4845-A732-3BEE42D38343}" destId="{A3A0A78C-E759-4A8B-96F8-69E1927BCD60}" srcOrd="3" destOrd="0" presId="urn:microsoft.com/office/officeart/2005/8/layout/orgChart1"/>
    <dgm:cxn modelId="{57FAC07C-D6E3-4FAE-B55B-355E9722938E}" type="presParOf" srcId="{A3A0A78C-E759-4A8B-96F8-69E1927BCD60}" destId="{80BE8D34-74E0-400F-8A39-254FB1F8D4A3}" srcOrd="0" destOrd="0" presId="urn:microsoft.com/office/officeart/2005/8/layout/orgChart1"/>
    <dgm:cxn modelId="{FD715FDA-6018-469F-940F-D3B38AFD64DD}" type="presParOf" srcId="{80BE8D34-74E0-400F-8A39-254FB1F8D4A3}" destId="{9E5C97D2-8889-4C1C-8BF8-94673CBBA44D}" srcOrd="0" destOrd="0" presId="urn:microsoft.com/office/officeart/2005/8/layout/orgChart1"/>
    <dgm:cxn modelId="{0953413F-941E-481A-BCC1-7A5526AD0A18}" type="presParOf" srcId="{80BE8D34-74E0-400F-8A39-254FB1F8D4A3}" destId="{D67F3E3F-BAA6-4567-B5EF-593C7CD7C6CC}" srcOrd="1" destOrd="0" presId="urn:microsoft.com/office/officeart/2005/8/layout/orgChart1"/>
    <dgm:cxn modelId="{68C1EA35-0B0D-46F3-A7DF-147BA5039B84}" type="presParOf" srcId="{A3A0A78C-E759-4A8B-96F8-69E1927BCD60}" destId="{28850159-106F-4DDA-B077-D96D90DC19C2}" srcOrd="1" destOrd="0" presId="urn:microsoft.com/office/officeart/2005/8/layout/orgChart1"/>
    <dgm:cxn modelId="{224F4669-F9AB-4010-ABE1-5066D4D39CA8}" type="presParOf" srcId="{A3A0A78C-E759-4A8B-96F8-69E1927BCD60}" destId="{79F7D4C1-35BC-443F-BB26-6F8367E9652F}" srcOrd="2" destOrd="0" presId="urn:microsoft.com/office/officeart/2005/8/layout/orgChart1"/>
    <dgm:cxn modelId="{CE99A9B0-0907-4199-9E15-7A49F24E6245}" type="presParOf" srcId="{30CE8F14-220C-411C-99DB-344637D73809}" destId="{F63B55B9-E7D4-4736-84E0-70F24E0B299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D9F135-BB1E-416C-B2A7-E3C178FA6DE5}" type="doc">
      <dgm:prSet loTypeId="urn:microsoft.com/office/officeart/2005/8/layout/orgChart1" loCatId="hierarchy" qsTypeId="urn:microsoft.com/office/officeart/2005/8/quickstyle/simple2" qsCatId="simple" csTypeId="urn:microsoft.com/office/officeart/2005/8/colors/accent1_2" csCatId="accent1" phldr="1"/>
      <dgm:spPr/>
      <dgm:t>
        <a:bodyPr/>
        <a:lstStyle/>
        <a:p>
          <a:endParaRPr lang="en-US"/>
        </a:p>
      </dgm:t>
    </dgm:pt>
    <dgm:pt modelId="{58EFDA6D-D53F-4B65-873B-5CFF69D9E987}">
      <dgm:prSet phldrT="[Text]"/>
      <dgm:spPr/>
      <dgm:t>
        <a:bodyPr/>
        <a:lstStyle/>
        <a:p>
          <a:r>
            <a:rPr lang="en-US" dirty="0"/>
            <a:t>Water Resource Administrator</a:t>
          </a:r>
        </a:p>
      </dgm:t>
    </dgm:pt>
    <dgm:pt modelId="{B0031B99-AFFA-4469-975A-0C5C57AD0D74}" type="parTrans" cxnId="{65032B15-52B3-48C5-A991-A143C755FD54}">
      <dgm:prSet/>
      <dgm:spPr/>
      <dgm:t>
        <a:bodyPr/>
        <a:lstStyle/>
        <a:p>
          <a:endParaRPr lang="en-US"/>
        </a:p>
      </dgm:t>
    </dgm:pt>
    <dgm:pt modelId="{D951C694-F711-4F13-A164-90B4915530FB}" type="sibTrans" cxnId="{65032B15-52B3-48C5-A991-A143C755FD54}">
      <dgm:prSet/>
      <dgm:spPr/>
      <dgm:t>
        <a:bodyPr/>
        <a:lstStyle/>
        <a:p>
          <a:endParaRPr lang="en-US"/>
        </a:p>
      </dgm:t>
    </dgm:pt>
    <dgm:pt modelId="{EAD1C98E-06B4-419E-B3E9-AB996985AD69}">
      <dgm:prSet phldrT="[Text]"/>
      <dgm:spPr/>
      <dgm:t>
        <a:bodyPr/>
        <a:lstStyle/>
        <a:p>
          <a:r>
            <a:rPr lang="en-US" dirty="0"/>
            <a:t>Accounting Clerk-Payroll</a:t>
          </a:r>
        </a:p>
      </dgm:t>
    </dgm:pt>
    <dgm:pt modelId="{22983F42-19D2-4BD3-B104-DF493F24BAA4}" type="parTrans" cxnId="{12E4CE3B-779C-478D-AD53-6200E6BCDC93}">
      <dgm:prSet/>
      <dgm:spPr/>
      <dgm:t>
        <a:bodyPr/>
        <a:lstStyle/>
        <a:p>
          <a:endParaRPr lang="en-US"/>
        </a:p>
      </dgm:t>
    </dgm:pt>
    <dgm:pt modelId="{2C4A8370-D422-4BE7-8121-DB69D6E5472C}" type="sibTrans" cxnId="{12E4CE3B-779C-478D-AD53-6200E6BCDC93}">
      <dgm:prSet/>
      <dgm:spPr/>
      <dgm:t>
        <a:bodyPr/>
        <a:lstStyle/>
        <a:p>
          <a:endParaRPr lang="en-US"/>
        </a:p>
      </dgm:t>
    </dgm:pt>
    <dgm:pt modelId="{7667FA22-3CB5-48FB-B8A7-373B382A52C7}">
      <dgm:prSet phldrT="[Text]"/>
      <dgm:spPr/>
      <dgm:t>
        <a:bodyPr/>
        <a:lstStyle/>
        <a:p>
          <a:r>
            <a:rPr lang="en-US" dirty="0"/>
            <a:t>Accounting Clerk- Billing</a:t>
          </a:r>
        </a:p>
        <a:p>
          <a:r>
            <a:rPr lang="en-US" dirty="0"/>
            <a:t>(3)</a:t>
          </a:r>
        </a:p>
      </dgm:t>
    </dgm:pt>
    <dgm:pt modelId="{F6DFE4D9-2536-4C52-BF48-A14BE7D451F0}" type="parTrans" cxnId="{B7ACD577-934C-4803-9E6E-3A7417BDCC41}">
      <dgm:prSet/>
      <dgm:spPr/>
      <dgm:t>
        <a:bodyPr/>
        <a:lstStyle/>
        <a:p>
          <a:endParaRPr lang="en-US"/>
        </a:p>
      </dgm:t>
    </dgm:pt>
    <dgm:pt modelId="{51F63DAB-57A2-4F7F-AD03-D92BFAE0E584}" type="sibTrans" cxnId="{B7ACD577-934C-4803-9E6E-3A7417BDCC41}">
      <dgm:prSet/>
      <dgm:spPr/>
      <dgm:t>
        <a:bodyPr/>
        <a:lstStyle/>
        <a:p>
          <a:endParaRPr lang="en-US"/>
        </a:p>
      </dgm:t>
    </dgm:pt>
    <dgm:pt modelId="{56FC438F-24BA-4B73-8E9C-AAB344CE6FB5}">
      <dgm:prSet phldrT="[Text]"/>
      <dgm:spPr/>
      <dgm:t>
        <a:bodyPr/>
        <a:lstStyle/>
        <a:p>
          <a:r>
            <a:rPr lang="en-US" dirty="0"/>
            <a:t>Accounting Clerk-Customer Service</a:t>
          </a:r>
        </a:p>
      </dgm:t>
    </dgm:pt>
    <dgm:pt modelId="{3E1EBC66-1227-44C3-B6B0-74431FE2E42A}" type="parTrans" cxnId="{0B475A5C-3F88-4490-9C6C-CB20639F267A}">
      <dgm:prSet/>
      <dgm:spPr/>
      <dgm:t>
        <a:bodyPr/>
        <a:lstStyle/>
        <a:p>
          <a:endParaRPr lang="en-US"/>
        </a:p>
      </dgm:t>
    </dgm:pt>
    <dgm:pt modelId="{E354F770-7682-4FF5-AAE9-A0ABB83C0B07}" type="sibTrans" cxnId="{0B475A5C-3F88-4490-9C6C-CB20639F267A}">
      <dgm:prSet/>
      <dgm:spPr/>
      <dgm:t>
        <a:bodyPr/>
        <a:lstStyle/>
        <a:p>
          <a:endParaRPr lang="en-US"/>
        </a:p>
      </dgm:t>
    </dgm:pt>
    <dgm:pt modelId="{C7B1D031-57C6-48F2-99E5-093D496E841A}" type="pres">
      <dgm:prSet presAssocID="{43D9F135-BB1E-416C-B2A7-E3C178FA6DE5}" presName="hierChild1" presStyleCnt="0">
        <dgm:presLayoutVars>
          <dgm:orgChart val="1"/>
          <dgm:chPref val="1"/>
          <dgm:dir/>
          <dgm:animOne val="branch"/>
          <dgm:animLvl val="lvl"/>
          <dgm:resizeHandles/>
        </dgm:presLayoutVars>
      </dgm:prSet>
      <dgm:spPr/>
      <dgm:t>
        <a:bodyPr/>
        <a:lstStyle/>
        <a:p>
          <a:endParaRPr lang="en-US"/>
        </a:p>
      </dgm:t>
    </dgm:pt>
    <dgm:pt modelId="{FFDF4AC8-A83D-4976-B2B4-D0F0B513A838}" type="pres">
      <dgm:prSet presAssocID="{58EFDA6D-D53F-4B65-873B-5CFF69D9E987}" presName="hierRoot1" presStyleCnt="0">
        <dgm:presLayoutVars>
          <dgm:hierBranch val="init"/>
        </dgm:presLayoutVars>
      </dgm:prSet>
      <dgm:spPr/>
    </dgm:pt>
    <dgm:pt modelId="{0B1CFD60-914F-4296-910B-53AAE065D6EA}" type="pres">
      <dgm:prSet presAssocID="{58EFDA6D-D53F-4B65-873B-5CFF69D9E987}" presName="rootComposite1" presStyleCnt="0"/>
      <dgm:spPr/>
    </dgm:pt>
    <dgm:pt modelId="{C578137D-C20A-4299-A73E-856DDC7DC1AB}" type="pres">
      <dgm:prSet presAssocID="{58EFDA6D-D53F-4B65-873B-5CFF69D9E987}" presName="rootText1" presStyleLbl="node0" presStyleIdx="0" presStyleCnt="1">
        <dgm:presLayoutVars>
          <dgm:chPref val="3"/>
        </dgm:presLayoutVars>
      </dgm:prSet>
      <dgm:spPr/>
      <dgm:t>
        <a:bodyPr/>
        <a:lstStyle/>
        <a:p>
          <a:endParaRPr lang="en-US"/>
        </a:p>
      </dgm:t>
    </dgm:pt>
    <dgm:pt modelId="{DFAC60E5-0CCB-44AF-A738-01400D164DA1}" type="pres">
      <dgm:prSet presAssocID="{58EFDA6D-D53F-4B65-873B-5CFF69D9E987}" presName="rootConnector1" presStyleLbl="node1" presStyleIdx="0" presStyleCnt="0"/>
      <dgm:spPr/>
      <dgm:t>
        <a:bodyPr/>
        <a:lstStyle/>
        <a:p>
          <a:endParaRPr lang="en-US"/>
        </a:p>
      </dgm:t>
    </dgm:pt>
    <dgm:pt modelId="{53F5E78D-8CE5-4F76-B011-7C861AED2652}" type="pres">
      <dgm:prSet presAssocID="{58EFDA6D-D53F-4B65-873B-5CFF69D9E987}" presName="hierChild2" presStyleCnt="0"/>
      <dgm:spPr/>
    </dgm:pt>
    <dgm:pt modelId="{7806A46A-3C42-44BD-9370-3C0892A5E8A6}" type="pres">
      <dgm:prSet presAssocID="{22983F42-19D2-4BD3-B104-DF493F24BAA4}" presName="Name37" presStyleLbl="parChTrans1D2" presStyleIdx="0" presStyleCnt="3"/>
      <dgm:spPr/>
      <dgm:t>
        <a:bodyPr/>
        <a:lstStyle/>
        <a:p>
          <a:endParaRPr lang="en-US"/>
        </a:p>
      </dgm:t>
    </dgm:pt>
    <dgm:pt modelId="{4E8EB500-B7BB-4F34-A862-B86689258D24}" type="pres">
      <dgm:prSet presAssocID="{EAD1C98E-06B4-419E-B3E9-AB996985AD69}" presName="hierRoot2" presStyleCnt="0">
        <dgm:presLayoutVars>
          <dgm:hierBranch val="init"/>
        </dgm:presLayoutVars>
      </dgm:prSet>
      <dgm:spPr/>
    </dgm:pt>
    <dgm:pt modelId="{F96F4D08-1554-421B-9CFD-593776577DA8}" type="pres">
      <dgm:prSet presAssocID="{EAD1C98E-06B4-419E-B3E9-AB996985AD69}" presName="rootComposite" presStyleCnt="0"/>
      <dgm:spPr/>
    </dgm:pt>
    <dgm:pt modelId="{A065E572-08D6-4519-AA70-FF0749819C05}" type="pres">
      <dgm:prSet presAssocID="{EAD1C98E-06B4-419E-B3E9-AB996985AD69}" presName="rootText" presStyleLbl="node2" presStyleIdx="0" presStyleCnt="3">
        <dgm:presLayoutVars>
          <dgm:chPref val="3"/>
        </dgm:presLayoutVars>
      </dgm:prSet>
      <dgm:spPr/>
      <dgm:t>
        <a:bodyPr/>
        <a:lstStyle/>
        <a:p>
          <a:endParaRPr lang="en-US"/>
        </a:p>
      </dgm:t>
    </dgm:pt>
    <dgm:pt modelId="{E5524B8A-C0E2-4E1D-BC75-887E5399E8B0}" type="pres">
      <dgm:prSet presAssocID="{EAD1C98E-06B4-419E-B3E9-AB996985AD69}" presName="rootConnector" presStyleLbl="node2" presStyleIdx="0" presStyleCnt="3"/>
      <dgm:spPr/>
      <dgm:t>
        <a:bodyPr/>
        <a:lstStyle/>
        <a:p>
          <a:endParaRPr lang="en-US"/>
        </a:p>
      </dgm:t>
    </dgm:pt>
    <dgm:pt modelId="{9482D636-C4B8-44F2-B5F2-3C4517C992D0}" type="pres">
      <dgm:prSet presAssocID="{EAD1C98E-06B4-419E-B3E9-AB996985AD69}" presName="hierChild4" presStyleCnt="0"/>
      <dgm:spPr/>
    </dgm:pt>
    <dgm:pt modelId="{8C6AA34A-6674-46CE-9A64-0D64FBCF0982}" type="pres">
      <dgm:prSet presAssocID="{EAD1C98E-06B4-419E-B3E9-AB996985AD69}" presName="hierChild5" presStyleCnt="0"/>
      <dgm:spPr/>
    </dgm:pt>
    <dgm:pt modelId="{A74DC868-C8DF-4D41-A84E-FECE49B707FA}" type="pres">
      <dgm:prSet presAssocID="{F6DFE4D9-2536-4C52-BF48-A14BE7D451F0}" presName="Name37" presStyleLbl="parChTrans1D2" presStyleIdx="1" presStyleCnt="3"/>
      <dgm:spPr/>
      <dgm:t>
        <a:bodyPr/>
        <a:lstStyle/>
        <a:p>
          <a:endParaRPr lang="en-US"/>
        </a:p>
      </dgm:t>
    </dgm:pt>
    <dgm:pt modelId="{A89258AE-830A-4BCD-99B4-E2B250248112}" type="pres">
      <dgm:prSet presAssocID="{7667FA22-3CB5-48FB-B8A7-373B382A52C7}" presName="hierRoot2" presStyleCnt="0">
        <dgm:presLayoutVars>
          <dgm:hierBranch val="init"/>
        </dgm:presLayoutVars>
      </dgm:prSet>
      <dgm:spPr/>
    </dgm:pt>
    <dgm:pt modelId="{5F16F95C-D487-4E27-AC23-2687D3AE4400}" type="pres">
      <dgm:prSet presAssocID="{7667FA22-3CB5-48FB-B8A7-373B382A52C7}" presName="rootComposite" presStyleCnt="0"/>
      <dgm:spPr/>
    </dgm:pt>
    <dgm:pt modelId="{4727D8B5-7B1A-49B2-A694-30AABE24578E}" type="pres">
      <dgm:prSet presAssocID="{7667FA22-3CB5-48FB-B8A7-373B382A52C7}" presName="rootText" presStyleLbl="node2" presStyleIdx="1" presStyleCnt="3">
        <dgm:presLayoutVars>
          <dgm:chPref val="3"/>
        </dgm:presLayoutVars>
      </dgm:prSet>
      <dgm:spPr/>
      <dgm:t>
        <a:bodyPr/>
        <a:lstStyle/>
        <a:p>
          <a:endParaRPr lang="en-US"/>
        </a:p>
      </dgm:t>
    </dgm:pt>
    <dgm:pt modelId="{AF7DEF0E-3144-42C9-8E10-F19365A0ED3B}" type="pres">
      <dgm:prSet presAssocID="{7667FA22-3CB5-48FB-B8A7-373B382A52C7}" presName="rootConnector" presStyleLbl="node2" presStyleIdx="1" presStyleCnt="3"/>
      <dgm:spPr/>
      <dgm:t>
        <a:bodyPr/>
        <a:lstStyle/>
        <a:p>
          <a:endParaRPr lang="en-US"/>
        </a:p>
      </dgm:t>
    </dgm:pt>
    <dgm:pt modelId="{72D43F6C-0BCB-4FA4-802E-58B1F066F787}" type="pres">
      <dgm:prSet presAssocID="{7667FA22-3CB5-48FB-B8A7-373B382A52C7}" presName="hierChild4" presStyleCnt="0"/>
      <dgm:spPr/>
    </dgm:pt>
    <dgm:pt modelId="{7834B485-95D2-43E3-A74C-5796148B0C48}" type="pres">
      <dgm:prSet presAssocID="{7667FA22-3CB5-48FB-B8A7-373B382A52C7}" presName="hierChild5" presStyleCnt="0"/>
      <dgm:spPr/>
    </dgm:pt>
    <dgm:pt modelId="{CF1FD732-664E-45C4-A54E-09DB5341FA8B}" type="pres">
      <dgm:prSet presAssocID="{3E1EBC66-1227-44C3-B6B0-74431FE2E42A}" presName="Name37" presStyleLbl="parChTrans1D2" presStyleIdx="2" presStyleCnt="3"/>
      <dgm:spPr/>
      <dgm:t>
        <a:bodyPr/>
        <a:lstStyle/>
        <a:p>
          <a:endParaRPr lang="en-US"/>
        </a:p>
      </dgm:t>
    </dgm:pt>
    <dgm:pt modelId="{BB95C26D-941B-43B5-945D-D9B0B45C7DAF}" type="pres">
      <dgm:prSet presAssocID="{56FC438F-24BA-4B73-8E9C-AAB344CE6FB5}" presName="hierRoot2" presStyleCnt="0">
        <dgm:presLayoutVars>
          <dgm:hierBranch val="init"/>
        </dgm:presLayoutVars>
      </dgm:prSet>
      <dgm:spPr/>
    </dgm:pt>
    <dgm:pt modelId="{74B5E22A-9B3A-42E2-8876-5F8B20A20801}" type="pres">
      <dgm:prSet presAssocID="{56FC438F-24BA-4B73-8E9C-AAB344CE6FB5}" presName="rootComposite" presStyleCnt="0"/>
      <dgm:spPr/>
    </dgm:pt>
    <dgm:pt modelId="{1C59F663-7FF0-472E-8ADF-190ACF2AAE17}" type="pres">
      <dgm:prSet presAssocID="{56FC438F-24BA-4B73-8E9C-AAB344CE6FB5}" presName="rootText" presStyleLbl="node2" presStyleIdx="2" presStyleCnt="3">
        <dgm:presLayoutVars>
          <dgm:chPref val="3"/>
        </dgm:presLayoutVars>
      </dgm:prSet>
      <dgm:spPr/>
      <dgm:t>
        <a:bodyPr/>
        <a:lstStyle/>
        <a:p>
          <a:endParaRPr lang="en-US"/>
        </a:p>
      </dgm:t>
    </dgm:pt>
    <dgm:pt modelId="{BEAEF4DF-EC87-42C8-B716-CFE30D8A7381}" type="pres">
      <dgm:prSet presAssocID="{56FC438F-24BA-4B73-8E9C-AAB344CE6FB5}" presName="rootConnector" presStyleLbl="node2" presStyleIdx="2" presStyleCnt="3"/>
      <dgm:spPr/>
      <dgm:t>
        <a:bodyPr/>
        <a:lstStyle/>
        <a:p>
          <a:endParaRPr lang="en-US"/>
        </a:p>
      </dgm:t>
    </dgm:pt>
    <dgm:pt modelId="{8B366E8A-087A-492B-8763-7DE84DE11E15}" type="pres">
      <dgm:prSet presAssocID="{56FC438F-24BA-4B73-8E9C-AAB344CE6FB5}" presName="hierChild4" presStyleCnt="0"/>
      <dgm:spPr/>
    </dgm:pt>
    <dgm:pt modelId="{D3D0E8A7-7508-4639-A9C6-291BF13AFF5D}" type="pres">
      <dgm:prSet presAssocID="{56FC438F-24BA-4B73-8E9C-AAB344CE6FB5}" presName="hierChild5" presStyleCnt="0"/>
      <dgm:spPr/>
    </dgm:pt>
    <dgm:pt modelId="{341E08A6-42A4-4C70-9F3D-F4933B25438D}" type="pres">
      <dgm:prSet presAssocID="{58EFDA6D-D53F-4B65-873B-5CFF69D9E987}" presName="hierChild3" presStyleCnt="0"/>
      <dgm:spPr/>
    </dgm:pt>
  </dgm:ptLst>
  <dgm:cxnLst>
    <dgm:cxn modelId="{E7AB1834-6574-4EFC-965B-21D6EF0A44EF}" type="presOf" srcId="{7667FA22-3CB5-48FB-B8A7-373B382A52C7}" destId="{4727D8B5-7B1A-49B2-A694-30AABE24578E}" srcOrd="0" destOrd="0" presId="urn:microsoft.com/office/officeart/2005/8/layout/orgChart1"/>
    <dgm:cxn modelId="{DF584BD2-6B6A-4A8E-8776-1A4175C6D967}" type="presOf" srcId="{22983F42-19D2-4BD3-B104-DF493F24BAA4}" destId="{7806A46A-3C42-44BD-9370-3C0892A5E8A6}" srcOrd="0" destOrd="0" presId="urn:microsoft.com/office/officeart/2005/8/layout/orgChart1"/>
    <dgm:cxn modelId="{56498DD3-FE81-4D41-88F2-69E380122B8E}" type="presOf" srcId="{43D9F135-BB1E-416C-B2A7-E3C178FA6DE5}" destId="{C7B1D031-57C6-48F2-99E5-093D496E841A}" srcOrd="0" destOrd="0" presId="urn:microsoft.com/office/officeart/2005/8/layout/orgChart1"/>
    <dgm:cxn modelId="{F98B01CA-7DB5-486C-BC81-025E06586C73}" type="presOf" srcId="{3E1EBC66-1227-44C3-B6B0-74431FE2E42A}" destId="{CF1FD732-664E-45C4-A54E-09DB5341FA8B}" srcOrd="0" destOrd="0" presId="urn:microsoft.com/office/officeart/2005/8/layout/orgChart1"/>
    <dgm:cxn modelId="{1901B108-494C-4DCF-AC5A-9B61CAAD3789}" type="presOf" srcId="{58EFDA6D-D53F-4B65-873B-5CFF69D9E987}" destId="{C578137D-C20A-4299-A73E-856DDC7DC1AB}" srcOrd="0" destOrd="0" presId="urn:microsoft.com/office/officeart/2005/8/layout/orgChart1"/>
    <dgm:cxn modelId="{8FBD47A1-1CCD-4174-B571-F900CE1B0EBE}" type="presOf" srcId="{F6DFE4D9-2536-4C52-BF48-A14BE7D451F0}" destId="{A74DC868-C8DF-4D41-A84E-FECE49B707FA}" srcOrd="0" destOrd="0" presId="urn:microsoft.com/office/officeart/2005/8/layout/orgChart1"/>
    <dgm:cxn modelId="{65B5ADEC-9656-4021-9C5B-D077164118A4}" type="presOf" srcId="{EAD1C98E-06B4-419E-B3E9-AB996985AD69}" destId="{E5524B8A-C0E2-4E1D-BC75-887E5399E8B0}" srcOrd="1" destOrd="0" presId="urn:microsoft.com/office/officeart/2005/8/layout/orgChart1"/>
    <dgm:cxn modelId="{0B475A5C-3F88-4490-9C6C-CB20639F267A}" srcId="{58EFDA6D-D53F-4B65-873B-5CFF69D9E987}" destId="{56FC438F-24BA-4B73-8E9C-AAB344CE6FB5}" srcOrd="2" destOrd="0" parTransId="{3E1EBC66-1227-44C3-B6B0-74431FE2E42A}" sibTransId="{E354F770-7682-4FF5-AAE9-A0ABB83C0B07}"/>
    <dgm:cxn modelId="{02639AD1-DBD2-4A73-B648-C9D8F58A3C9B}" type="presOf" srcId="{56FC438F-24BA-4B73-8E9C-AAB344CE6FB5}" destId="{BEAEF4DF-EC87-42C8-B716-CFE30D8A7381}" srcOrd="1" destOrd="0" presId="urn:microsoft.com/office/officeart/2005/8/layout/orgChart1"/>
    <dgm:cxn modelId="{80F46FD2-AB87-44C9-89EA-FBB804A3F8C8}" type="presOf" srcId="{56FC438F-24BA-4B73-8E9C-AAB344CE6FB5}" destId="{1C59F663-7FF0-472E-8ADF-190ACF2AAE17}" srcOrd="0" destOrd="0" presId="urn:microsoft.com/office/officeart/2005/8/layout/orgChart1"/>
    <dgm:cxn modelId="{EB764BFC-5B2F-4820-8E94-3F02148BBF6B}" type="presOf" srcId="{EAD1C98E-06B4-419E-B3E9-AB996985AD69}" destId="{A065E572-08D6-4519-AA70-FF0749819C05}" srcOrd="0" destOrd="0" presId="urn:microsoft.com/office/officeart/2005/8/layout/orgChart1"/>
    <dgm:cxn modelId="{12E4CE3B-779C-478D-AD53-6200E6BCDC93}" srcId="{58EFDA6D-D53F-4B65-873B-5CFF69D9E987}" destId="{EAD1C98E-06B4-419E-B3E9-AB996985AD69}" srcOrd="0" destOrd="0" parTransId="{22983F42-19D2-4BD3-B104-DF493F24BAA4}" sibTransId="{2C4A8370-D422-4BE7-8121-DB69D6E5472C}"/>
    <dgm:cxn modelId="{9694F000-DF66-47BB-85A8-72A7D20A00FE}" type="presOf" srcId="{58EFDA6D-D53F-4B65-873B-5CFF69D9E987}" destId="{DFAC60E5-0CCB-44AF-A738-01400D164DA1}" srcOrd="1" destOrd="0" presId="urn:microsoft.com/office/officeart/2005/8/layout/orgChart1"/>
    <dgm:cxn modelId="{4202CC8F-1AFC-4D28-91FF-55900153DCE9}" type="presOf" srcId="{7667FA22-3CB5-48FB-B8A7-373B382A52C7}" destId="{AF7DEF0E-3144-42C9-8E10-F19365A0ED3B}" srcOrd="1" destOrd="0" presId="urn:microsoft.com/office/officeart/2005/8/layout/orgChart1"/>
    <dgm:cxn modelId="{B7ACD577-934C-4803-9E6E-3A7417BDCC41}" srcId="{58EFDA6D-D53F-4B65-873B-5CFF69D9E987}" destId="{7667FA22-3CB5-48FB-B8A7-373B382A52C7}" srcOrd="1" destOrd="0" parTransId="{F6DFE4D9-2536-4C52-BF48-A14BE7D451F0}" sibTransId="{51F63DAB-57A2-4F7F-AD03-D92BFAE0E584}"/>
    <dgm:cxn modelId="{65032B15-52B3-48C5-A991-A143C755FD54}" srcId="{43D9F135-BB1E-416C-B2A7-E3C178FA6DE5}" destId="{58EFDA6D-D53F-4B65-873B-5CFF69D9E987}" srcOrd="0" destOrd="0" parTransId="{B0031B99-AFFA-4469-975A-0C5C57AD0D74}" sibTransId="{D951C694-F711-4F13-A164-90B4915530FB}"/>
    <dgm:cxn modelId="{FC30D3EC-58A0-43E5-9F5F-053695F4B87A}" type="presParOf" srcId="{C7B1D031-57C6-48F2-99E5-093D496E841A}" destId="{FFDF4AC8-A83D-4976-B2B4-D0F0B513A838}" srcOrd="0" destOrd="0" presId="urn:microsoft.com/office/officeart/2005/8/layout/orgChart1"/>
    <dgm:cxn modelId="{787CEF23-46EB-43D3-AB05-1BCC7327C1FC}" type="presParOf" srcId="{FFDF4AC8-A83D-4976-B2B4-D0F0B513A838}" destId="{0B1CFD60-914F-4296-910B-53AAE065D6EA}" srcOrd="0" destOrd="0" presId="urn:microsoft.com/office/officeart/2005/8/layout/orgChart1"/>
    <dgm:cxn modelId="{70DB89F7-C4CC-4BDC-8F77-10B5CD3D69E7}" type="presParOf" srcId="{0B1CFD60-914F-4296-910B-53AAE065D6EA}" destId="{C578137D-C20A-4299-A73E-856DDC7DC1AB}" srcOrd="0" destOrd="0" presId="urn:microsoft.com/office/officeart/2005/8/layout/orgChart1"/>
    <dgm:cxn modelId="{4DDF9200-F17D-445D-9AED-D86D00443CEE}" type="presParOf" srcId="{0B1CFD60-914F-4296-910B-53AAE065D6EA}" destId="{DFAC60E5-0CCB-44AF-A738-01400D164DA1}" srcOrd="1" destOrd="0" presId="urn:microsoft.com/office/officeart/2005/8/layout/orgChart1"/>
    <dgm:cxn modelId="{ED4D2EE1-05C0-4A37-947A-3F52701F27CB}" type="presParOf" srcId="{FFDF4AC8-A83D-4976-B2B4-D0F0B513A838}" destId="{53F5E78D-8CE5-4F76-B011-7C861AED2652}" srcOrd="1" destOrd="0" presId="urn:microsoft.com/office/officeart/2005/8/layout/orgChart1"/>
    <dgm:cxn modelId="{7FDBC8EA-28ED-436B-A866-3F8E7874E7E2}" type="presParOf" srcId="{53F5E78D-8CE5-4F76-B011-7C861AED2652}" destId="{7806A46A-3C42-44BD-9370-3C0892A5E8A6}" srcOrd="0" destOrd="0" presId="urn:microsoft.com/office/officeart/2005/8/layout/orgChart1"/>
    <dgm:cxn modelId="{3A4F9232-E5F2-4AA4-AE2D-73D72ED4B849}" type="presParOf" srcId="{53F5E78D-8CE5-4F76-B011-7C861AED2652}" destId="{4E8EB500-B7BB-4F34-A862-B86689258D24}" srcOrd="1" destOrd="0" presId="urn:microsoft.com/office/officeart/2005/8/layout/orgChart1"/>
    <dgm:cxn modelId="{E0998F98-1C76-459C-9EF5-85B05392299B}" type="presParOf" srcId="{4E8EB500-B7BB-4F34-A862-B86689258D24}" destId="{F96F4D08-1554-421B-9CFD-593776577DA8}" srcOrd="0" destOrd="0" presId="urn:microsoft.com/office/officeart/2005/8/layout/orgChart1"/>
    <dgm:cxn modelId="{0D9C0F92-09FC-43FF-9A2E-FAEA73BD533A}" type="presParOf" srcId="{F96F4D08-1554-421B-9CFD-593776577DA8}" destId="{A065E572-08D6-4519-AA70-FF0749819C05}" srcOrd="0" destOrd="0" presId="urn:microsoft.com/office/officeart/2005/8/layout/orgChart1"/>
    <dgm:cxn modelId="{9CC1AE53-4C87-4B48-A046-17CFFABCAB62}" type="presParOf" srcId="{F96F4D08-1554-421B-9CFD-593776577DA8}" destId="{E5524B8A-C0E2-4E1D-BC75-887E5399E8B0}" srcOrd="1" destOrd="0" presId="urn:microsoft.com/office/officeart/2005/8/layout/orgChart1"/>
    <dgm:cxn modelId="{90626232-FAE4-40C2-B98D-2BA2878CD07F}" type="presParOf" srcId="{4E8EB500-B7BB-4F34-A862-B86689258D24}" destId="{9482D636-C4B8-44F2-B5F2-3C4517C992D0}" srcOrd="1" destOrd="0" presId="urn:microsoft.com/office/officeart/2005/8/layout/orgChart1"/>
    <dgm:cxn modelId="{688F4928-2E18-4227-BEE1-6EB333311284}" type="presParOf" srcId="{4E8EB500-B7BB-4F34-A862-B86689258D24}" destId="{8C6AA34A-6674-46CE-9A64-0D64FBCF0982}" srcOrd="2" destOrd="0" presId="urn:microsoft.com/office/officeart/2005/8/layout/orgChart1"/>
    <dgm:cxn modelId="{9501F369-772A-4600-96FD-61B5743B49CC}" type="presParOf" srcId="{53F5E78D-8CE5-4F76-B011-7C861AED2652}" destId="{A74DC868-C8DF-4D41-A84E-FECE49B707FA}" srcOrd="2" destOrd="0" presId="urn:microsoft.com/office/officeart/2005/8/layout/orgChart1"/>
    <dgm:cxn modelId="{FCFAB869-91CF-44F2-A034-00D6E3B0BC20}" type="presParOf" srcId="{53F5E78D-8CE5-4F76-B011-7C861AED2652}" destId="{A89258AE-830A-4BCD-99B4-E2B250248112}" srcOrd="3" destOrd="0" presId="urn:microsoft.com/office/officeart/2005/8/layout/orgChart1"/>
    <dgm:cxn modelId="{FD6010E6-0038-443E-9027-05E39EE05046}" type="presParOf" srcId="{A89258AE-830A-4BCD-99B4-E2B250248112}" destId="{5F16F95C-D487-4E27-AC23-2687D3AE4400}" srcOrd="0" destOrd="0" presId="urn:microsoft.com/office/officeart/2005/8/layout/orgChart1"/>
    <dgm:cxn modelId="{45399557-77A7-4A6C-8F6E-657C8FC2A3A3}" type="presParOf" srcId="{5F16F95C-D487-4E27-AC23-2687D3AE4400}" destId="{4727D8B5-7B1A-49B2-A694-30AABE24578E}" srcOrd="0" destOrd="0" presId="urn:microsoft.com/office/officeart/2005/8/layout/orgChart1"/>
    <dgm:cxn modelId="{22072EFF-2A4E-4C43-8AF7-159F04FF3027}" type="presParOf" srcId="{5F16F95C-D487-4E27-AC23-2687D3AE4400}" destId="{AF7DEF0E-3144-42C9-8E10-F19365A0ED3B}" srcOrd="1" destOrd="0" presId="urn:microsoft.com/office/officeart/2005/8/layout/orgChart1"/>
    <dgm:cxn modelId="{1D7DFBBE-EED5-4E66-9714-FC14B948E878}" type="presParOf" srcId="{A89258AE-830A-4BCD-99B4-E2B250248112}" destId="{72D43F6C-0BCB-4FA4-802E-58B1F066F787}" srcOrd="1" destOrd="0" presId="urn:microsoft.com/office/officeart/2005/8/layout/orgChart1"/>
    <dgm:cxn modelId="{E224BC73-543E-4403-928F-1C8BDAC86214}" type="presParOf" srcId="{A89258AE-830A-4BCD-99B4-E2B250248112}" destId="{7834B485-95D2-43E3-A74C-5796148B0C48}" srcOrd="2" destOrd="0" presId="urn:microsoft.com/office/officeart/2005/8/layout/orgChart1"/>
    <dgm:cxn modelId="{881D8B2D-FDBD-4DC0-B77E-59177A1568A1}" type="presParOf" srcId="{53F5E78D-8CE5-4F76-B011-7C861AED2652}" destId="{CF1FD732-664E-45C4-A54E-09DB5341FA8B}" srcOrd="4" destOrd="0" presId="urn:microsoft.com/office/officeart/2005/8/layout/orgChart1"/>
    <dgm:cxn modelId="{F412B38D-9843-4E84-A7AC-6AB0E3955543}" type="presParOf" srcId="{53F5E78D-8CE5-4F76-B011-7C861AED2652}" destId="{BB95C26D-941B-43B5-945D-D9B0B45C7DAF}" srcOrd="5" destOrd="0" presId="urn:microsoft.com/office/officeart/2005/8/layout/orgChart1"/>
    <dgm:cxn modelId="{B6667E97-2D18-4F6B-B4A8-9BABA9D14DF8}" type="presParOf" srcId="{BB95C26D-941B-43B5-945D-D9B0B45C7DAF}" destId="{74B5E22A-9B3A-42E2-8876-5F8B20A20801}" srcOrd="0" destOrd="0" presId="urn:microsoft.com/office/officeart/2005/8/layout/orgChart1"/>
    <dgm:cxn modelId="{4BCA8BB2-B247-4301-977F-AF8D96F6A56A}" type="presParOf" srcId="{74B5E22A-9B3A-42E2-8876-5F8B20A20801}" destId="{1C59F663-7FF0-472E-8ADF-190ACF2AAE17}" srcOrd="0" destOrd="0" presId="urn:microsoft.com/office/officeart/2005/8/layout/orgChart1"/>
    <dgm:cxn modelId="{47BFE74D-39C4-4908-A14B-9B5F63A0FF62}" type="presParOf" srcId="{74B5E22A-9B3A-42E2-8876-5F8B20A20801}" destId="{BEAEF4DF-EC87-42C8-B716-CFE30D8A7381}" srcOrd="1" destOrd="0" presId="urn:microsoft.com/office/officeart/2005/8/layout/orgChart1"/>
    <dgm:cxn modelId="{CAD70336-8FA1-4B3A-B7E3-2ADB08EF7359}" type="presParOf" srcId="{BB95C26D-941B-43B5-945D-D9B0B45C7DAF}" destId="{8B366E8A-087A-492B-8763-7DE84DE11E15}" srcOrd="1" destOrd="0" presId="urn:microsoft.com/office/officeart/2005/8/layout/orgChart1"/>
    <dgm:cxn modelId="{4C39D346-2113-40B9-B359-CE9B2E864A6F}" type="presParOf" srcId="{BB95C26D-941B-43B5-945D-D9B0B45C7DAF}" destId="{D3D0E8A7-7508-4639-A9C6-291BF13AFF5D}" srcOrd="2" destOrd="0" presId="urn:microsoft.com/office/officeart/2005/8/layout/orgChart1"/>
    <dgm:cxn modelId="{336032CA-B3A0-43F9-BFD8-5DD60A4CD6E4}" type="presParOf" srcId="{FFDF4AC8-A83D-4976-B2B4-D0F0B513A838}" destId="{341E08A6-42A4-4C70-9F3D-F4933B25438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D5E9A1-B9A2-4027-BAC9-E371D96C521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A11A30AD-CD07-4F72-8C03-E219C0915216}">
      <dgm:prSet phldrT="[Text]"/>
      <dgm:spPr>
        <a:solidFill>
          <a:schemeClr val="accent1">
            <a:lumMod val="75000"/>
          </a:schemeClr>
        </a:solidFill>
        <a:scene3d>
          <a:camera prst="orthographicFront"/>
          <a:lightRig rig="threePt" dir="t"/>
        </a:scene3d>
        <a:sp3d>
          <a:bevelT/>
        </a:sp3d>
      </dgm:spPr>
      <dgm:t>
        <a:bodyPr/>
        <a:lstStyle/>
        <a:p>
          <a:r>
            <a:rPr lang="en-US" dirty="0"/>
            <a:t>Superintendent</a:t>
          </a:r>
        </a:p>
      </dgm:t>
    </dgm:pt>
    <dgm:pt modelId="{A8ABADFF-D945-45A7-BE2B-82A058F01CB2}" type="parTrans" cxnId="{6FF8609D-C5FC-42AD-AF24-82E9953D6DFC}">
      <dgm:prSet/>
      <dgm:spPr/>
      <dgm:t>
        <a:bodyPr/>
        <a:lstStyle/>
        <a:p>
          <a:endParaRPr lang="en-US"/>
        </a:p>
      </dgm:t>
    </dgm:pt>
    <dgm:pt modelId="{A648913B-0514-4DA5-85AE-2D75AD79551A}" type="sibTrans" cxnId="{6FF8609D-C5FC-42AD-AF24-82E9953D6DFC}">
      <dgm:prSet/>
      <dgm:spPr/>
      <dgm:t>
        <a:bodyPr/>
        <a:lstStyle/>
        <a:p>
          <a:endParaRPr lang="en-US"/>
        </a:p>
      </dgm:t>
    </dgm:pt>
    <dgm:pt modelId="{F4ADF81F-B8BE-44C4-86A8-6ECB276AC910}">
      <dgm:prSet phldrT="[Text]"/>
      <dgm:spPr>
        <a:solidFill>
          <a:schemeClr val="accent1">
            <a:lumMod val="75000"/>
          </a:schemeClr>
        </a:solidFill>
        <a:scene3d>
          <a:camera prst="orthographicFront"/>
          <a:lightRig rig="threePt" dir="t"/>
        </a:scene3d>
        <a:sp3d>
          <a:bevelT/>
        </a:sp3d>
      </dgm:spPr>
      <dgm:t>
        <a:bodyPr/>
        <a:lstStyle/>
        <a:p>
          <a:r>
            <a:rPr lang="en-US" dirty="0"/>
            <a:t>Assist. Superintendent</a:t>
          </a:r>
        </a:p>
      </dgm:t>
    </dgm:pt>
    <dgm:pt modelId="{A36CC059-38D9-48EB-AD0C-E12F33EBB964}" type="parTrans" cxnId="{5D386430-22A0-4E57-81EC-8C7059DA40A0}">
      <dgm:prSet/>
      <dgm:spPr>
        <a:scene3d>
          <a:camera prst="orthographicFront"/>
          <a:lightRig rig="threePt" dir="t"/>
        </a:scene3d>
        <a:sp3d>
          <a:bevelT/>
        </a:sp3d>
      </dgm:spPr>
      <dgm:t>
        <a:bodyPr/>
        <a:lstStyle/>
        <a:p>
          <a:endParaRPr lang="en-US"/>
        </a:p>
      </dgm:t>
    </dgm:pt>
    <dgm:pt modelId="{D9922D81-FBF4-45F8-BC5A-92BE7EE1A9F0}" type="sibTrans" cxnId="{5D386430-22A0-4E57-81EC-8C7059DA40A0}">
      <dgm:prSet/>
      <dgm:spPr/>
      <dgm:t>
        <a:bodyPr/>
        <a:lstStyle/>
        <a:p>
          <a:endParaRPr lang="en-US"/>
        </a:p>
      </dgm:t>
    </dgm:pt>
    <dgm:pt modelId="{A3E7C8B0-7EB0-47B2-84CD-4D90FACBFDF9}">
      <dgm:prSet/>
      <dgm:spPr>
        <a:solidFill>
          <a:schemeClr val="accent1">
            <a:lumMod val="75000"/>
          </a:schemeClr>
        </a:solidFill>
        <a:scene3d>
          <a:camera prst="orthographicFront"/>
          <a:lightRig rig="threePt" dir="t"/>
        </a:scene3d>
        <a:sp3d>
          <a:bevelT/>
        </a:sp3d>
      </dgm:spPr>
      <dgm:t>
        <a:bodyPr/>
        <a:lstStyle/>
        <a:p>
          <a:r>
            <a:rPr lang="en-US" dirty="0"/>
            <a:t>Operations</a:t>
          </a:r>
        </a:p>
      </dgm:t>
    </dgm:pt>
    <dgm:pt modelId="{9EDC38E5-4D17-4B80-9AE7-9BE5CEB041E3}" type="parTrans" cxnId="{10E202AC-AD93-4495-9EAC-DDA80CB8F4B8}">
      <dgm:prSet/>
      <dgm:spPr>
        <a:scene3d>
          <a:camera prst="orthographicFront"/>
          <a:lightRig rig="threePt" dir="t"/>
        </a:scene3d>
        <a:sp3d>
          <a:bevelT/>
        </a:sp3d>
      </dgm:spPr>
      <dgm:t>
        <a:bodyPr/>
        <a:lstStyle/>
        <a:p>
          <a:endParaRPr lang="en-US"/>
        </a:p>
      </dgm:t>
    </dgm:pt>
    <dgm:pt modelId="{5C55F05F-6880-4160-B845-639FA0100A4E}" type="sibTrans" cxnId="{10E202AC-AD93-4495-9EAC-DDA80CB8F4B8}">
      <dgm:prSet/>
      <dgm:spPr/>
      <dgm:t>
        <a:bodyPr/>
        <a:lstStyle/>
        <a:p>
          <a:endParaRPr lang="en-US"/>
        </a:p>
      </dgm:t>
    </dgm:pt>
    <dgm:pt modelId="{6389ABB6-3426-432C-9755-1A83A94EEC48}">
      <dgm:prSet/>
      <dgm:spPr>
        <a:solidFill>
          <a:schemeClr val="accent1">
            <a:lumMod val="75000"/>
          </a:schemeClr>
        </a:solidFill>
        <a:scene3d>
          <a:camera prst="orthographicFront"/>
          <a:lightRig rig="threePt" dir="t"/>
        </a:scene3d>
        <a:sp3d>
          <a:bevelT/>
        </a:sp3d>
      </dgm:spPr>
      <dgm:t>
        <a:bodyPr/>
        <a:lstStyle/>
        <a:p>
          <a:r>
            <a:rPr lang="en-US" dirty="0"/>
            <a:t>Distributions</a:t>
          </a:r>
        </a:p>
      </dgm:t>
    </dgm:pt>
    <dgm:pt modelId="{CBC88833-A091-4C10-B599-1B71323604FA}" type="parTrans" cxnId="{2C6B9719-D536-4C26-B854-BA0F8EB3E3D6}">
      <dgm:prSet/>
      <dgm:spPr>
        <a:scene3d>
          <a:camera prst="orthographicFront"/>
          <a:lightRig rig="threePt" dir="t"/>
        </a:scene3d>
        <a:sp3d>
          <a:bevelT/>
        </a:sp3d>
      </dgm:spPr>
      <dgm:t>
        <a:bodyPr/>
        <a:lstStyle/>
        <a:p>
          <a:endParaRPr lang="en-US"/>
        </a:p>
      </dgm:t>
    </dgm:pt>
    <dgm:pt modelId="{AF8B5D3E-6221-431C-8721-57A6BE68A88C}" type="sibTrans" cxnId="{2C6B9719-D536-4C26-B854-BA0F8EB3E3D6}">
      <dgm:prSet/>
      <dgm:spPr/>
      <dgm:t>
        <a:bodyPr/>
        <a:lstStyle/>
        <a:p>
          <a:endParaRPr lang="en-US"/>
        </a:p>
      </dgm:t>
    </dgm:pt>
    <dgm:pt modelId="{8444138C-FEE1-4E6F-805A-50F3B4C25263}">
      <dgm:prSet/>
      <dgm:spPr>
        <a:solidFill>
          <a:schemeClr val="accent1">
            <a:lumMod val="75000"/>
          </a:schemeClr>
        </a:solidFill>
        <a:scene3d>
          <a:camera prst="orthographicFront"/>
          <a:lightRig rig="threePt" dir="t"/>
        </a:scene3d>
        <a:sp3d>
          <a:bevelT/>
        </a:sp3d>
      </dgm:spPr>
      <dgm:t>
        <a:bodyPr/>
        <a:lstStyle/>
        <a:p>
          <a:r>
            <a:rPr lang="en-US" dirty="0"/>
            <a:t>Foreman/Service Coordinator</a:t>
          </a:r>
        </a:p>
      </dgm:t>
    </dgm:pt>
    <dgm:pt modelId="{490DF84C-F8EB-4F40-89A3-8D70FB7461A5}" type="parTrans" cxnId="{52594C73-331F-41FB-B3E4-97EA0405BE76}">
      <dgm:prSet/>
      <dgm:spPr>
        <a:scene3d>
          <a:camera prst="orthographicFront"/>
          <a:lightRig rig="threePt" dir="t"/>
        </a:scene3d>
        <a:sp3d>
          <a:bevelT/>
        </a:sp3d>
      </dgm:spPr>
      <dgm:t>
        <a:bodyPr/>
        <a:lstStyle/>
        <a:p>
          <a:endParaRPr lang="en-US"/>
        </a:p>
      </dgm:t>
    </dgm:pt>
    <dgm:pt modelId="{F00503EE-3290-420B-8C35-4DD2AD486EE5}" type="sibTrans" cxnId="{52594C73-331F-41FB-B3E4-97EA0405BE76}">
      <dgm:prSet/>
      <dgm:spPr/>
      <dgm:t>
        <a:bodyPr/>
        <a:lstStyle/>
        <a:p>
          <a:endParaRPr lang="en-US"/>
        </a:p>
      </dgm:t>
    </dgm:pt>
    <dgm:pt modelId="{790F5F9B-7030-4B43-96BE-7505969F6144}">
      <dgm:prSet/>
      <dgm:spPr>
        <a:solidFill>
          <a:schemeClr val="accent1">
            <a:lumMod val="75000"/>
          </a:schemeClr>
        </a:solidFill>
        <a:scene3d>
          <a:camera prst="orthographicFront"/>
          <a:lightRig rig="threePt" dir="t"/>
        </a:scene3d>
        <a:sp3d>
          <a:bevelT/>
        </a:sp3d>
      </dgm:spPr>
      <dgm:t>
        <a:bodyPr/>
        <a:lstStyle/>
        <a:p>
          <a:r>
            <a:rPr lang="en-US" dirty="0"/>
            <a:t>Meter Reading</a:t>
          </a:r>
        </a:p>
      </dgm:t>
    </dgm:pt>
    <dgm:pt modelId="{8FFC636C-1E90-44A9-B835-D6DCBA97188B}" type="parTrans" cxnId="{8CA3DC8D-DFCB-4E34-9621-C6D617FE94DA}">
      <dgm:prSet/>
      <dgm:spPr>
        <a:scene3d>
          <a:camera prst="orthographicFront"/>
          <a:lightRig rig="threePt" dir="t"/>
        </a:scene3d>
        <a:sp3d>
          <a:bevelT/>
        </a:sp3d>
      </dgm:spPr>
      <dgm:t>
        <a:bodyPr/>
        <a:lstStyle/>
        <a:p>
          <a:endParaRPr lang="en-US"/>
        </a:p>
      </dgm:t>
    </dgm:pt>
    <dgm:pt modelId="{C34E1380-E490-43C9-A67B-0F4436166439}" type="sibTrans" cxnId="{8CA3DC8D-DFCB-4E34-9621-C6D617FE94DA}">
      <dgm:prSet/>
      <dgm:spPr/>
      <dgm:t>
        <a:bodyPr/>
        <a:lstStyle/>
        <a:p>
          <a:endParaRPr lang="en-US"/>
        </a:p>
      </dgm:t>
    </dgm:pt>
    <dgm:pt modelId="{4BCB441B-2D12-4319-B3D1-C7042A2EA1D2}" type="pres">
      <dgm:prSet presAssocID="{8DD5E9A1-B9A2-4027-BAC9-E371D96C5218}" presName="hierChild1" presStyleCnt="0">
        <dgm:presLayoutVars>
          <dgm:orgChart val="1"/>
          <dgm:chPref val="1"/>
          <dgm:dir/>
          <dgm:animOne val="branch"/>
          <dgm:animLvl val="lvl"/>
          <dgm:resizeHandles/>
        </dgm:presLayoutVars>
      </dgm:prSet>
      <dgm:spPr/>
      <dgm:t>
        <a:bodyPr/>
        <a:lstStyle/>
        <a:p>
          <a:endParaRPr lang="en-US"/>
        </a:p>
      </dgm:t>
    </dgm:pt>
    <dgm:pt modelId="{46B19EBF-D9E1-4D14-8D5C-EE8803A878A2}" type="pres">
      <dgm:prSet presAssocID="{A11A30AD-CD07-4F72-8C03-E219C0915216}" presName="hierRoot1" presStyleCnt="0">
        <dgm:presLayoutVars>
          <dgm:hierBranch val="init"/>
        </dgm:presLayoutVars>
      </dgm:prSet>
      <dgm:spPr/>
    </dgm:pt>
    <dgm:pt modelId="{DDD687AB-B38A-4627-9719-18E6CFEDFF11}" type="pres">
      <dgm:prSet presAssocID="{A11A30AD-CD07-4F72-8C03-E219C0915216}" presName="rootComposite1" presStyleCnt="0"/>
      <dgm:spPr/>
    </dgm:pt>
    <dgm:pt modelId="{12912DDB-289D-4CAA-8241-1278AC49B7BC}" type="pres">
      <dgm:prSet presAssocID="{A11A30AD-CD07-4F72-8C03-E219C0915216}" presName="rootText1" presStyleLbl="node0" presStyleIdx="0" presStyleCnt="1" custScaleX="146822" custScaleY="66343">
        <dgm:presLayoutVars>
          <dgm:chPref val="3"/>
        </dgm:presLayoutVars>
      </dgm:prSet>
      <dgm:spPr/>
      <dgm:t>
        <a:bodyPr/>
        <a:lstStyle/>
        <a:p>
          <a:endParaRPr lang="en-US"/>
        </a:p>
      </dgm:t>
    </dgm:pt>
    <dgm:pt modelId="{BE9B7ACD-CC92-45EA-ABFA-60E631CA960A}" type="pres">
      <dgm:prSet presAssocID="{A11A30AD-CD07-4F72-8C03-E219C0915216}" presName="rootConnector1" presStyleLbl="node1" presStyleIdx="0" presStyleCnt="0"/>
      <dgm:spPr/>
      <dgm:t>
        <a:bodyPr/>
        <a:lstStyle/>
        <a:p>
          <a:endParaRPr lang="en-US"/>
        </a:p>
      </dgm:t>
    </dgm:pt>
    <dgm:pt modelId="{29F89758-4A99-4D2B-9D25-9D46B995EB2F}" type="pres">
      <dgm:prSet presAssocID="{A11A30AD-CD07-4F72-8C03-E219C0915216}" presName="hierChild2" presStyleCnt="0"/>
      <dgm:spPr/>
    </dgm:pt>
    <dgm:pt modelId="{C7720106-8CD4-47F4-BAB0-71DA69CC4C40}" type="pres">
      <dgm:prSet presAssocID="{A36CC059-38D9-48EB-AD0C-E12F33EBB964}" presName="Name37" presStyleLbl="parChTrans1D2" presStyleIdx="0" presStyleCnt="1"/>
      <dgm:spPr/>
      <dgm:t>
        <a:bodyPr/>
        <a:lstStyle/>
        <a:p>
          <a:endParaRPr lang="en-US"/>
        </a:p>
      </dgm:t>
    </dgm:pt>
    <dgm:pt modelId="{73609F6A-C908-4238-B4DA-87E03FD1F1DC}" type="pres">
      <dgm:prSet presAssocID="{F4ADF81F-B8BE-44C4-86A8-6ECB276AC910}" presName="hierRoot2" presStyleCnt="0">
        <dgm:presLayoutVars>
          <dgm:hierBranch val="init"/>
        </dgm:presLayoutVars>
      </dgm:prSet>
      <dgm:spPr/>
    </dgm:pt>
    <dgm:pt modelId="{C5ADB8B0-ABCC-43E9-8E2A-314A47EEB557}" type="pres">
      <dgm:prSet presAssocID="{F4ADF81F-B8BE-44C4-86A8-6ECB276AC910}" presName="rootComposite" presStyleCnt="0"/>
      <dgm:spPr/>
    </dgm:pt>
    <dgm:pt modelId="{72C379DE-BBF6-4914-96D5-69F92A16DCDE}" type="pres">
      <dgm:prSet presAssocID="{F4ADF81F-B8BE-44C4-86A8-6ECB276AC910}" presName="rootText" presStyleLbl="node2" presStyleIdx="0" presStyleCnt="1">
        <dgm:presLayoutVars>
          <dgm:chPref val="3"/>
        </dgm:presLayoutVars>
      </dgm:prSet>
      <dgm:spPr/>
      <dgm:t>
        <a:bodyPr/>
        <a:lstStyle/>
        <a:p>
          <a:endParaRPr lang="en-US"/>
        </a:p>
      </dgm:t>
    </dgm:pt>
    <dgm:pt modelId="{01EE08A0-5CBD-4C88-8A59-AAD5762C478A}" type="pres">
      <dgm:prSet presAssocID="{F4ADF81F-B8BE-44C4-86A8-6ECB276AC910}" presName="rootConnector" presStyleLbl="node2" presStyleIdx="0" presStyleCnt="1"/>
      <dgm:spPr/>
      <dgm:t>
        <a:bodyPr/>
        <a:lstStyle/>
        <a:p>
          <a:endParaRPr lang="en-US"/>
        </a:p>
      </dgm:t>
    </dgm:pt>
    <dgm:pt modelId="{2F482717-3AD1-4D60-B306-C67140EAE715}" type="pres">
      <dgm:prSet presAssocID="{F4ADF81F-B8BE-44C4-86A8-6ECB276AC910}" presName="hierChild4" presStyleCnt="0"/>
      <dgm:spPr/>
    </dgm:pt>
    <dgm:pt modelId="{A8A6A322-546E-4377-AB77-10FB03382007}" type="pres">
      <dgm:prSet presAssocID="{9EDC38E5-4D17-4B80-9AE7-9BE5CEB041E3}" presName="Name37" presStyleLbl="parChTrans1D3" presStyleIdx="0" presStyleCnt="3"/>
      <dgm:spPr/>
      <dgm:t>
        <a:bodyPr/>
        <a:lstStyle/>
        <a:p>
          <a:endParaRPr lang="en-US"/>
        </a:p>
      </dgm:t>
    </dgm:pt>
    <dgm:pt modelId="{C6E441AF-D2D1-4BAE-993F-800D9D30007B}" type="pres">
      <dgm:prSet presAssocID="{A3E7C8B0-7EB0-47B2-84CD-4D90FACBFDF9}" presName="hierRoot2" presStyleCnt="0">
        <dgm:presLayoutVars>
          <dgm:hierBranch val="init"/>
        </dgm:presLayoutVars>
      </dgm:prSet>
      <dgm:spPr/>
    </dgm:pt>
    <dgm:pt modelId="{81728112-4E40-4242-8D8D-9E202517DAB1}" type="pres">
      <dgm:prSet presAssocID="{A3E7C8B0-7EB0-47B2-84CD-4D90FACBFDF9}" presName="rootComposite" presStyleCnt="0"/>
      <dgm:spPr/>
    </dgm:pt>
    <dgm:pt modelId="{3E9766F1-42F6-417C-A2F2-988BAE5BF589}" type="pres">
      <dgm:prSet presAssocID="{A3E7C8B0-7EB0-47B2-84CD-4D90FACBFDF9}" presName="rootText" presStyleLbl="node3" presStyleIdx="0" presStyleCnt="3">
        <dgm:presLayoutVars>
          <dgm:chPref val="3"/>
        </dgm:presLayoutVars>
      </dgm:prSet>
      <dgm:spPr/>
      <dgm:t>
        <a:bodyPr/>
        <a:lstStyle/>
        <a:p>
          <a:endParaRPr lang="en-US"/>
        </a:p>
      </dgm:t>
    </dgm:pt>
    <dgm:pt modelId="{97717A77-2AD8-45B0-946C-98DC981D3FA8}" type="pres">
      <dgm:prSet presAssocID="{A3E7C8B0-7EB0-47B2-84CD-4D90FACBFDF9}" presName="rootConnector" presStyleLbl="node3" presStyleIdx="0" presStyleCnt="3"/>
      <dgm:spPr/>
      <dgm:t>
        <a:bodyPr/>
        <a:lstStyle/>
        <a:p>
          <a:endParaRPr lang="en-US"/>
        </a:p>
      </dgm:t>
    </dgm:pt>
    <dgm:pt modelId="{A6C5563A-89D2-4595-A6DE-E2B449C116F1}" type="pres">
      <dgm:prSet presAssocID="{A3E7C8B0-7EB0-47B2-84CD-4D90FACBFDF9}" presName="hierChild4" presStyleCnt="0"/>
      <dgm:spPr/>
    </dgm:pt>
    <dgm:pt modelId="{FB4264E8-9112-442D-9652-CC2091186F38}" type="pres">
      <dgm:prSet presAssocID="{A3E7C8B0-7EB0-47B2-84CD-4D90FACBFDF9}" presName="hierChild5" presStyleCnt="0"/>
      <dgm:spPr/>
    </dgm:pt>
    <dgm:pt modelId="{16211678-1782-44EA-82DB-5B3B8281D8E1}" type="pres">
      <dgm:prSet presAssocID="{CBC88833-A091-4C10-B599-1B71323604FA}" presName="Name37" presStyleLbl="parChTrans1D3" presStyleIdx="1" presStyleCnt="3"/>
      <dgm:spPr/>
      <dgm:t>
        <a:bodyPr/>
        <a:lstStyle/>
        <a:p>
          <a:endParaRPr lang="en-US"/>
        </a:p>
      </dgm:t>
    </dgm:pt>
    <dgm:pt modelId="{B6E65927-9A31-44ED-AFF0-1986CBAA2487}" type="pres">
      <dgm:prSet presAssocID="{6389ABB6-3426-432C-9755-1A83A94EEC48}" presName="hierRoot2" presStyleCnt="0">
        <dgm:presLayoutVars>
          <dgm:hierBranch val="init"/>
        </dgm:presLayoutVars>
      </dgm:prSet>
      <dgm:spPr/>
    </dgm:pt>
    <dgm:pt modelId="{A538452B-D2A2-400B-AD11-AEE915FA406D}" type="pres">
      <dgm:prSet presAssocID="{6389ABB6-3426-432C-9755-1A83A94EEC48}" presName="rootComposite" presStyleCnt="0"/>
      <dgm:spPr/>
    </dgm:pt>
    <dgm:pt modelId="{3AF48251-51F7-47C0-AF76-3443B307F8C7}" type="pres">
      <dgm:prSet presAssocID="{6389ABB6-3426-432C-9755-1A83A94EEC48}" presName="rootText" presStyleLbl="node3" presStyleIdx="1" presStyleCnt="3">
        <dgm:presLayoutVars>
          <dgm:chPref val="3"/>
        </dgm:presLayoutVars>
      </dgm:prSet>
      <dgm:spPr/>
      <dgm:t>
        <a:bodyPr/>
        <a:lstStyle/>
        <a:p>
          <a:endParaRPr lang="en-US"/>
        </a:p>
      </dgm:t>
    </dgm:pt>
    <dgm:pt modelId="{5FE48BC9-AB69-45B5-8573-5A81CA271392}" type="pres">
      <dgm:prSet presAssocID="{6389ABB6-3426-432C-9755-1A83A94EEC48}" presName="rootConnector" presStyleLbl="node3" presStyleIdx="1" presStyleCnt="3"/>
      <dgm:spPr/>
      <dgm:t>
        <a:bodyPr/>
        <a:lstStyle/>
        <a:p>
          <a:endParaRPr lang="en-US"/>
        </a:p>
      </dgm:t>
    </dgm:pt>
    <dgm:pt modelId="{EA9E6642-BF12-4D4A-9847-35B6BAC61F26}" type="pres">
      <dgm:prSet presAssocID="{6389ABB6-3426-432C-9755-1A83A94EEC48}" presName="hierChild4" presStyleCnt="0"/>
      <dgm:spPr/>
    </dgm:pt>
    <dgm:pt modelId="{8283C61E-B41C-4ECC-BC8F-8D7057EDC6CB}" type="pres">
      <dgm:prSet presAssocID="{6389ABB6-3426-432C-9755-1A83A94EEC48}" presName="hierChild5" presStyleCnt="0"/>
      <dgm:spPr/>
    </dgm:pt>
    <dgm:pt modelId="{918A96EB-3381-492A-B67E-5628C61F8386}" type="pres">
      <dgm:prSet presAssocID="{490DF84C-F8EB-4F40-89A3-8D70FB7461A5}" presName="Name37" presStyleLbl="parChTrans1D3" presStyleIdx="2" presStyleCnt="3"/>
      <dgm:spPr/>
      <dgm:t>
        <a:bodyPr/>
        <a:lstStyle/>
        <a:p>
          <a:endParaRPr lang="en-US"/>
        </a:p>
      </dgm:t>
    </dgm:pt>
    <dgm:pt modelId="{7E8E7853-102A-459F-B15D-64E54FAF7230}" type="pres">
      <dgm:prSet presAssocID="{8444138C-FEE1-4E6F-805A-50F3B4C25263}" presName="hierRoot2" presStyleCnt="0">
        <dgm:presLayoutVars>
          <dgm:hierBranch val="init"/>
        </dgm:presLayoutVars>
      </dgm:prSet>
      <dgm:spPr/>
    </dgm:pt>
    <dgm:pt modelId="{6FB67349-B211-4978-BF8D-2533C3E8858B}" type="pres">
      <dgm:prSet presAssocID="{8444138C-FEE1-4E6F-805A-50F3B4C25263}" presName="rootComposite" presStyleCnt="0"/>
      <dgm:spPr/>
    </dgm:pt>
    <dgm:pt modelId="{030D709E-4AF6-4687-B5A1-50984C148482}" type="pres">
      <dgm:prSet presAssocID="{8444138C-FEE1-4E6F-805A-50F3B4C25263}" presName="rootText" presStyleLbl="node3" presStyleIdx="2" presStyleCnt="3">
        <dgm:presLayoutVars>
          <dgm:chPref val="3"/>
        </dgm:presLayoutVars>
      </dgm:prSet>
      <dgm:spPr/>
      <dgm:t>
        <a:bodyPr/>
        <a:lstStyle/>
        <a:p>
          <a:endParaRPr lang="en-US"/>
        </a:p>
      </dgm:t>
    </dgm:pt>
    <dgm:pt modelId="{221C2115-26EB-4FBA-B724-30DC11724F58}" type="pres">
      <dgm:prSet presAssocID="{8444138C-FEE1-4E6F-805A-50F3B4C25263}" presName="rootConnector" presStyleLbl="node3" presStyleIdx="2" presStyleCnt="3"/>
      <dgm:spPr/>
      <dgm:t>
        <a:bodyPr/>
        <a:lstStyle/>
        <a:p>
          <a:endParaRPr lang="en-US"/>
        </a:p>
      </dgm:t>
    </dgm:pt>
    <dgm:pt modelId="{564668A8-E856-426B-987B-BAB8C0890B60}" type="pres">
      <dgm:prSet presAssocID="{8444138C-FEE1-4E6F-805A-50F3B4C25263}" presName="hierChild4" presStyleCnt="0"/>
      <dgm:spPr/>
    </dgm:pt>
    <dgm:pt modelId="{5A9041BD-B216-4E9B-812A-24E3F931F93C}" type="pres">
      <dgm:prSet presAssocID="{8FFC636C-1E90-44A9-B835-D6DCBA97188B}" presName="Name37" presStyleLbl="parChTrans1D4" presStyleIdx="0" presStyleCnt="1"/>
      <dgm:spPr/>
      <dgm:t>
        <a:bodyPr/>
        <a:lstStyle/>
        <a:p>
          <a:endParaRPr lang="en-US"/>
        </a:p>
      </dgm:t>
    </dgm:pt>
    <dgm:pt modelId="{6E1FE0DF-83FC-40AC-A0B2-63E911235CCE}" type="pres">
      <dgm:prSet presAssocID="{790F5F9B-7030-4B43-96BE-7505969F6144}" presName="hierRoot2" presStyleCnt="0">
        <dgm:presLayoutVars>
          <dgm:hierBranch val="init"/>
        </dgm:presLayoutVars>
      </dgm:prSet>
      <dgm:spPr/>
    </dgm:pt>
    <dgm:pt modelId="{A11CDCEE-7C6C-4DB9-96AC-A496CCA5DFDD}" type="pres">
      <dgm:prSet presAssocID="{790F5F9B-7030-4B43-96BE-7505969F6144}" presName="rootComposite" presStyleCnt="0"/>
      <dgm:spPr/>
    </dgm:pt>
    <dgm:pt modelId="{BF858129-65E5-46F1-870A-3FE888F6094D}" type="pres">
      <dgm:prSet presAssocID="{790F5F9B-7030-4B43-96BE-7505969F6144}" presName="rootText" presStyleLbl="node4" presStyleIdx="0" presStyleCnt="1">
        <dgm:presLayoutVars>
          <dgm:chPref val="3"/>
        </dgm:presLayoutVars>
      </dgm:prSet>
      <dgm:spPr/>
      <dgm:t>
        <a:bodyPr/>
        <a:lstStyle/>
        <a:p>
          <a:endParaRPr lang="en-US"/>
        </a:p>
      </dgm:t>
    </dgm:pt>
    <dgm:pt modelId="{8179D896-204E-42DE-9AFC-238D61773F48}" type="pres">
      <dgm:prSet presAssocID="{790F5F9B-7030-4B43-96BE-7505969F6144}" presName="rootConnector" presStyleLbl="node4" presStyleIdx="0" presStyleCnt="1"/>
      <dgm:spPr/>
      <dgm:t>
        <a:bodyPr/>
        <a:lstStyle/>
        <a:p>
          <a:endParaRPr lang="en-US"/>
        </a:p>
      </dgm:t>
    </dgm:pt>
    <dgm:pt modelId="{B033DDD0-A71B-41E8-A09E-2C03FF416F33}" type="pres">
      <dgm:prSet presAssocID="{790F5F9B-7030-4B43-96BE-7505969F6144}" presName="hierChild4" presStyleCnt="0"/>
      <dgm:spPr/>
    </dgm:pt>
    <dgm:pt modelId="{8F04675D-70A1-4C95-B3CF-597F0F7BAEDD}" type="pres">
      <dgm:prSet presAssocID="{790F5F9B-7030-4B43-96BE-7505969F6144}" presName="hierChild5" presStyleCnt="0"/>
      <dgm:spPr/>
    </dgm:pt>
    <dgm:pt modelId="{95B1EC87-764F-4DC5-B36B-14BCE3B97A96}" type="pres">
      <dgm:prSet presAssocID="{8444138C-FEE1-4E6F-805A-50F3B4C25263}" presName="hierChild5" presStyleCnt="0"/>
      <dgm:spPr/>
    </dgm:pt>
    <dgm:pt modelId="{CB6B4BFC-8A02-4FBC-ACD2-CF82BCFE4F06}" type="pres">
      <dgm:prSet presAssocID="{F4ADF81F-B8BE-44C4-86A8-6ECB276AC910}" presName="hierChild5" presStyleCnt="0"/>
      <dgm:spPr/>
    </dgm:pt>
    <dgm:pt modelId="{B6CE4934-008E-438C-B96F-B025DE922859}" type="pres">
      <dgm:prSet presAssocID="{A11A30AD-CD07-4F72-8C03-E219C0915216}" presName="hierChild3" presStyleCnt="0"/>
      <dgm:spPr/>
    </dgm:pt>
  </dgm:ptLst>
  <dgm:cxnLst>
    <dgm:cxn modelId="{DFB25FC7-B131-48DF-91D4-9F1DE0ECF667}" type="presOf" srcId="{A3E7C8B0-7EB0-47B2-84CD-4D90FACBFDF9}" destId="{97717A77-2AD8-45B0-946C-98DC981D3FA8}" srcOrd="1" destOrd="0" presId="urn:microsoft.com/office/officeart/2005/8/layout/orgChart1"/>
    <dgm:cxn modelId="{3104EA53-672F-479A-B043-BA67D8F981A0}" type="presOf" srcId="{A11A30AD-CD07-4F72-8C03-E219C0915216}" destId="{BE9B7ACD-CC92-45EA-ABFA-60E631CA960A}" srcOrd="1" destOrd="0" presId="urn:microsoft.com/office/officeart/2005/8/layout/orgChart1"/>
    <dgm:cxn modelId="{DA3350F2-8CC8-4D3C-AB2F-394FB85F462A}" type="presOf" srcId="{6389ABB6-3426-432C-9755-1A83A94EEC48}" destId="{5FE48BC9-AB69-45B5-8573-5A81CA271392}" srcOrd="1" destOrd="0" presId="urn:microsoft.com/office/officeart/2005/8/layout/orgChart1"/>
    <dgm:cxn modelId="{83F9C940-9DBC-4BB3-A9F4-D4DC68BAEE88}" type="presOf" srcId="{CBC88833-A091-4C10-B599-1B71323604FA}" destId="{16211678-1782-44EA-82DB-5B3B8281D8E1}" srcOrd="0" destOrd="0" presId="urn:microsoft.com/office/officeart/2005/8/layout/orgChart1"/>
    <dgm:cxn modelId="{04FDBEE2-1D92-4EE0-882C-8944F595254C}" type="presOf" srcId="{6389ABB6-3426-432C-9755-1A83A94EEC48}" destId="{3AF48251-51F7-47C0-AF76-3443B307F8C7}" srcOrd="0" destOrd="0" presId="urn:microsoft.com/office/officeart/2005/8/layout/orgChart1"/>
    <dgm:cxn modelId="{FD9543BF-BB2A-4727-964D-BA8817F5CAA3}" type="presOf" srcId="{9EDC38E5-4D17-4B80-9AE7-9BE5CEB041E3}" destId="{A8A6A322-546E-4377-AB77-10FB03382007}" srcOrd="0" destOrd="0" presId="urn:microsoft.com/office/officeart/2005/8/layout/orgChart1"/>
    <dgm:cxn modelId="{B0E1F5B8-1B39-4C83-89B8-1234F64BE1ED}" type="presOf" srcId="{F4ADF81F-B8BE-44C4-86A8-6ECB276AC910}" destId="{72C379DE-BBF6-4914-96D5-69F92A16DCDE}" srcOrd="0" destOrd="0" presId="urn:microsoft.com/office/officeart/2005/8/layout/orgChart1"/>
    <dgm:cxn modelId="{10E202AC-AD93-4495-9EAC-DDA80CB8F4B8}" srcId="{F4ADF81F-B8BE-44C4-86A8-6ECB276AC910}" destId="{A3E7C8B0-7EB0-47B2-84CD-4D90FACBFDF9}" srcOrd="0" destOrd="0" parTransId="{9EDC38E5-4D17-4B80-9AE7-9BE5CEB041E3}" sibTransId="{5C55F05F-6880-4160-B845-639FA0100A4E}"/>
    <dgm:cxn modelId="{2C6B9719-D536-4C26-B854-BA0F8EB3E3D6}" srcId="{F4ADF81F-B8BE-44C4-86A8-6ECB276AC910}" destId="{6389ABB6-3426-432C-9755-1A83A94EEC48}" srcOrd="1" destOrd="0" parTransId="{CBC88833-A091-4C10-B599-1B71323604FA}" sibTransId="{AF8B5D3E-6221-431C-8721-57A6BE68A88C}"/>
    <dgm:cxn modelId="{6A27ABF8-DFB4-4F77-8F0C-F8984A817D95}" type="presOf" srcId="{790F5F9B-7030-4B43-96BE-7505969F6144}" destId="{BF858129-65E5-46F1-870A-3FE888F6094D}" srcOrd="0" destOrd="0" presId="urn:microsoft.com/office/officeart/2005/8/layout/orgChart1"/>
    <dgm:cxn modelId="{53C818F9-C336-4EC1-A1BB-B8157DC5ABB4}" type="presOf" srcId="{490DF84C-F8EB-4F40-89A3-8D70FB7461A5}" destId="{918A96EB-3381-492A-B67E-5628C61F8386}" srcOrd="0" destOrd="0" presId="urn:microsoft.com/office/officeart/2005/8/layout/orgChart1"/>
    <dgm:cxn modelId="{52594C73-331F-41FB-B3E4-97EA0405BE76}" srcId="{F4ADF81F-B8BE-44C4-86A8-6ECB276AC910}" destId="{8444138C-FEE1-4E6F-805A-50F3B4C25263}" srcOrd="2" destOrd="0" parTransId="{490DF84C-F8EB-4F40-89A3-8D70FB7461A5}" sibTransId="{F00503EE-3290-420B-8C35-4DD2AD486EE5}"/>
    <dgm:cxn modelId="{6CC0D9BD-7989-4842-BD5A-EAE267FFD9AA}" type="presOf" srcId="{A3E7C8B0-7EB0-47B2-84CD-4D90FACBFDF9}" destId="{3E9766F1-42F6-417C-A2F2-988BAE5BF589}" srcOrd="0" destOrd="0" presId="urn:microsoft.com/office/officeart/2005/8/layout/orgChart1"/>
    <dgm:cxn modelId="{7AAB5DE5-9EDB-421B-AAC3-86A489E484BC}" type="presOf" srcId="{8FFC636C-1E90-44A9-B835-D6DCBA97188B}" destId="{5A9041BD-B216-4E9B-812A-24E3F931F93C}" srcOrd="0" destOrd="0" presId="urn:microsoft.com/office/officeart/2005/8/layout/orgChart1"/>
    <dgm:cxn modelId="{8CA3DC8D-DFCB-4E34-9621-C6D617FE94DA}" srcId="{8444138C-FEE1-4E6F-805A-50F3B4C25263}" destId="{790F5F9B-7030-4B43-96BE-7505969F6144}" srcOrd="0" destOrd="0" parTransId="{8FFC636C-1E90-44A9-B835-D6DCBA97188B}" sibTransId="{C34E1380-E490-43C9-A67B-0F4436166439}"/>
    <dgm:cxn modelId="{6FF8609D-C5FC-42AD-AF24-82E9953D6DFC}" srcId="{8DD5E9A1-B9A2-4027-BAC9-E371D96C5218}" destId="{A11A30AD-CD07-4F72-8C03-E219C0915216}" srcOrd="0" destOrd="0" parTransId="{A8ABADFF-D945-45A7-BE2B-82A058F01CB2}" sibTransId="{A648913B-0514-4DA5-85AE-2D75AD79551A}"/>
    <dgm:cxn modelId="{5D386430-22A0-4E57-81EC-8C7059DA40A0}" srcId="{A11A30AD-CD07-4F72-8C03-E219C0915216}" destId="{F4ADF81F-B8BE-44C4-86A8-6ECB276AC910}" srcOrd="0" destOrd="0" parTransId="{A36CC059-38D9-48EB-AD0C-E12F33EBB964}" sibTransId="{D9922D81-FBF4-45F8-BC5A-92BE7EE1A9F0}"/>
    <dgm:cxn modelId="{76C22225-0BC9-419D-8F4A-88D52161569D}" type="presOf" srcId="{8444138C-FEE1-4E6F-805A-50F3B4C25263}" destId="{221C2115-26EB-4FBA-B724-30DC11724F58}" srcOrd="1" destOrd="0" presId="urn:microsoft.com/office/officeart/2005/8/layout/orgChart1"/>
    <dgm:cxn modelId="{119042C5-1E60-4D36-95D1-3BC39D20C85C}" type="presOf" srcId="{790F5F9B-7030-4B43-96BE-7505969F6144}" destId="{8179D896-204E-42DE-9AFC-238D61773F48}" srcOrd="1" destOrd="0" presId="urn:microsoft.com/office/officeart/2005/8/layout/orgChart1"/>
    <dgm:cxn modelId="{01E1A5B4-07F1-4346-A6AC-6F7FBC68BA0A}" type="presOf" srcId="{8DD5E9A1-B9A2-4027-BAC9-E371D96C5218}" destId="{4BCB441B-2D12-4319-B3D1-C7042A2EA1D2}" srcOrd="0" destOrd="0" presId="urn:microsoft.com/office/officeart/2005/8/layout/orgChart1"/>
    <dgm:cxn modelId="{A8F521E4-CAFF-40B5-BD32-761F0EDCF65D}" type="presOf" srcId="{8444138C-FEE1-4E6F-805A-50F3B4C25263}" destId="{030D709E-4AF6-4687-B5A1-50984C148482}" srcOrd="0" destOrd="0" presId="urn:microsoft.com/office/officeart/2005/8/layout/orgChart1"/>
    <dgm:cxn modelId="{B2A04E1D-5F8D-4440-9496-B906507324F2}" type="presOf" srcId="{A11A30AD-CD07-4F72-8C03-E219C0915216}" destId="{12912DDB-289D-4CAA-8241-1278AC49B7BC}" srcOrd="0" destOrd="0" presId="urn:microsoft.com/office/officeart/2005/8/layout/orgChart1"/>
    <dgm:cxn modelId="{722FB317-4179-451A-A275-14BD9FB7FEC8}" type="presOf" srcId="{A36CC059-38D9-48EB-AD0C-E12F33EBB964}" destId="{C7720106-8CD4-47F4-BAB0-71DA69CC4C40}" srcOrd="0" destOrd="0" presId="urn:microsoft.com/office/officeart/2005/8/layout/orgChart1"/>
    <dgm:cxn modelId="{6634D1C7-F1DF-4886-9A8D-7628D0CE0421}" type="presOf" srcId="{F4ADF81F-B8BE-44C4-86A8-6ECB276AC910}" destId="{01EE08A0-5CBD-4C88-8A59-AAD5762C478A}" srcOrd="1" destOrd="0" presId="urn:microsoft.com/office/officeart/2005/8/layout/orgChart1"/>
    <dgm:cxn modelId="{655A5A63-49A6-45C2-9572-7EA01D64897F}" type="presParOf" srcId="{4BCB441B-2D12-4319-B3D1-C7042A2EA1D2}" destId="{46B19EBF-D9E1-4D14-8D5C-EE8803A878A2}" srcOrd="0" destOrd="0" presId="urn:microsoft.com/office/officeart/2005/8/layout/orgChart1"/>
    <dgm:cxn modelId="{B09489BE-2CA6-4FC7-B8CA-907AFDC5BDB2}" type="presParOf" srcId="{46B19EBF-D9E1-4D14-8D5C-EE8803A878A2}" destId="{DDD687AB-B38A-4627-9719-18E6CFEDFF11}" srcOrd="0" destOrd="0" presId="urn:microsoft.com/office/officeart/2005/8/layout/orgChart1"/>
    <dgm:cxn modelId="{E46C02B2-66D0-4006-AC2C-16279D87C6C8}" type="presParOf" srcId="{DDD687AB-B38A-4627-9719-18E6CFEDFF11}" destId="{12912DDB-289D-4CAA-8241-1278AC49B7BC}" srcOrd="0" destOrd="0" presId="urn:microsoft.com/office/officeart/2005/8/layout/orgChart1"/>
    <dgm:cxn modelId="{F232FA1C-2265-421F-8CBD-29D839FF331C}" type="presParOf" srcId="{DDD687AB-B38A-4627-9719-18E6CFEDFF11}" destId="{BE9B7ACD-CC92-45EA-ABFA-60E631CA960A}" srcOrd="1" destOrd="0" presId="urn:microsoft.com/office/officeart/2005/8/layout/orgChart1"/>
    <dgm:cxn modelId="{EECF35DF-9D6B-4CEC-9821-BE144D379431}" type="presParOf" srcId="{46B19EBF-D9E1-4D14-8D5C-EE8803A878A2}" destId="{29F89758-4A99-4D2B-9D25-9D46B995EB2F}" srcOrd="1" destOrd="0" presId="urn:microsoft.com/office/officeart/2005/8/layout/orgChart1"/>
    <dgm:cxn modelId="{DB387CEE-26E8-4DA0-A8BE-6C46F5932DE5}" type="presParOf" srcId="{29F89758-4A99-4D2B-9D25-9D46B995EB2F}" destId="{C7720106-8CD4-47F4-BAB0-71DA69CC4C40}" srcOrd="0" destOrd="0" presId="urn:microsoft.com/office/officeart/2005/8/layout/orgChart1"/>
    <dgm:cxn modelId="{7BE9FE91-2037-4340-82A1-28805E1C126E}" type="presParOf" srcId="{29F89758-4A99-4D2B-9D25-9D46B995EB2F}" destId="{73609F6A-C908-4238-B4DA-87E03FD1F1DC}" srcOrd="1" destOrd="0" presId="urn:microsoft.com/office/officeart/2005/8/layout/orgChart1"/>
    <dgm:cxn modelId="{F28EDB69-752E-476D-ADF0-1AF430F8BB49}" type="presParOf" srcId="{73609F6A-C908-4238-B4DA-87E03FD1F1DC}" destId="{C5ADB8B0-ABCC-43E9-8E2A-314A47EEB557}" srcOrd="0" destOrd="0" presId="urn:microsoft.com/office/officeart/2005/8/layout/orgChart1"/>
    <dgm:cxn modelId="{2C221AA5-E46B-4AFF-99E6-94EA715B543C}" type="presParOf" srcId="{C5ADB8B0-ABCC-43E9-8E2A-314A47EEB557}" destId="{72C379DE-BBF6-4914-96D5-69F92A16DCDE}" srcOrd="0" destOrd="0" presId="urn:microsoft.com/office/officeart/2005/8/layout/orgChart1"/>
    <dgm:cxn modelId="{5D043334-CAE7-4B9E-BB3C-A7E356A04CC6}" type="presParOf" srcId="{C5ADB8B0-ABCC-43E9-8E2A-314A47EEB557}" destId="{01EE08A0-5CBD-4C88-8A59-AAD5762C478A}" srcOrd="1" destOrd="0" presId="urn:microsoft.com/office/officeart/2005/8/layout/orgChart1"/>
    <dgm:cxn modelId="{EA0BA3FC-579C-49D4-B6AB-C67600D8F851}" type="presParOf" srcId="{73609F6A-C908-4238-B4DA-87E03FD1F1DC}" destId="{2F482717-3AD1-4D60-B306-C67140EAE715}" srcOrd="1" destOrd="0" presId="urn:microsoft.com/office/officeart/2005/8/layout/orgChart1"/>
    <dgm:cxn modelId="{2E21D25F-93DB-48C7-B496-CD19630E8E9F}" type="presParOf" srcId="{2F482717-3AD1-4D60-B306-C67140EAE715}" destId="{A8A6A322-546E-4377-AB77-10FB03382007}" srcOrd="0" destOrd="0" presId="urn:microsoft.com/office/officeart/2005/8/layout/orgChart1"/>
    <dgm:cxn modelId="{D65DEB86-6B98-413D-BD39-063773C0E99D}" type="presParOf" srcId="{2F482717-3AD1-4D60-B306-C67140EAE715}" destId="{C6E441AF-D2D1-4BAE-993F-800D9D30007B}" srcOrd="1" destOrd="0" presId="urn:microsoft.com/office/officeart/2005/8/layout/orgChart1"/>
    <dgm:cxn modelId="{14CC310C-6469-45FA-9234-A9D5C23AD493}" type="presParOf" srcId="{C6E441AF-D2D1-4BAE-993F-800D9D30007B}" destId="{81728112-4E40-4242-8D8D-9E202517DAB1}" srcOrd="0" destOrd="0" presId="urn:microsoft.com/office/officeart/2005/8/layout/orgChart1"/>
    <dgm:cxn modelId="{C19A92E4-B30F-4D2C-8F10-C0A41BDEE511}" type="presParOf" srcId="{81728112-4E40-4242-8D8D-9E202517DAB1}" destId="{3E9766F1-42F6-417C-A2F2-988BAE5BF589}" srcOrd="0" destOrd="0" presId="urn:microsoft.com/office/officeart/2005/8/layout/orgChart1"/>
    <dgm:cxn modelId="{96365543-A753-4812-9071-FFD1D05CA175}" type="presParOf" srcId="{81728112-4E40-4242-8D8D-9E202517DAB1}" destId="{97717A77-2AD8-45B0-946C-98DC981D3FA8}" srcOrd="1" destOrd="0" presId="urn:microsoft.com/office/officeart/2005/8/layout/orgChart1"/>
    <dgm:cxn modelId="{20D2E596-806E-41CA-AA14-B44350786FB0}" type="presParOf" srcId="{C6E441AF-D2D1-4BAE-993F-800D9D30007B}" destId="{A6C5563A-89D2-4595-A6DE-E2B449C116F1}" srcOrd="1" destOrd="0" presId="urn:microsoft.com/office/officeart/2005/8/layout/orgChart1"/>
    <dgm:cxn modelId="{4FB618FB-1F21-44C1-A429-4CB3BC8D16E3}" type="presParOf" srcId="{C6E441AF-D2D1-4BAE-993F-800D9D30007B}" destId="{FB4264E8-9112-442D-9652-CC2091186F38}" srcOrd="2" destOrd="0" presId="urn:microsoft.com/office/officeart/2005/8/layout/orgChart1"/>
    <dgm:cxn modelId="{2BAE7E26-143B-42B7-B1B0-F57A236F954C}" type="presParOf" srcId="{2F482717-3AD1-4D60-B306-C67140EAE715}" destId="{16211678-1782-44EA-82DB-5B3B8281D8E1}" srcOrd="2" destOrd="0" presId="urn:microsoft.com/office/officeart/2005/8/layout/orgChart1"/>
    <dgm:cxn modelId="{EE185A31-7693-4FD2-B2D6-28682CF41BD1}" type="presParOf" srcId="{2F482717-3AD1-4D60-B306-C67140EAE715}" destId="{B6E65927-9A31-44ED-AFF0-1986CBAA2487}" srcOrd="3" destOrd="0" presId="urn:microsoft.com/office/officeart/2005/8/layout/orgChart1"/>
    <dgm:cxn modelId="{7E010A1A-AD7B-4161-87A2-2627FB254EA7}" type="presParOf" srcId="{B6E65927-9A31-44ED-AFF0-1986CBAA2487}" destId="{A538452B-D2A2-400B-AD11-AEE915FA406D}" srcOrd="0" destOrd="0" presId="urn:microsoft.com/office/officeart/2005/8/layout/orgChart1"/>
    <dgm:cxn modelId="{6EB6967A-C004-4C9C-BFA0-1DBC3F91CBBC}" type="presParOf" srcId="{A538452B-D2A2-400B-AD11-AEE915FA406D}" destId="{3AF48251-51F7-47C0-AF76-3443B307F8C7}" srcOrd="0" destOrd="0" presId="urn:microsoft.com/office/officeart/2005/8/layout/orgChart1"/>
    <dgm:cxn modelId="{C5EDD8C9-B529-4235-AAAF-923DBBDD5418}" type="presParOf" srcId="{A538452B-D2A2-400B-AD11-AEE915FA406D}" destId="{5FE48BC9-AB69-45B5-8573-5A81CA271392}" srcOrd="1" destOrd="0" presId="urn:microsoft.com/office/officeart/2005/8/layout/orgChart1"/>
    <dgm:cxn modelId="{D735BCCA-5AE5-4C0D-9037-6FC494668C06}" type="presParOf" srcId="{B6E65927-9A31-44ED-AFF0-1986CBAA2487}" destId="{EA9E6642-BF12-4D4A-9847-35B6BAC61F26}" srcOrd="1" destOrd="0" presId="urn:microsoft.com/office/officeart/2005/8/layout/orgChart1"/>
    <dgm:cxn modelId="{534EC6AD-9EC9-40A6-8516-E04C13B1CAD7}" type="presParOf" srcId="{B6E65927-9A31-44ED-AFF0-1986CBAA2487}" destId="{8283C61E-B41C-4ECC-BC8F-8D7057EDC6CB}" srcOrd="2" destOrd="0" presId="urn:microsoft.com/office/officeart/2005/8/layout/orgChart1"/>
    <dgm:cxn modelId="{C3956E82-B47A-42EC-BF4F-7E9710D6E580}" type="presParOf" srcId="{2F482717-3AD1-4D60-B306-C67140EAE715}" destId="{918A96EB-3381-492A-B67E-5628C61F8386}" srcOrd="4" destOrd="0" presId="urn:microsoft.com/office/officeart/2005/8/layout/orgChart1"/>
    <dgm:cxn modelId="{982D94DE-2228-4494-8027-185A91FD1F3B}" type="presParOf" srcId="{2F482717-3AD1-4D60-B306-C67140EAE715}" destId="{7E8E7853-102A-459F-B15D-64E54FAF7230}" srcOrd="5" destOrd="0" presId="urn:microsoft.com/office/officeart/2005/8/layout/orgChart1"/>
    <dgm:cxn modelId="{58551E81-BA81-4ECA-B84D-BD8F8AE2E10A}" type="presParOf" srcId="{7E8E7853-102A-459F-B15D-64E54FAF7230}" destId="{6FB67349-B211-4978-BF8D-2533C3E8858B}" srcOrd="0" destOrd="0" presId="urn:microsoft.com/office/officeart/2005/8/layout/orgChart1"/>
    <dgm:cxn modelId="{A617E414-D2CB-4EB9-84F7-7F03CB865F93}" type="presParOf" srcId="{6FB67349-B211-4978-BF8D-2533C3E8858B}" destId="{030D709E-4AF6-4687-B5A1-50984C148482}" srcOrd="0" destOrd="0" presId="urn:microsoft.com/office/officeart/2005/8/layout/orgChart1"/>
    <dgm:cxn modelId="{40DC36D1-0770-4573-B496-8558935EC1C4}" type="presParOf" srcId="{6FB67349-B211-4978-BF8D-2533C3E8858B}" destId="{221C2115-26EB-4FBA-B724-30DC11724F58}" srcOrd="1" destOrd="0" presId="urn:microsoft.com/office/officeart/2005/8/layout/orgChart1"/>
    <dgm:cxn modelId="{576DF698-755C-4915-991C-41D1D3FC2574}" type="presParOf" srcId="{7E8E7853-102A-459F-B15D-64E54FAF7230}" destId="{564668A8-E856-426B-987B-BAB8C0890B60}" srcOrd="1" destOrd="0" presId="urn:microsoft.com/office/officeart/2005/8/layout/orgChart1"/>
    <dgm:cxn modelId="{F754522D-D482-46F0-9392-53065AA279E1}" type="presParOf" srcId="{564668A8-E856-426B-987B-BAB8C0890B60}" destId="{5A9041BD-B216-4E9B-812A-24E3F931F93C}" srcOrd="0" destOrd="0" presId="urn:microsoft.com/office/officeart/2005/8/layout/orgChart1"/>
    <dgm:cxn modelId="{25EC8992-CC98-47A8-94E0-A408F3762C6B}" type="presParOf" srcId="{564668A8-E856-426B-987B-BAB8C0890B60}" destId="{6E1FE0DF-83FC-40AC-A0B2-63E911235CCE}" srcOrd="1" destOrd="0" presId="urn:microsoft.com/office/officeart/2005/8/layout/orgChart1"/>
    <dgm:cxn modelId="{98A45798-A8AB-481A-AA42-42BA672DD22A}" type="presParOf" srcId="{6E1FE0DF-83FC-40AC-A0B2-63E911235CCE}" destId="{A11CDCEE-7C6C-4DB9-96AC-A496CCA5DFDD}" srcOrd="0" destOrd="0" presId="urn:microsoft.com/office/officeart/2005/8/layout/orgChart1"/>
    <dgm:cxn modelId="{DD650A59-BF0A-4137-A920-E92C8611728A}" type="presParOf" srcId="{A11CDCEE-7C6C-4DB9-96AC-A496CCA5DFDD}" destId="{BF858129-65E5-46F1-870A-3FE888F6094D}" srcOrd="0" destOrd="0" presId="urn:microsoft.com/office/officeart/2005/8/layout/orgChart1"/>
    <dgm:cxn modelId="{2F026E2F-54E1-4578-9BB1-B907CAD5A772}" type="presParOf" srcId="{A11CDCEE-7C6C-4DB9-96AC-A496CCA5DFDD}" destId="{8179D896-204E-42DE-9AFC-238D61773F48}" srcOrd="1" destOrd="0" presId="urn:microsoft.com/office/officeart/2005/8/layout/orgChart1"/>
    <dgm:cxn modelId="{5B8B3995-6A91-4B8B-8079-E95DBAD814DD}" type="presParOf" srcId="{6E1FE0DF-83FC-40AC-A0B2-63E911235CCE}" destId="{B033DDD0-A71B-41E8-A09E-2C03FF416F33}" srcOrd="1" destOrd="0" presId="urn:microsoft.com/office/officeart/2005/8/layout/orgChart1"/>
    <dgm:cxn modelId="{CFA67294-FBE7-430A-9B39-DAB1D8BC0909}" type="presParOf" srcId="{6E1FE0DF-83FC-40AC-A0B2-63E911235CCE}" destId="{8F04675D-70A1-4C95-B3CF-597F0F7BAEDD}" srcOrd="2" destOrd="0" presId="urn:microsoft.com/office/officeart/2005/8/layout/orgChart1"/>
    <dgm:cxn modelId="{2DD0B8E6-EA2B-4847-91F7-BF6E7364DCCC}" type="presParOf" srcId="{7E8E7853-102A-459F-B15D-64E54FAF7230}" destId="{95B1EC87-764F-4DC5-B36B-14BCE3B97A96}" srcOrd="2" destOrd="0" presId="urn:microsoft.com/office/officeart/2005/8/layout/orgChart1"/>
    <dgm:cxn modelId="{992E8A71-B5D1-4C86-BD0C-95739773EB1F}" type="presParOf" srcId="{73609F6A-C908-4238-B4DA-87E03FD1F1DC}" destId="{CB6B4BFC-8A02-4FBC-ACD2-CF82BCFE4F06}" srcOrd="2" destOrd="0" presId="urn:microsoft.com/office/officeart/2005/8/layout/orgChart1"/>
    <dgm:cxn modelId="{9A5B5D31-DB86-43BC-928B-C1530C4324B2}" type="presParOf" srcId="{46B19EBF-D9E1-4D14-8D5C-EE8803A878A2}" destId="{B6CE4934-008E-438C-B96F-B025DE92285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06305-261D-4F84-AB6B-420FF819D5F0}">
      <dsp:nvSpPr>
        <dsp:cNvPr id="0" name=""/>
        <dsp:cNvSpPr/>
      </dsp:nvSpPr>
      <dsp:spPr>
        <a:xfrm>
          <a:off x="5435352" y="2257508"/>
          <a:ext cx="352707" cy="2835810"/>
        </a:xfrm>
        <a:custGeom>
          <a:avLst/>
          <a:gdLst/>
          <a:ahLst/>
          <a:cxnLst/>
          <a:rect l="0" t="0" r="0" b="0"/>
          <a:pathLst>
            <a:path>
              <a:moveTo>
                <a:pt x="0" y="0"/>
              </a:moveTo>
              <a:lnTo>
                <a:pt x="0" y="2835810"/>
              </a:lnTo>
              <a:lnTo>
                <a:pt x="352707" y="283581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96468A-3606-465C-A1F6-1B30748C9FAF}">
      <dsp:nvSpPr>
        <dsp:cNvPr id="0" name=""/>
        <dsp:cNvSpPr/>
      </dsp:nvSpPr>
      <dsp:spPr>
        <a:xfrm>
          <a:off x="5435352" y="2257508"/>
          <a:ext cx="352707" cy="1316536"/>
        </a:xfrm>
        <a:custGeom>
          <a:avLst/>
          <a:gdLst/>
          <a:ahLst/>
          <a:cxnLst/>
          <a:rect l="0" t="0" r="0" b="0"/>
          <a:pathLst>
            <a:path>
              <a:moveTo>
                <a:pt x="0" y="0"/>
              </a:moveTo>
              <a:lnTo>
                <a:pt x="0" y="1316536"/>
              </a:lnTo>
              <a:lnTo>
                <a:pt x="352707" y="1316536"/>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8646E-C49D-4884-A397-4CE192E81116}">
      <dsp:nvSpPr>
        <dsp:cNvPr id="0" name=""/>
        <dsp:cNvSpPr/>
      </dsp:nvSpPr>
      <dsp:spPr>
        <a:xfrm>
          <a:off x="5018878" y="1069911"/>
          <a:ext cx="1272402" cy="117686"/>
        </a:xfrm>
        <a:custGeom>
          <a:avLst/>
          <a:gdLst/>
          <a:ahLst/>
          <a:cxnLst/>
          <a:rect l="0" t="0" r="0" b="0"/>
          <a:pathLst>
            <a:path>
              <a:moveTo>
                <a:pt x="0" y="0"/>
              </a:moveTo>
              <a:lnTo>
                <a:pt x="1272402" y="0"/>
              </a:lnTo>
              <a:lnTo>
                <a:pt x="1272402" y="117686"/>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B9AC03-EC08-4559-89CD-B27B41A595D2}">
      <dsp:nvSpPr>
        <dsp:cNvPr id="0" name=""/>
        <dsp:cNvSpPr/>
      </dsp:nvSpPr>
      <dsp:spPr>
        <a:xfrm>
          <a:off x="2909612" y="2292591"/>
          <a:ext cx="289261" cy="2800728"/>
        </a:xfrm>
        <a:custGeom>
          <a:avLst/>
          <a:gdLst/>
          <a:ahLst/>
          <a:cxnLst/>
          <a:rect l="0" t="0" r="0" b="0"/>
          <a:pathLst>
            <a:path>
              <a:moveTo>
                <a:pt x="0" y="0"/>
              </a:moveTo>
              <a:lnTo>
                <a:pt x="0" y="2800728"/>
              </a:lnTo>
              <a:lnTo>
                <a:pt x="289261" y="280072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30E1FF-FD77-490D-8C73-0C24E8DEC6DF}">
      <dsp:nvSpPr>
        <dsp:cNvPr id="0" name=""/>
        <dsp:cNvSpPr/>
      </dsp:nvSpPr>
      <dsp:spPr>
        <a:xfrm>
          <a:off x="2909612" y="2292591"/>
          <a:ext cx="289261" cy="1281454"/>
        </a:xfrm>
        <a:custGeom>
          <a:avLst/>
          <a:gdLst/>
          <a:ahLst/>
          <a:cxnLst/>
          <a:rect l="0" t="0" r="0" b="0"/>
          <a:pathLst>
            <a:path>
              <a:moveTo>
                <a:pt x="0" y="0"/>
              </a:moveTo>
              <a:lnTo>
                <a:pt x="0" y="1281454"/>
              </a:lnTo>
              <a:lnTo>
                <a:pt x="289261" y="128145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4DC868-C8DF-4D41-A84E-FECE49B707FA}">
      <dsp:nvSpPr>
        <dsp:cNvPr id="0" name=""/>
        <dsp:cNvSpPr/>
      </dsp:nvSpPr>
      <dsp:spPr>
        <a:xfrm>
          <a:off x="3765541" y="1069911"/>
          <a:ext cx="1253337" cy="152768"/>
        </a:xfrm>
        <a:custGeom>
          <a:avLst/>
          <a:gdLst/>
          <a:ahLst/>
          <a:cxnLst/>
          <a:rect l="0" t="0" r="0" b="0"/>
          <a:pathLst>
            <a:path>
              <a:moveTo>
                <a:pt x="1253337" y="0"/>
              </a:moveTo>
              <a:lnTo>
                <a:pt x="0" y="0"/>
              </a:lnTo>
              <a:lnTo>
                <a:pt x="0" y="152768"/>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78137D-C20A-4299-A73E-856DDC7DC1AB}">
      <dsp:nvSpPr>
        <dsp:cNvPr id="0" name=""/>
        <dsp:cNvSpPr/>
      </dsp:nvSpPr>
      <dsp:spPr>
        <a:xfrm>
          <a:off x="3948967" y="0"/>
          <a:ext cx="2139822" cy="106991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Chief</a:t>
          </a:r>
        </a:p>
      </dsp:txBody>
      <dsp:txXfrm>
        <a:off x="3948967" y="0"/>
        <a:ext cx="2139822" cy="1069911"/>
      </dsp:txXfrm>
    </dsp:sp>
    <dsp:sp modelId="{4727D8B5-7B1A-49B2-A694-30AABE24578E}">
      <dsp:nvSpPr>
        <dsp:cNvPr id="0" name=""/>
        <dsp:cNvSpPr/>
      </dsp:nvSpPr>
      <dsp:spPr>
        <a:xfrm>
          <a:off x="2695630" y="1222679"/>
          <a:ext cx="2139822" cy="106991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Administration Captain</a:t>
          </a:r>
        </a:p>
      </dsp:txBody>
      <dsp:txXfrm>
        <a:off x="2695630" y="1222679"/>
        <a:ext cx="2139822" cy="1069911"/>
      </dsp:txXfrm>
    </dsp:sp>
    <dsp:sp modelId="{688625A3-2FB2-4770-B22B-72CCB0DD9F19}">
      <dsp:nvSpPr>
        <dsp:cNvPr id="0" name=""/>
        <dsp:cNvSpPr/>
      </dsp:nvSpPr>
      <dsp:spPr>
        <a:xfrm>
          <a:off x="3198873" y="3039089"/>
          <a:ext cx="2139822" cy="106991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Community Policing</a:t>
          </a:r>
        </a:p>
      </dsp:txBody>
      <dsp:txXfrm>
        <a:off x="3198873" y="3039089"/>
        <a:ext cx="2139822" cy="1069911"/>
      </dsp:txXfrm>
    </dsp:sp>
    <dsp:sp modelId="{702D159E-4834-4D31-9566-9B283EF9FCE0}">
      <dsp:nvSpPr>
        <dsp:cNvPr id="0" name=""/>
        <dsp:cNvSpPr/>
      </dsp:nvSpPr>
      <dsp:spPr>
        <a:xfrm>
          <a:off x="3198873" y="4558364"/>
          <a:ext cx="2139822" cy="106991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Professional Standards</a:t>
          </a:r>
        </a:p>
      </dsp:txBody>
      <dsp:txXfrm>
        <a:off x="3198873" y="4558364"/>
        <a:ext cx="2139822" cy="1069911"/>
      </dsp:txXfrm>
    </dsp:sp>
    <dsp:sp modelId="{8CB4D57F-9965-45D9-B8B4-21D9098D6016}">
      <dsp:nvSpPr>
        <dsp:cNvPr id="0" name=""/>
        <dsp:cNvSpPr/>
      </dsp:nvSpPr>
      <dsp:spPr>
        <a:xfrm>
          <a:off x="5221369" y="1187597"/>
          <a:ext cx="2139822" cy="106991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Operations Captain</a:t>
          </a:r>
        </a:p>
      </dsp:txBody>
      <dsp:txXfrm>
        <a:off x="5221369" y="1187597"/>
        <a:ext cx="2139822" cy="1069911"/>
      </dsp:txXfrm>
    </dsp:sp>
    <dsp:sp modelId="{8A394E31-BFD1-4DA4-A124-D136305B7402}">
      <dsp:nvSpPr>
        <dsp:cNvPr id="0" name=""/>
        <dsp:cNvSpPr/>
      </dsp:nvSpPr>
      <dsp:spPr>
        <a:xfrm>
          <a:off x="5788059" y="3039089"/>
          <a:ext cx="2139822" cy="106991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Patrol</a:t>
          </a:r>
        </a:p>
      </dsp:txBody>
      <dsp:txXfrm>
        <a:off x="5788059" y="3039089"/>
        <a:ext cx="2139822" cy="1069911"/>
      </dsp:txXfrm>
    </dsp:sp>
    <dsp:sp modelId="{ED2C1286-F429-4337-A6D8-96211617C113}">
      <dsp:nvSpPr>
        <dsp:cNvPr id="0" name=""/>
        <dsp:cNvSpPr/>
      </dsp:nvSpPr>
      <dsp:spPr>
        <a:xfrm>
          <a:off x="5788059" y="4558364"/>
          <a:ext cx="2139822" cy="106991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Investigations</a:t>
          </a:r>
        </a:p>
      </dsp:txBody>
      <dsp:txXfrm>
        <a:off x="5788059" y="4558364"/>
        <a:ext cx="2139822" cy="10699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a:p>
        </p:txBody>
      </p:sp>
      <p:sp>
        <p:nvSpPr>
          <p:cNvPr id="3" name="Date Placeholder 2"/>
          <p:cNvSpPr>
            <a:spLocks noGrp="1"/>
          </p:cNvSpPr>
          <p:nvPr>
            <p:ph type="dt" sz="quarter" idx="1"/>
          </p:nvPr>
        </p:nvSpPr>
        <p:spPr>
          <a:xfrm>
            <a:off x="4014100" y="0"/>
            <a:ext cx="3070860" cy="470258"/>
          </a:xfrm>
          <a:prstGeom prst="rect">
            <a:avLst/>
          </a:prstGeom>
        </p:spPr>
        <p:txBody>
          <a:bodyPr vert="horz" lIns="94046" tIns="47023" rIns="94046" bIns="47023" rtlCol="0"/>
          <a:lstStyle>
            <a:lvl1pPr algn="r">
              <a:defRPr sz="1200"/>
            </a:lvl1pPr>
          </a:lstStyle>
          <a:p>
            <a:fld id="{B1659ACC-BB8B-40BD-9C3D-7515A99833BA}" type="datetimeFigureOut">
              <a:rPr lang="en-US"/>
              <a:t>4/17/18</a:t>
            </a:fld>
            <a:endParaRPr/>
          </a:p>
        </p:txBody>
      </p:sp>
      <p:sp>
        <p:nvSpPr>
          <p:cNvPr id="4" name="Footer Placeholder 3"/>
          <p:cNvSpPr>
            <a:spLocks noGrp="1"/>
          </p:cNvSpPr>
          <p:nvPr>
            <p:ph type="ftr" sz="quarter" idx="2"/>
          </p:nvPr>
        </p:nvSpPr>
        <p:spPr>
          <a:xfrm>
            <a:off x="0" y="8902344"/>
            <a:ext cx="3070860" cy="470257"/>
          </a:xfrm>
          <a:prstGeom prst="rect">
            <a:avLst/>
          </a:prstGeom>
        </p:spPr>
        <p:txBody>
          <a:bodyPr vert="horz" lIns="94046" tIns="47023" rIns="94046" bIns="47023" rtlCol="0" anchor="b"/>
          <a:lstStyle>
            <a:lvl1pPr algn="l">
              <a:defRPr sz="1200"/>
            </a:lvl1pPr>
          </a:lstStyle>
          <a:p>
            <a:endParaRPr/>
          </a:p>
        </p:txBody>
      </p:sp>
      <p:sp>
        <p:nvSpPr>
          <p:cNvPr id="5" name="Slide Number Placeholder 4"/>
          <p:cNvSpPr>
            <a:spLocks noGrp="1"/>
          </p:cNvSpPr>
          <p:nvPr>
            <p:ph type="sldNum" sz="quarter" idx="3"/>
          </p:nvPr>
        </p:nvSpPr>
        <p:spPr>
          <a:xfrm>
            <a:off x="4014100" y="8902344"/>
            <a:ext cx="3070860" cy="470257"/>
          </a:xfrm>
          <a:prstGeom prst="rect">
            <a:avLst/>
          </a:prstGeom>
        </p:spPr>
        <p:txBody>
          <a:bodyPr vert="horz" lIns="94046" tIns="47023" rIns="94046" bIns="47023" rtlCol="0" anchor="b"/>
          <a:lstStyle>
            <a:lvl1pPr algn="r">
              <a:defRPr sz="1200"/>
            </a:lvl1pPr>
          </a:lstStyle>
          <a:p>
            <a:fld id="{FE02B09C-4EB4-4858-8C5D-928515EB5FA1}" type="slidenum">
              <a:rPr/>
              <a:t>‹#›</a:t>
            </a:fld>
            <a:endParaRPr/>
          </a:p>
        </p:txBody>
      </p:sp>
    </p:spTree>
    <p:extLst>
      <p:ext uri="{BB962C8B-B14F-4D97-AF65-F5344CB8AC3E}">
        <p14:creationId xmlns:p14="http://schemas.microsoft.com/office/powerpoint/2010/main" val="2581470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a:p>
        </p:txBody>
      </p:sp>
      <p:sp>
        <p:nvSpPr>
          <p:cNvPr id="3" name="Date Placeholder 2"/>
          <p:cNvSpPr>
            <a:spLocks noGrp="1"/>
          </p:cNvSpPr>
          <p:nvPr>
            <p:ph type="dt" idx="1"/>
          </p:nvPr>
        </p:nvSpPr>
        <p:spPr>
          <a:xfrm>
            <a:off x="4014100" y="0"/>
            <a:ext cx="3070860" cy="468630"/>
          </a:xfrm>
          <a:prstGeom prst="rect">
            <a:avLst/>
          </a:prstGeom>
        </p:spPr>
        <p:txBody>
          <a:bodyPr vert="horz" lIns="94046" tIns="47023" rIns="94046" bIns="47023" rtlCol="0"/>
          <a:lstStyle>
            <a:lvl1pPr algn="r">
              <a:defRPr sz="1200"/>
            </a:lvl1pPr>
          </a:lstStyle>
          <a:p>
            <a:fld id="{6CAB3F5D-6129-4745-AD27-E1F8E3F0C4BE}" type="datetimeFigureOut">
              <a:rPr lang="en-US"/>
              <a:t>4/17/18</a:t>
            </a:fld>
            <a:endParaRPr/>
          </a:p>
        </p:txBody>
      </p:sp>
      <p:sp>
        <p:nvSpPr>
          <p:cNvPr id="4" name="Slide Image Placeholder 3"/>
          <p:cNvSpPr>
            <a:spLocks noGrp="1" noRot="1" noChangeAspect="1"/>
          </p:cNvSpPr>
          <p:nvPr>
            <p:ph type="sldImg" idx="2"/>
          </p:nvPr>
        </p:nvSpPr>
        <p:spPr>
          <a:xfrm>
            <a:off x="420688" y="703263"/>
            <a:ext cx="6245225" cy="3514725"/>
          </a:xfrm>
          <a:prstGeom prst="rect">
            <a:avLst/>
          </a:prstGeom>
          <a:noFill/>
          <a:ln w="12700">
            <a:solidFill>
              <a:prstClr val="black"/>
            </a:solidFill>
          </a:ln>
        </p:spPr>
        <p:txBody>
          <a:bodyPr vert="horz" lIns="94046" tIns="47023" rIns="94046" bIns="47023" rtlCol="0" anchor="ctr"/>
          <a:lstStyle/>
          <a:p>
            <a:endParaRPr/>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6" tIns="47023" rIns="94046" bIns="47023"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902343"/>
            <a:ext cx="3070860" cy="468630"/>
          </a:xfrm>
          <a:prstGeom prst="rect">
            <a:avLst/>
          </a:prstGeom>
        </p:spPr>
        <p:txBody>
          <a:bodyPr vert="horz" lIns="94046" tIns="47023" rIns="94046" bIns="47023" rtlCol="0" anchor="b"/>
          <a:lstStyle>
            <a:lvl1pPr algn="l">
              <a:defRPr sz="1200"/>
            </a:lvl1pPr>
          </a:lstStyle>
          <a:p>
            <a:endParaRPr/>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46" tIns="47023" rIns="94046" bIns="47023" rtlCol="0" anchor="b"/>
          <a:lstStyle>
            <a:lvl1pPr algn="r">
              <a:defRPr sz="1200"/>
            </a:lvl1pPr>
          </a:lstStyle>
          <a:p>
            <a:fld id="{BC640D2E-0C1A-4418-8763-9BB732EB1D20}" type="slidenum">
              <a:rPr/>
              <a:t>‹#›</a:t>
            </a:fld>
            <a:endParaRPr/>
          </a:p>
        </p:txBody>
      </p:sp>
    </p:spTree>
    <p:extLst>
      <p:ext uri="{BB962C8B-B14F-4D97-AF65-F5344CB8AC3E}">
        <p14:creationId xmlns:p14="http://schemas.microsoft.com/office/powerpoint/2010/main" val="3186368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4854" y="1122363"/>
            <a:ext cx="8999118" cy="2387600"/>
          </a:xfrm>
        </p:spPr>
        <p:txBody>
          <a:bodyPr anchor="b">
            <a:normAutofit/>
          </a:bodyPr>
          <a:lstStyle>
            <a:lvl1pPr algn="ctr">
              <a:defRPr sz="4799"/>
            </a:lvl1pPr>
          </a:lstStyle>
          <a:p>
            <a:r>
              <a:rPr lang="en-US"/>
              <a:t>Click to edit Master title style</a:t>
            </a:r>
            <a:endParaRPr lang="en-US" dirty="0"/>
          </a:p>
        </p:txBody>
      </p:sp>
      <p:sp>
        <p:nvSpPr>
          <p:cNvPr id="3" name="Subtitle 2"/>
          <p:cNvSpPr>
            <a:spLocks noGrp="1"/>
          </p:cNvSpPr>
          <p:nvPr>
            <p:ph type="subTitle" idx="1"/>
          </p:nvPr>
        </p:nvSpPr>
        <p:spPr>
          <a:xfrm>
            <a:off x="1594854" y="3602038"/>
            <a:ext cx="8999118"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4/17/18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2394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68" y="4289373"/>
            <a:ext cx="10364864" cy="819355"/>
          </a:xfrm>
        </p:spPr>
        <p:txBody>
          <a:bodyPr anchor="b">
            <a:normAutofit/>
          </a:bodyPr>
          <a:lstStyle>
            <a:lvl1pPr>
              <a:defRPr sz="2799"/>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568" y="621322"/>
            <a:ext cx="103648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913557" y="5108728"/>
            <a:ext cx="10363299" cy="682472"/>
          </a:xfrm>
        </p:spPr>
        <p:txBody>
          <a:bodyPr>
            <a:normAutofit/>
          </a:bodyPr>
          <a:lstStyle>
            <a:lvl1pPr marL="0" indent="0" algn="ctr">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01A9C7-C274-4F50-89C9-83BDB06EDB81}" type="datetime1">
              <a:rPr lang="en-US" smtClean="0"/>
              <a:pPr/>
              <a:t>4/17/18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E7942-5B1B-4E74-B3CD-25BF9B0ABE25}" type="slidenum">
              <a:rPr lang="en-US" smtClean="0"/>
              <a:pPr/>
              <a:t>‹#›</a:t>
            </a:fld>
            <a:endParaRPr lang="en-US"/>
          </a:p>
        </p:txBody>
      </p:sp>
    </p:spTree>
    <p:extLst>
      <p:ext uri="{BB962C8B-B14F-4D97-AF65-F5344CB8AC3E}">
        <p14:creationId xmlns:p14="http://schemas.microsoft.com/office/powerpoint/2010/main" val="26056779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1"/>
            <a:ext cx="10351066" cy="3424859"/>
          </a:xfrm>
        </p:spPr>
        <p:txBody>
          <a:bodyPr anchor="ctr"/>
          <a:lstStyle>
            <a:lvl1pPr>
              <a:defRPr sz="3199"/>
            </a:lvl1pPr>
          </a:lstStyle>
          <a:p>
            <a:r>
              <a:rPr lang="en-US"/>
              <a:t>Click to edit Master title style</a:t>
            </a:r>
            <a:endParaRPr lang="en-US" dirty="0"/>
          </a:p>
        </p:txBody>
      </p:sp>
      <p:sp>
        <p:nvSpPr>
          <p:cNvPr id="4" name="Text Placeholder 3"/>
          <p:cNvSpPr>
            <a:spLocks noGrp="1"/>
          </p:cNvSpPr>
          <p:nvPr>
            <p:ph type="body" sz="half" idx="2"/>
          </p:nvPr>
        </p:nvSpPr>
        <p:spPr>
          <a:xfrm>
            <a:off x="913557" y="4204820"/>
            <a:ext cx="10351065" cy="1592186"/>
          </a:xfrm>
        </p:spPr>
        <p:txBody>
          <a:bodyPr anchor="ct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01A9C7-C274-4F50-89C9-83BDB06EDB81}" type="datetime1">
              <a:rPr lang="en-US" smtClean="0"/>
              <a:pPr/>
              <a:t>4/17/18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E7942-5B1B-4E74-B3CD-25BF9B0ABE25}" type="slidenum">
              <a:rPr lang="en-US" smtClean="0"/>
              <a:pPr/>
              <a:t>‹#›</a:t>
            </a:fld>
            <a:endParaRPr lang="en-US"/>
          </a:p>
        </p:txBody>
      </p:sp>
    </p:spTree>
    <p:extLst>
      <p:ext uri="{BB962C8B-B14F-4D97-AF65-F5344CB8AC3E}">
        <p14:creationId xmlns:p14="http://schemas.microsoft.com/office/powerpoint/2010/main" val="8692424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609600"/>
            <a:ext cx="9300329" cy="2992904"/>
          </a:xfrm>
        </p:spPr>
        <p:txBody>
          <a:bodyPr anchor="ctr"/>
          <a:lstStyle>
            <a:lvl1pPr>
              <a:defRPr sz="3199"/>
            </a:lvl1pPr>
          </a:lstStyle>
          <a:p>
            <a:r>
              <a:rPr lang="en-US"/>
              <a:t>Click to edit Master title style</a:t>
            </a:r>
            <a:endParaRPr lang="en-US" dirty="0"/>
          </a:p>
        </p:txBody>
      </p:sp>
      <p:sp>
        <p:nvSpPr>
          <p:cNvPr id="12" name="Text Placeholder 3"/>
          <p:cNvSpPr>
            <a:spLocks noGrp="1"/>
          </p:cNvSpPr>
          <p:nvPr>
            <p:ph type="body" sz="half" idx="13"/>
          </p:nvPr>
        </p:nvSpPr>
        <p:spPr>
          <a:xfrm>
            <a:off x="1720196" y="3610032"/>
            <a:ext cx="8750020" cy="426812"/>
          </a:xfrm>
        </p:spPr>
        <p:txBody>
          <a:bodyPr anchor="t">
            <a:normAutofit/>
          </a:bodyPr>
          <a:lstStyle>
            <a:lvl1pPr marL="0" indent="0" algn="r">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4" name="Text Placeholder 3"/>
          <p:cNvSpPr>
            <a:spLocks noGrp="1"/>
          </p:cNvSpPr>
          <p:nvPr>
            <p:ph type="body" sz="half" idx="2"/>
          </p:nvPr>
        </p:nvSpPr>
        <p:spPr>
          <a:xfrm>
            <a:off x="913556" y="4204821"/>
            <a:ext cx="10351066" cy="1586380"/>
          </a:xfrm>
        </p:spPr>
        <p:txBody>
          <a:bodyPr anchor="ctr">
            <a:normAutofit/>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01A9C7-C274-4F50-89C9-83BDB06EDB81}" type="datetime1">
              <a:rPr lang="en-US" smtClean="0"/>
              <a:pPr/>
              <a:t>4/17/18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E7942-5B1B-4E74-B3CD-25BF9B0ABE25}" type="slidenum">
              <a:rPr lang="en-US" smtClean="0"/>
              <a:pPr/>
              <a:t>‹#›</a:t>
            </a:fld>
            <a:endParaRPr lang="en-US"/>
          </a:p>
        </p:txBody>
      </p:sp>
      <p:sp>
        <p:nvSpPr>
          <p:cNvPr id="11" name="TextBox 10"/>
          <p:cNvSpPr txBox="1"/>
          <p:nvPr/>
        </p:nvSpPr>
        <p:spPr>
          <a:xfrm>
            <a:off x="836394" y="735241"/>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dirty="0">
                <a:solidFill>
                  <a:schemeClr val="tx1"/>
                </a:solidFill>
                <a:effectLst/>
              </a:rPr>
              <a:t>“</a:t>
            </a:r>
          </a:p>
        </p:txBody>
      </p:sp>
      <p:sp>
        <p:nvSpPr>
          <p:cNvPr id="13" name="TextBox 12"/>
          <p:cNvSpPr txBox="1"/>
          <p:nvPr/>
        </p:nvSpPr>
        <p:spPr>
          <a:xfrm>
            <a:off x="10655181" y="2972093"/>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Tree>
    <p:extLst>
      <p:ext uri="{BB962C8B-B14F-4D97-AF65-F5344CB8AC3E}">
        <p14:creationId xmlns:p14="http://schemas.microsoft.com/office/powerpoint/2010/main" val="3204703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569" y="2126943"/>
            <a:ext cx="10352630" cy="2511835"/>
          </a:xfrm>
        </p:spPr>
        <p:txBody>
          <a:bodyPr anchor="b"/>
          <a:lstStyle>
            <a:lvl1pPr>
              <a:defRPr sz="3199"/>
            </a:lvl1pPr>
          </a:lstStyle>
          <a:p>
            <a:r>
              <a:rPr lang="en-US"/>
              <a:t>Click to edit Master title style</a:t>
            </a:r>
            <a:endParaRPr lang="en-US" dirty="0"/>
          </a:p>
        </p:txBody>
      </p:sp>
      <p:sp>
        <p:nvSpPr>
          <p:cNvPr id="4" name="Text Placeholder 3"/>
          <p:cNvSpPr>
            <a:spLocks noGrp="1"/>
          </p:cNvSpPr>
          <p:nvPr>
            <p:ph type="body" sz="half" idx="2"/>
          </p:nvPr>
        </p:nvSpPr>
        <p:spPr>
          <a:xfrm>
            <a:off x="913556" y="4650556"/>
            <a:ext cx="10351067" cy="1140644"/>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01A9C7-C274-4F50-89C9-83BDB06EDB81}" type="datetime1">
              <a:rPr lang="en-US" smtClean="0"/>
              <a:pPr/>
              <a:t>4/17/18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E7942-5B1B-4E74-B3CD-25BF9B0ABE25}" type="slidenum">
              <a:rPr lang="en-US" smtClean="0"/>
              <a:pPr/>
              <a:t>‹#›</a:t>
            </a:fld>
            <a:endParaRPr lang="en-US"/>
          </a:p>
        </p:txBody>
      </p:sp>
    </p:spTree>
    <p:extLst>
      <p:ext uri="{BB962C8B-B14F-4D97-AF65-F5344CB8AC3E}">
        <p14:creationId xmlns:p14="http://schemas.microsoft.com/office/powerpoint/2010/main" val="110468453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556" y="609601"/>
            <a:ext cx="10351066"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556" y="2088320"/>
            <a:ext cx="3298097" cy="823305"/>
          </a:xfrm>
        </p:spPr>
        <p:txBody>
          <a:bodyPr anchor="b">
            <a:noAutofit/>
          </a:bodyPr>
          <a:lstStyle>
            <a:lvl1pPr marL="0" indent="0" algn="ctr">
              <a:lnSpc>
                <a:spcPct val="100000"/>
              </a:lnSpc>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8" name="Text Placeholder 3"/>
          <p:cNvSpPr>
            <a:spLocks noGrp="1"/>
          </p:cNvSpPr>
          <p:nvPr>
            <p:ph type="body" sz="half" idx="15"/>
          </p:nvPr>
        </p:nvSpPr>
        <p:spPr>
          <a:xfrm>
            <a:off x="913556" y="2911624"/>
            <a:ext cx="3298097" cy="2879576"/>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9" name="Text Placeholder 4"/>
          <p:cNvSpPr>
            <a:spLocks noGrp="1"/>
          </p:cNvSpPr>
          <p:nvPr>
            <p:ph type="body" sz="quarter" idx="3"/>
          </p:nvPr>
        </p:nvSpPr>
        <p:spPr>
          <a:xfrm>
            <a:off x="4443720" y="2088320"/>
            <a:ext cx="3297699" cy="823304"/>
          </a:xfrm>
        </p:spPr>
        <p:txBody>
          <a:bodyPr anchor="b">
            <a:noAutofit/>
          </a:bodyPr>
          <a:lstStyle>
            <a:lvl1pPr marL="0" indent="0" algn="ctr">
              <a:lnSpc>
                <a:spcPct val="100000"/>
              </a:lnSpc>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10" name="Text Placeholder 3"/>
          <p:cNvSpPr>
            <a:spLocks noGrp="1"/>
          </p:cNvSpPr>
          <p:nvPr>
            <p:ph type="body" sz="half" idx="16"/>
          </p:nvPr>
        </p:nvSpPr>
        <p:spPr>
          <a:xfrm>
            <a:off x="4443721" y="2911624"/>
            <a:ext cx="3298962" cy="2879576"/>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11" name="Text Placeholder 4"/>
          <p:cNvSpPr>
            <a:spLocks noGrp="1"/>
          </p:cNvSpPr>
          <p:nvPr>
            <p:ph type="body" sz="quarter" idx="13"/>
          </p:nvPr>
        </p:nvSpPr>
        <p:spPr>
          <a:xfrm>
            <a:off x="7971222" y="2088320"/>
            <a:ext cx="3290354" cy="823304"/>
          </a:xfrm>
        </p:spPr>
        <p:txBody>
          <a:bodyPr anchor="b">
            <a:noAutofit/>
          </a:bodyPr>
          <a:lstStyle>
            <a:lvl1pPr marL="0" indent="0" algn="ctr">
              <a:lnSpc>
                <a:spcPct val="100000"/>
              </a:lnSpc>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12" name="Text Placeholder 3"/>
          <p:cNvSpPr>
            <a:spLocks noGrp="1"/>
          </p:cNvSpPr>
          <p:nvPr>
            <p:ph type="body" sz="half" idx="17"/>
          </p:nvPr>
        </p:nvSpPr>
        <p:spPr>
          <a:xfrm>
            <a:off x="7974269" y="2911624"/>
            <a:ext cx="3290354" cy="2879576"/>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101A9C7-C274-4F50-89C9-83BDB06EDB81}" type="datetime1">
              <a:rPr lang="en-US" smtClean="0"/>
              <a:pPr/>
              <a:t>4/17/18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BE7942-5B1B-4E74-B3CD-25BF9B0ABE25}" type="slidenum">
              <a:rPr lang="en-US" smtClean="0"/>
              <a:pPr/>
              <a:t>‹#›</a:t>
            </a:fld>
            <a:endParaRPr lang="en-US"/>
          </a:p>
        </p:txBody>
      </p:sp>
    </p:spTree>
    <p:extLst>
      <p:ext uri="{BB962C8B-B14F-4D97-AF65-F5344CB8AC3E}">
        <p14:creationId xmlns:p14="http://schemas.microsoft.com/office/powerpoint/2010/main" val="257729726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557" y="609601"/>
            <a:ext cx="10351066"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557" y="4195899"/>
            <a:ext cx="3298096" cy="576262"/>
          </a:xfrm>
        </p:spPr>
        <p:txBody>
          <a:bodyPr anchor="b">
            <a:noAutofit/>
          </a:bodyPr>
          <a:lstStyle>
            <a:lvl1pPr marL="0" indent="0" algn="ctr">
              <a:lnSpc>
                <a:spcPct val="100000"/>
              </a:lnSpc>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1736" y="2298987"/>
            <a:ext cx="293928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557" y="4772161"/>
            <a:ext cx="3298096" cy="101903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22" name="Text Placeholder 4"/>
          <p:cNvSpPr>
            <a:spLocks noGrp="1"/>
          </p:cNvSpPr>
          <p:nvPr>
            <p:ph type="body" sz="quarter" idx="3"/>
          </p:nvPr>
        </p:nvSpPr>
        <p:spPr>
          <a:xfrm>
            <a:off x="4441544" y="4195899"/>
            <a:ext cx="3298124" cy="576262"/>
          </a:xfrm>
        </p:spPr>
        <p:txBody>
          <a:bodyPr anchor="b">
            <a:noAutofit/>
          </a:bodyPr>
          <a:lstStyle>
            <a:lvl1pPr marL="0" indent="0" algn="ctr">
              <a:lnSpc>
                <a:spcPct val="100000"/>
              </a:lnSpc>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7807" y="2298987"/>
            <a:ext cx="2929762"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0191" y="4772160"/>
            <a:ext cx="3299477" cy="101903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25" name="Text Placeholder 4"/>
          <p:cNvSpPr>
            <a:spLocks noGrp="1"/>
          </p:cNvSpPr>
          <p:nvPr>
            <p:ph type="body" sz="quarter" idx="13"/>
          </p:nvPr>
        </p:nvSpPr>
        <p:spPr>
          <a:xfrm>
            <a:off x="7971347" y="4195899"/>
            <a:ext cx="3289043" cy="576262"/>
          </a:xfrm>
        </p:spPr>
        <p:txBody>
          <a:bodyPr anchor="b">
            <a:noAutofit/>
          </a:bodyPr>
          <a:lstStyle>
            <a:lvl1pPr marL="0" indent="0" algn="ctr">
              <a:lnSpc>
                <a:spcPct val="100000"/>
              </a:lnSpc>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0681" y="2298987"/>
            <a:ext cx="2931349"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1222" y="4772162"/>
            <a:ext cx="3293400" cy="1019037"/>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101A9C7-C274-4F50-89C9-83BDB06EDB81}" type="datetime1">
              <a:rPr lang="en-US" smtClean="0"/>
              <a:pPr/>
              <a:t>4/17/18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BE7942-5B1B-4E74-B3CD-25BF9B0ABE25}" type="slidenum">
              <a:rPr lang="en-US" smtClean="0"/>
              <a:pPr/>
              <a:t>‹#›</a:t>
            </a:fld>
            <a:endParaRPr lang="en-US"/>
          </a:p>
        </p:txBody>
      </p:sp>
    </p:spTree>
    <p:extLst>
      <p:ext uri="{BB962C8B-B14F-4D97-AF65-F5344CB8AC3E}">
        <p14:creationId xmlns:p14="http://schemas.microsoft.com/office/powerpoint/2010/main" val="64469905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E5243-F52A-4D37-9694-EB26C6C31910}" type="datetime1">
              <a:rPr lang="en-US" smtClean="0"/>
              <a:t>4/17/18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14848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609600"/>
            <a:ext cx="254199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556" y="609600"/>
            <a:ext cx="7656711"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7B6E1-634A-48DC-9E8B-D894023267EF}" type="datetime1">
              <a:rPr lang="en-US" smtClean="0"/>
              <a:t>4/17/18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75687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ABB9F7-FE8F-4CB7-B90F-B7A115B006F6}" type="datetimeFigureOut">
              <a:rPr lang="en-US" smtClean="0"/>
              <a:t>4/17/18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E8EBC-E876-4F75-A8E2-294E580032CD}" type="slidenum">
              <a:rPr lang="en-US" smtClean="0"/>
              <a:t>‹#›</a:t>
            </a:fld>
            <a:endParaRPr lang="en-US"/>
          </a:p>
        </p:txBody>
      </p:sp>
    </p:spTree>
    <p:extLst>
      <p:ext uri="{BB962C8B-B14F-4D97-AF65-F5344CB8AC3E}">
        <p14:creationId xmlns:p14="http://schemas.microsoft.com/office/powerpoint/2010/main" val="206506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8924" y="657227"/>
            <a:ext cx="9730977" cy="2852737"/>
          </a:xfrm>
        </p:spPr>
        <p:txBody>
          <a:bodyPr anchor="b">
            <a:normAutofit/>
          </a:bodyPr>
          <a:lstStyle>
            <a:lvl1pPr>
              <a:defRPr sz="3399"/>
            </a:lvl1pPr>
          </a:lstStyle>
          <a:p>
            <a:r>
              <a:rPr lang="en-US"/>
              <a:t>Click to edit Master title style</a:t>
            </a:r>
            <a:endParaRPr lang="en-US" dirty="0"/>
          </a:p>
        </p:txBody>
      </p:sp>
      <p:sp>
        <p:nvSpPr>
          <p:cNvPr id="3" name="Text Placeholder 2"/>
          <p:cNvSpPr>
            <a:spLocks noGrp="1"/>
          </p:cNvSpPr>
          <p:nvPr>
            <p:ph type="body" idx="1"/>
          </p:nvPr>
        </p:nvSpPr>
        <p:spPr>
          <a:xfrm>
            <a:off x="1228924" y="3602039"/>
            <a:ext cx="9730977" cy="1500187"/>
          </a:xfrm>
        </p:spPr>
        <p:txBody>
          <a:bodyPr/>
          <a:lstStyle>
            <a:lvl1pPr marL="0" indent="0" algn="ctr">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01A9C7-C274-4F50-89C9-83BDB06EDB81}" type="datetime1">
              <a:rPr lang="en-US" smtClean="0"/>
              <a:t>4/17/18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E7942-5B1B-4E74-B3CD-25BF9B0ABE25}" type="slidenum">
              <a:rPr lang="en-US" smtClean="0"/>
              <a:t>‹#›</a:t>
            </a:fld>
            <a:endParaRPr lang="en-US"/>
          </a:p>
        </p:txBody>
      </p:sp>
    </p:spTree>
    <p:extLst>
      <p:ext uri="{BB962C8B-B14F-4D97-AF65-F5344CB8AC3E}">
        <p14:creationId xmlns:p14="http://schemas.microsoft.com/office/powerpoint/2010/main" val="166234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1"/>
            <a:ext cx="10351065"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557" y="2088320"/>
            <a:ext cx="510467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1796" y="2088320"/>
            <a:ext cx="5092827"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952B5-7A2F-4CC8-B7CE-9234E21C2837}" type="datetime1">
              <a:rPr lang="en-US" smtClean="0"/>
              <a:t>4/17/18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88716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1"/>
            <a:ext cx="1035106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507" y="2088320"/>
            <a:ext cx="4877928" cy="823912"/>
          </a:xfrm>
        </p:spPr>
        <p:txBody>
          <a:bodyPr anchor="b"/>
          <a:lstStyle>
            <a:lvl1pPr marL="0" indent="0">
              <a:lnSpc>
                <a:spcPct val="100000"/>
              </a:lnSpc>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913557" y="2912232"/>
            <a:ext cx="510587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336" y="2088320"/>
            <a:ext cx="4864287" cy="823912"/>
          </a:xfrm>
        </p:spPr>
        <p:txBody>
          <a:bodyPr anchor="b"/>
          <a:lstStyle>
            <a:lvl1pPr marL="0" indent="0">
              <a:lnSpc>
                <a:spcPct val="100000"/>
              </a:lnSpc>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912232"/>
            <a:ext cx="5094030"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1">
              <a:rPr lang="en-US" smtClean="0"/>
              <a:t>4/17/18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70731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01A9C7-C274-4F50-89C9-83BDB06EDB81}" type="datetime1">
              <a:rPr lang="en-US" smtClean="0"/>
              <a:t>4/17/18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BE7942-5B1B-4E74-B3CD-25BF9B0ABE25}" type="slidenum">
              <a:rPr lang="en-US" smtClean="0"/>
              <a:t>‹#›</a:t>
            </a:fld>
            <a:endParaRPr lang="en-US"/>
          </a:p>
        </p:txBody>
      </p:sp>
    </p:spTree>
    <p:extLst>
      <p:ext uri="{BB962C8B-B14F-4D97-AF65-F5344CB8AC3E}">
        <p14:creationId xmlns:p14="http://schemas.microsoft.com/office/powerpoint/2010/main" val="266500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7DBB-F8DB-48F4-997A-49FAD7ECC765}" type="datetime1">
              <a:rPr lang="en-US" smtClean="0"/>
              <a:t>4/17/18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BE7942-5B1B-4E74-B3CD-25BF9B0ABE25}" type="slidenum">
              <a:rPr lang="en-US" smtClean="0"/>
              <a:t>‹#›</a:t>
            </a:fld>
            <a:endParaRPr lang="en-US"/>
          </a:p>
        </p:txBody>
      </p:sp>
    </p:spTree>
    <p:extLst>
      <p:ext uri="{BB962C8B-B14F-4D97-AF65-F5344CB8AC3E}">
        <p14:creationId xmlns:p14="http://schemas.microsoft.com/office/powerpoint/2010/main" val="57209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6990" y="609600"/>
            <a:ext cx="3931213" cy="2362200"/>
          </a:xfrm>
        </p:spPr>
        <p:txBody>
          <a:bodyPr anchor="b">
            <a:normAutofit/>
          </a:bodyPr>
          <a:lstStyle>
            <a:lvl1pPr>
              <a:defRPr sz="2799"/>
            </a:lvl1pPr>
          </a:lstStyle>
          <a:p>
            <a:r>
              <a:rPr lang="en-US"/>
              <a:t>Click to edit Master title style</a:t>
            </a:r>
            <a:endParaRPr lang="en-US" dirty="0"/>
          </a:p>
        </p:txBody>
      </p:sp>
      <p:sp>
        <p:nvSpPr>
          <p:cNvPr id="3" name="Content Placeholder 2"/>
          <p:cNvSpPr>
            <a:spLocks noGrp="1"/>
          </p:cNvSpPr>
          <p:nvPr>
            <p:ph idx="1"/>
          </p:nvPr>
        </p:nvSpPr>
        <p:spPr>
          <a:xfrm>
            <a:off x="5076742" y="609600"/>
            <a:ext cx="6187880"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6990" y="2971801"/>
            <a:ext cx="3931213" cy="2819399"/>
          </a:xfrm>
        </p:spPr>
        <p:txBody>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13884F-698C-4153-AB67-9A0F214F106F}" type="datetimeFigureOut">
              <a:rPr lang="en-US" smtClean="0"/>
              <a:t>4/17/18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7FEA86-1680-48AE-B31F-3E3431F3A323}" type="slidenum">
              <a:rPr lang="en-US" smtClean="0"/>
              <a:t>‹#›</a:t>
            </a:fld>
            <a:endParaRPr lang="en-US"/>
          </a:p>
        </p:txBody>
      </p:sp>
    </p:spTree>
    <p:extLst>
      <p:ext uri="{BB962C8B-B14F-4D97-AF65-F5344CB8AC3E}">
        <p14:creationId xmlns:p14="http://schemas.microsoft.com/office/powerpoint/2010/main" val="367044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6989" y="609600"/>
            <a:ext cx="5928229" cy="2362200"/>
          </a:xfrm>
        </p:spPr>
        <p:txBody>
          <a:bodyPr anchor="b">
            <a:normAutofit/>
          </a:bodyPr>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2871" y="758881"/>
            <a:ext cx="325450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913556" y="2971800"/>
            <a:ext cx="5933404" cy="2819400"/>
          </a:xfrm>
        </p:spPr>
        <p:txBody>
          <a:bodyPr>
            <a:normAutofit/>
          </a:bodyPr>
          <a:lstStyle>
            <a:lvl1pPr marL="0" indent="0" algn="ctr">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01A9C7-C274-4F50-89C9-83BDB06EDB81}" type="datetime1">
              <a:rPr lang="en-US" smtClean="0"/>
              <a:t>4/17/18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E7942-5B1B-4E74-B3CD-25BF9B0ABE25}" type="slidenum">
              <a:rPr lang="en-US" smtClean="0"/>
              <a:t>‹#›</a:t>
            </a:fld>
            <a:endParaRPr lang="en-US"/>
          </a:p>
        </p:txBody>
      </p:sp>
    </p:spTree>
    <p:extLst>
      <p:ext uri="{BB962C8B-B14F-4D97-AF65-F5344CB8AC3E}">
        <p14:creationId xmlns:p14="http://schemas.microsoft.com/office/powerpoint/2010/main" val="352683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57" y="609601"/>
            <a:ext cx="10351065"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557" y="2096064"/>
            <a:ext cx="10351066"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6736" y="5883276"/>
            <a:ext cx="2742486"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101A9C7-C274-4F50-89C9-83BDB06EDB81}" type="datetime1">
              <a:rPr lang="en-US" smtClean="0"/>
              <a:pPr/>
              <a:t>4/17/18</a:t>
            </a:fld>
            <a:endParaRPr lang="en-US"/>
          </a:p>
        </p:txBody>
      </p:sp>
      <p:sp>
        <p:nvSpPr>
          <p:cNvPr id="5" name="Footer Placeholder 4"/>
          <p:cNvSpPr>
            <a:spLocks noGrp="1"/>
          </p:cNvSpPr>
          <p:nvPr>
            <p:ph type="ftr" sz="quarter" idx="3"/>
          </p:nvPr>
        </p:nvSpPr>
        <p:spPr>
          <a:xfrm>
            <a:off x="913557" y="5883276"/>
            <a:ext cx="6671127"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1273" y="5883276"/>
            <a:ext cx="75334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BBE7942-5B1B-4E74-B3CD-25BF9B0ABE25}" type="slidenum">
              <a:rPr lang="en-US" smtClean="0"/>
              <a:pPr/>
              <a:t>‹#›</a:t>
            </a:fld>
            <a:endParaRPr lang="en-US"/>
          </a:p>
        </p:txBody>
      </p:sp>
    </p:spTree>
    <p:extLst>
      <p:ext uri="{BB962C8B-B14F-4D97-AF65-F5344CB8AC3E}">
        <p14:creationId xmlns:p14="http://schemas.microsoft.com/office/powerpoint/2010/main" val="2118509729"/>
      </p:ext>
    </p:extLst>
  </p:cSld>
  <p:clrMap bg1="dk1" tx1="lt1" bg2="dk2"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126" rtl="0" eaLnBrk="1" latinLnBrk="0" hangingPunct="1">
        <a:lnSpc>
          <a:spcPct val="90000"/>
        </a:lnSpc>
        <a:spcBef>
          <a:spcPct val="0"/>
        </a:spcBef>
        <a:buNone/>
        <a:defRPr sz="3399"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531" indent="-228531" algn="l" defTabSz="914126" rtl="0" eaLnBrk="1" latinLnBrk="0" hangingPunct="1">
        <a:lnSpc>
          <a:spcPct val="120000"/>
        </a:lnSpc>
        <a:spcBef>
          <a:spcPts val="1000"/>
        </a:spcBef>
        <a:buFont typeface="Arial" panose="020B0604020202020204" pitchFamily="34" charset="0"/>
        <a:buChar char="•"/>
        <a:defRPr sz="1999"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594" indent="-228531" algn="l" defTabSz="914126" rtl="0" eaLnBrk="1" latinLnBrk="0" hangingPunct="1">
        <a:lnSpc>
          <a:spcPct val="120000"/>
        </a:lnSpc>
        <a:spcBef>
          <a:spcPts val="500"/>
        </a:spcBef>
        <a:buFont typeface="Arial" panose="020B0604020202020204" pitchFamily="34" charset="0"/>
        <a:buChar char="•"/>
        <a:defRPr sz="1799"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2657" indent="-228531" algn="l" defTabSz="914126"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599720" indent="-228531" algn="l" defTabSz="914126"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6783" indent="-228531" algn="l" defTabSz="91412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3846" indent="-228531" algn="l" defTabSz="91412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0908" indent="-228531" algn="l" defTabSz="91412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7971" indent="-228531" algn="l" defTabSz="91412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5034" indent="-228531" algn="l" defTabSz="91412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eg"/><Relationship Id="rId7"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2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 Id="rId3" Type="http://schemas.openxmlformats.org/officeDocument/2006/relationships/image" Target="../media/image2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 Id="rId3" Type="http://schemas.openxmlformats.org/officeDocument/2006/relationships/image" Target="../media/image35.jpeg"/></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8.emf"/><Relationship Id="rId5" Type="http://schemas.openxmlformats.org/officeDocument/2006/relationships/image" Target="../media/image39.jpeg"/><Relationship Id="rId6" Type="http://schemas.openxmlformats.org/officeDocument/2006/relationships/image" Target="../media/image40.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 Id="rId3" Type="http://schemas.openxmlformats.org/officeDocument/2006/relationships/image" Target="../media/image4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647824" y="762000"/>
            <a:ext cx="9144000" cy="1524000"/>
          </a:xfrm>
        </p:spPr>
        <p:txBody>
          <a:bodyPr>
            <a:normAutofit fontScale="90000"/>
          </a:bodyPr>
          <a:lstStyle/>
          <a:p>
            <a:r>
              <a:rPr lang="en-US" sz="4400" dirty="0">
                <a:solidFill>
                  <a:schemeClr val="accent5">
                    <a:lumMod val="20000"/>
                    <a:lumOff val="80000"/>
                  </a:schemeClr>
                </a:solidFill>
                <a:latin typeface="Century Gothic" panose="020B0502020202020204" pitchFamily="34" charset="0"/>
              </a:rPr>
              <a:t>     Fiscal Year 2019 Proposed Operating and Capital Budget</a:t>
            </a:r>
          </a:p>
        </p:txBody>
      </p:sp>
      <p:sp>
        <p:nvSpPr>
          <p:cNvPr id="9" name="Subtitle 8"/>
          <p:cNvSpPr>
            <a:spLocks noGrp="1"/>
          </p:cNvSpPr>
          <p:nvPr>
            <p:ph type="subTitle" idx="1"/>
          </p:nvPr>
        </p:nvSpPr>
        <p:spPr>
          <a:xfrm>
            <a:off x="1141412" y="3200400"/>
            <a:ext cx="10210800" cy="2819400"/>
          </a:xfrm>
          <a:solidFill>
            <a:schemeClr val="accent1">
              <a:lumMod val="75000"/>
            </a:schemeClr>
          </a:solidFill>
          <a:ln>
            <a:solidFill>
              <a:schemeClr val="tx1"/>
            </a:solidFill>
          </a:ln>
          <a:scene3d>
            <a:camera prst="orthographicFront"/>
            <a:lightRig rig="threePt" dir="t"/>
          </a:scene3d>
          <a:sp3d>
            <a:bevelT/>
          </a:sp3d>
        </p:spPr>
        <p:txBody>
          <a:bodyPr>
            <a:normAutofit/>
          </a:bodyPr>
          <a:lstStyle/>
          <a:p>
            <a:r>
              <a:rPr lang="en-US" sz="6000" b="1" dirty="0">
                <a:solidFill>
                  <a:schemeClr val="tx2"/>
                </a:solidFill>
                <a:latin typeface="Century Gothic" panose="020B0502020202020204" pitchFamily="34" charset="0"/>
              </a:rPr>
              <a:t>      </a:t>
            </a:r>
          </a:p>
          <a:p>
            <a:r>
              <a:rPr lang="en-US" sz="6000" b="1" dirty="0">
                <a:solidFill>
                  <a:schemeClr val="tx2"/>
                </a:solidFill>
                <a:latin typeface="Century Gothic" panose="020B0502020202020204" pitchFamily="34" charset="0"/>
              </a:rPr>
              <a:t>      POLICE DEPARTMENT</a:t>
            </a:r>
          </a:p>
        </p:txBody>
      </p:sp>
    </p:spTree>
    <p:extLst>
      <p:ext uri="{BB962C8B-B14F-4D97-AF65-F5344CB8AC3E}">
        <p14:creationId xmlns:p14="http://schemas.microsoft.com/office/powerpoint/2010/main" val="142100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942" y="452718"/>
            <a:ext cx="9715669" cy="1400530"/>
          </a:xfrm>
        </p:spPr>
        <p:txBody>
          <a:bodyPr/>
          <a:lstStyle/>
          <a:p>
            <a:r>
              <a:rPr lang="en-US" sz="4400" dirty="0">
                <a:solidFill>
                  <a:schemeClr val="accent5">
                    <a:lumMod val="20000"/>
                    <a:lumOff val="80000"/>
                  </a:schemeClr>
                </a:solidFill>
              </a:rPr>
              <a:t>Performance Measures - Sele</a:t>
            </a:r>
            <a:r>
              <a:rPr lang="en-US" sz="4400" dirty="0"/>
              <a:t>cted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65390062"/>
              </p:ext>
            </p:extLst>
          </p:nvPr>
        </p:nvGraphicFramePr>
        <p:xfrm>
          <a:off x="1065212" y="1676400"/>
          <a:ext cx="9905999" cy="4145280"/>
        </p:xfrm>
        <a:graphic>
          <a:graphicData uri="http://schemas.openxmlformats.org/drawingml/2006/table">
            <a:tbl>
              <a:tblPr firstRow="1" bandRow="1">
                <a:tableStyleId>{5C22544A-7EE6-4342-B048-85BDC9FD1C3A}</a:tableStyleId>
              </a:tblPr>
              <a:tblGrid>
                <a:gridCol w="5864352">
                  <a:extLst>
                    <a:ext uri="{9D8B030D-6E8A-4147-A177-3AD203B41FA5}">
                      <a16:colId xmlns:a16="http://schemas.microsoft.com/office/drawing/2014/main" xmlns="" val="20000"/>
                    </a:ext>
                  </a:extLst>
                </a:gridCol>
                <a:gridCol w="2013648">
                  <a:extLst>
                    <a:ext uri="{9D8B030D-6E8A-4147-A177-3AD203B41FA5}">
                      <a16:colId xmlns:a16="http://schemas.microsoft.com/office/drawing/2014/main" xmlns="" val="20001"/>
                    </a:ext>
                  </a:extLst>
                </a:gridCol>
                <a:gridCol w="2027999">
                  <a:extLst>
                    <a:ext uri="{9D8B030D-6E8A-4147-A177-3AD203B41FA5}">
                      <a16:colId xmlns:a16="http://schemas.microsoft.com/office/drawing/2014/main" xmlns="" val="20002"/>
                    </a:ext>
                  </a:extLst>
                </a:gridCol>
              </a:tblGrid>
              <a:tr h="457200">
                <a:tc>
                  <a:txBody>
                    <a:bodyPr/>
                    <a:lstStyle/>
                    <a:p>
                      <a:r>
                        <a:rPr lang="en-US" sz="2400" dirty="0"/>
                        <a:t>Measures</a:t>
                      </a:r>
                    </a:p>
                  </a:txBody>
                  <a:tcPr/>
                </a:tc>
                <a:tc>
                  <a:txBody>
                    <a:bodyPr/>
                    <a:lstStyle/>
                    <a:p>
                      <a:pPr algn="ctr"/>
                      <a:r>
                        <a:rPr lang="en-US" sz="2400" dirty="0"/>
                        <a:t>2018</a:t>
                      </a:r>
                    </a:p>
                  </a:txBody>
                  <a:tcPr/>
                </a:tc>
                <a:tc>
                  <a:txBody>
                    <a:bodyPr/>
                    <a:lstStyle/>
                    <a:p>
                      <a:pPr algn="ctr"/>
                      <a:r>
                        <a:rPr lang="en-US" sz="2400" dirty="0"/>
                        <a:t>2019</a:t>
                      </a:r>
                    </a:p>
                  </a:txBody>
                  <a:tcPr/>
                </a:tc>
                <a:extLst>
                  <a:ext uri="{0D108BD9-81ED-4DB2-BD59-A6C34878D82A}">
                    <a16:rowId xmlns:a16="http://schemas.microsoft.com/office/drawing/2014/main" xmlns="" val="10000"/>
                  </a:ext>
                </a:extLst>
              </a:tr>
              <a:tr h="609600">
                <a:tc>
                  <a:txBody>
                    <a:bodyPr/>
                    <a:lstStyle/>
                    <a:p>
                      <a:r>
                        <a:rPr lang="en-US" sz="2400" dirty="0"/>
                        <a:t>Provide Officer Training (900 Minimum hours required)</a:t>
                      </a:r>
                    </a:p>
                  </a:txBody>
                  <a:tcPr/>
                </a:tc>
                <a:tc>
                  <a:txBody>
                    <a:bodyPr/>
                    <a:lstStyle/>
                    <a:p>
                      <a:pPr algn="ctr"/>
                      <a:r>
                        <a:rPr lang="en-US" sz="2400" b="0" dirty="0">
                          <a:solidFill>
                            <a:schemeClr val="bg1"/>
                          </a:solidFill>
                        </a:rPr>
                        <a:t>9777</a:t>
                      </a:r>
                    </a:p>
                  </a:txBody>
                  <a:tcPr/>
                </a:tc>
                <a:tc>
                  <a:txBody>
                    <a:bodyPr/>
                    <a:lstStyle/>
                    <a:p>
                      <a:pPr algn="ctr"/>
                      <a:r>
                        <a:rPr lang="en-US" sz="2400" dirty="0"/>
                        <a:t>10,000</a:t>
                      </a:r>
                    </a:p>
                  </a:txBody>
                  <a:tcPr/>
                </a:tc>
                <a:extLst>
                  <a:ext uri="{0D108BD9-81ED-4DB2-BD59-A6C34878D82A}">
                    <a16:rowId xmlns:a16="http://schemas.microsoft.com/office/drawing/2014/main" xmlns="" val="10001"/>
                  </a:ext>
                </a:extLst>
              </a:tr>
              <a:tr h="609600">
                <a:tc>
                  <a:txBody>
                    <a:bodyPr/>
                    <a:lstStyle/>
                    <a:p>
                      <a:pPr algn="l" fontAlgn="b"/>
                      <a:r>
                        <a:rPr lang="en-US" sz="2400" b="0" i="0" u="none" strike="noStrike" dirty="0">
                          <a:solidFill>
                            <a:srgbClr val="000000"/>
                          </a:solidFill>
                          <a:effectLst/>
                          <a:latin typeface="+mn-lt"/>
                        </a:rPr>
                        <a:t>Improve Officer deployment by using crime mapping software Lexis-Nexis</a:t>
                      </a:r>
                    </a:p>
                  </a:txBody>
                  <a:tcPr marL="9525" marR="9525" marT="9525" marB="0" anchor="b"/>
                </a:tc>
                <a:tc>
                  <a:txBody>
                    <a:bodyPr/>
                    <a:lstStyle/>
                    <a:p>
                      <a:pPr algn="ctr"/>
                      <a:r>
                        <a:rPr lang="en-US" sz="2400" b="0" dirty="0">
                          <a:solidFill>
                            <a:schemeClr val="bg1"/>
                          </a:solidFill>
                        </a:rPr>
                        <a:t>NA</a:t>
                      </a:r>
                    </a:p>
                  </a:txBody>
                  <a:tcPr/>
                </a:tc>
                <a:tc>
                  <a:txBody>
                    <a:bodyPr/>
                    <a:lstStyle/>
                    <a:p>
                      <a:pPr algn="ctr"/>
                      <a:r>
                        <a:rPr lang="en-US" sz="2400" dirty="0"/>
                        <a:t>52</a:t>
                      </a:r>
                    </a:p>
                    <a:p>
                      <a:pPr algn="ctr"/>
                      <a:r>
                        <a:rPr lang="en-US" sz="2400" dirty="0"/>
                        <a:t>**Weekly**</a:t>
                      </a:r>
                    </a:p>
                  </a:txBody>
                  <a:tcPr/>
                </a:tc>
                <a:extLst>
                  <a:ext uri="{0D108BD9-81ED-4DB2-BD59-A6C34878D82A}">
                    <a16:rowId xmlns:a16="http://schemas.microsoft.com/office/drawing/2014/main" xmlns="" val="10002"/>
                  </a:ext>
                </a:extLst>
              </a:tr>
              <a:tr h="609600">
                <a:tc>
                  <a:txBody>
                    <a:bodyPr/>
                    <a:lstStyle/>
                    <a:p>
                      <a:r>
                        <a:rPr lang="en-US" sz="2400" dirty="0"/>
                        <a:t>Form neighborhood groups</a:t>
                      </a:r>
                      <a:r>
                        <a:rPr lang="en-US" sz="2400" baseline="0" dirty="0"/>
                        <a:t> (</a:t>
                      </a:r>
                      <a:r>
                        <a:rPr lang="en-US" sz="2400" dirty="0"/>
                        <a:t>Neighborhood Watch</a:t>
                      </a:r>
                      <a:r>
                        <a:rPr lang="en-US" sz="2400" baseline="0" dirty="0"/>
                        <a:t> or </a:t>
                      </a:r>
                      <a:r>
                        <a:rPr lang="en-US" sz="2400" dirty="0"/>
                        <a:t>Associations)</a:t>
                      </a:r>
                    </a:p>
                  </a:txBody>
                  <a:tcPr/>
                </a:tc>
                <a:tc>
                  <a:txBody>
                    <a:bodyPr/>
                    <a:lstStyle/>
                    <a:p>
                      <a:pPr algn="ctr"/>
                      <a:r>
                        <a:rPr lang="en-US" sz="2400" dirty="0"/>
                        <a:t>4</a:t>
                      </a:r>
                    </a:p>
                  </a:txBody>
                  <a:tcPr/>
                </a:tc>
                <a:tc>
                  <a:txBody>
                    <a:bodyPr/>
                    <a:lstStyle/>
                    <a:p>
                      <a:pPr algn="ctr"/>
                      <a:r>
                        <a:rPr lang="en-US" sz="2400" dirty="0"/>
                        <a:t>4</a:t>
                      </a:r>
                    </a:p>
                  </a:txBody>
                  <a:tcPr/>
                </a:tc>
                <a:extLst>
                  <a:ext uri="{0D108BD9-81ED-4DB2-BD59-A6C34878D82A}">
                    <a16:rowId xmlns:a16="http://schemas.microsoft.com/office/drawing/2014/main" xmlns="" val="10003"/>
                  </a:ext>
                </a:extLst>
              </a:tr>
              <a:tr h="609600">
                <a:tc>
                  <a:txBody>
                    <a:bodyPr/>
                    <a:lstStyle/>
                    <a:p>
                      <a:r>
                        <a:rPr lang="en-US" sz="2400"/>
                        <a:t>Lower Violent Crime </a:t>
                      </a:r>
                      <a:r>
                        <a:rPr lang="en-US" sz="2400" dirty="0"/>
                        <a:t>Rate</a:t>
                      </a:r>
                    </a:p>
                  </a:txBody>
                  <a:tcPr/>
                </a:tc>
                <a:tc>
                  <a:txBody>
                    <a:bodyPr/>
                    <a:lstStyle/>
                    <a:p>
                      <a:pPr algn="ctr"/>
                      <a:r>
                        <a:rPr lang="en-US" sz="2400" dirty="0"/>
                        <a:t>-30%</a:t>
                      </a:r>
                    </a:p>
                  </a:txBody>
                  <a:tcPr/>
                </a:tc>
                <a:tc>
                  <a:txBody>
                    <a:bodyPr/>
                    <a:lstStyle/>
                    <a:p>
                      <a:pPr algn="ctr"/>
                      <a:r>
                        <a:rPr lang="en-US" sz="2400" dirty="0"/>
                        <a:t>-2%</a:t>
                      </a:r>
                    </a:p>
                  </a:txBody>
                  <a:tcPr/>
                </a:tc>
                <a:extLst>
                  <a:ext uri="{0D108BD9-81ED-4DB2-BD59-A6C34878D82A}">
                    <a16:rowId xmlns:a16="http://schemas.microsoft.com/office/drawing/2014/main" xmlns="" val="10004"/>
                  </a:ext>
                </a:extLst>
              </a:tr>
              <a:tr h="609600">
                <a:tc>
                  <a:txBody>
                    <a:bodyPr/>
                    <a:lstStyle/>
                    <a:p>
                      <a:r>
                        <a:rPr lang="en-US" sz="2400" dirty="0"/>
                        <a:t>Explore the College Tuition Program</a:t>
                      </a:r>
                    </a:p>
                  </a:txBody>
                  <a:tcPr/>
                </a:tc>
                <a:tc>
                  <a:txBody>
                    <a:bodyPr/>
                    <a:lstStyle/>
                    <a:p>
                      <a:pPr algn="ctr"/>
                      <a:r>
                        <a:rPr lang="en-US" sz="2400" dirty="0"/>
                        <a:t>NA</a:t>
                      </a:r>
                    </a:p>
                  </a:txBody>
                  <a:tcPr/>
                </a:tc>
                <a:tc>
                  <a:txBody>
                    <a:bodyPr/>
                    <a:lstStyle/>
                    <a:p>
                      <a:pPr algn="ctr"/>
                      <a:r>
                        <a:rPr lang="en-US" sz="2400" dirty="0"/>
                        <a:t>5 officers</a:t>
                      </a: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56157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130264"/>
            <a:ext cx="10351065" cy="1326321"/>
          </a:xfrm>
        </p:spPr>
        <p:txBody>
          <a:bodyPr>
            <a:normAutofit/>
          </a:bodyPr>
          <a:lstStyle/>
          <a:p>
            <a:r>
              <a:rPr lang="en-US" sz="4400" dirty="0">
                <a:solidFill>
                  <a:schemeClr val="accent5">
                    <a:lumMod val="20000"/>
                    <a:lumOff val="80000"/>
                  </a:schemeClr>
                </a:solidFill>
              </a:rPr>
              <a:t>FY 19 Goals – Selected</a:t>
            </a:r>
          </a:p>
        </p:txBody>
      </p:sp>
      <p:sp>
        <p:nvSpPr>
          <p:cNvPr id="3" name="Content Placeholder 2"/>
          <p:cNvSpPr>
            <a:spLocks noGrp="1"/>
          </p:cNvSpPr>
          <p:nvPr>
            <p:ph idx="1"/>
          </p:nvPr>
        </p:nvSpPr>
        <p:spPr>
          <a:xfrm>
            <a:off x="303212" y="1219200"/>
            <a:ext cx="11573923" cy="5257800"/>
          </a:xfrm>
        </p:spPr>
        <p:txBody>
          <a:bodyPr>
            <a:noAutofit/>
          </a:bodyPr>
          <a:lstStyle/>
          <a:p>
            <a:r>
              <a:rPr lang="en-US" sz="2400" dirty="0"/>
              <a:t>Lower Violent Crime rate by an additional 2%.</a:t>
            </a:r>
          </a:p>
          <a:p>
            <a:r>
              <a:rPr lang="en-US" sz="2400" dirty="0"/>
              <a:t>Exceed MPTC mandatory training requirements.</a:t>
            </a:r>
          </a:p>
          <a:p>
            <a:r>
              <a:rPr lang="en-US" sz="2400" dirty="0"/>
              <a:t>Expand community visibility and outreach through residential patrols, community meetings, events and social media.</a:t>
            </a:r>
          </a:p>
          <a:p>
            <a:r>
              <a:rPr lang="en-US" sz="2400" dirty="0"/>
              <a:t>Explore additional grant funding.</a:t>
            </a:r>
          </a:p>
          <a:p>
            <a:r>
              <a:rPr lang="en-US" sz="2400" dirty="0"/>
              <a:t>Expand the City’s video camera program</a:t>
            </a:r>
          </a:p>
          <a:p>
            <a:r>
              <a:rPr lang="en-US" sz="2400" dirty="0"/>
              <a:t>Continue the Police Explorer Program.</a:t>
            </a:r>
          </a:p>
          <a:p>
            <a:r>
              <a:rPr lang="en-US" sz="2400" dirty="0"/>
              <a:t>Expand on recruitment and retention.</a:t>
            </a:r>
          </a:p>
          <a:p>
            <a:r>
              <a:rPr lang="en-US" sz="2400" dirty="0"/>
              <a:t>Explore College tuition program.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5825" y="3124976"/>
            <a:ext cx="4953000" cy="3709987"/>
          </a:xfrm>
          <a:prstGeom prst="rect">
            <a:avLst/>
          </a:prstGeom>
        </p:spPr>
      </p:pic>
    </p:spTree>
    <p:extLst>
      <p:ext uri="{BB962C8B-B14F-4D97-AF65-F5344CB8AC3E}">
        <p14:creationId xmlns:p14="http://schemas.microsoft.com/office/powerpoint/2010/main" val="85819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654" y="381000"/>
            <a:ext cx="8823360" cy="1219199"/>
          </a:xfrm>
        </p:spPr>
        <p:txBody>
          <a:bodyPr/>
          <a:lstStyle/>
          <a:p>
            <a:r>
              <a:rPr lang="en-US" sz="4800" dirty="0">
                <a:solidFill>
                  <a:schemeClr val="accent5">
                    <a:lumMod val="20000"/>
                    <a:lumOff val="80000"/>
                  </a:schemeClr>
                </a:solidFill>
              </a:rPr>
              <a:t>POLICE</a:t>
            </a:r>
          </a:p>
        </p:txBody>
      </p:sp>
      <p:sp>
        <p:nvSpPr>
          <p:cNvPr id="3" name="Subtitle 2"/>
          <p:cNvSpPr>
            <a:spLocks noGrp="1"/>
          </p:cNvSpPr>
          <p:nvPr>
            <p:ph type="subTitle" idx="1"/>
          </p:nvPr>
        </p:nvSpPr>
        <p:spPr>
          <a:xfrm>
            <a:off x="7008812" y="152400"/>
            <a:ext cx="4850843" cy="2571750"/>
          </a:xfrm>
          <a:solidFill>
            <a:schemeClr val="accent1">
              <a:lumMod val="75000"/>
            </a:schemeClr>
          </a:solidFill>
          <a:ln>
            <a:solidFill>
              <a:schemeClr val="tx1"/>
            </a:solidFill>
          </a:ln>
          <a:scene3d>
            <a:camera prst="orthographicFront"/>
            <a:lightRig rig="threePt" dir="t"/>
          </a:scene3d>
          <a:sp3d>
            <a:bevelT/>
          </a:sp3d>
        </p:spPr>
        <p:txBody>
          <a:bodyPr>
            <a:normAutofit/>
          </a:bodyPr>
          <a:lstStyle/>
          <a:p>
            <a:pPr algn="ctr"/>
            <a:endParaRPr lang="en-US" sz="3600" b="1" dirty="0"/>
          </a:p>
          <a:p>
            <a:pPr algn="ctr"/>
            <a:r>
              <a:rPr lang="en-US" sz="6600" b="1" dirty="0">
                <a:solidFill>
                  <a:schemeClr val="tx1"/>
                </a:solidFill>
              </a:rPr>
              <a:t>PATROL</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2411" y="3001267"/>
            <a:ext cx="6856413" cy="385673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12" y="1666875"/>
            <a:ext cx="4876800" cy="5702638"/>
          </a:xfrm>
          <a:prstGeom prst="rect">
            <a:avLst/>
          </a:prstGeom>
        </p:spPr>
      </p:pic>
    </p:spTree>
    <p:extLst>
      <p:ext uri="{BB962C8B-B14F-4D97-AF65-F5344CB8AC3E}">
        <p14:creationId xmlns:p14="http://schemas.microsoft.com/office/powerpoint/2010/main" val="96041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025" y="304800"/>
            <a:ext cx="10351065" cy="1326321"/>
          </a:xfrm>
        </p:spPr>
        <p:txBody>
          <a:bodyPr>
            <a:normAutofit/>
          </a:bodyPr>
          <a:lstStyle/>
          <a:p>
            <a:r>
              <a:rPr lang="en-US" sz="4400" dirty="0">
                <a:solidFill>
                  <a:schemeClr val="accent5">
                    <a:lumMod val="20000"/>
                    <a:lumOff val="80000"/>
                  </a:schemeClr>
                </a:solidFill>
              </a:rPr>
              <a:t>Key Descriptors</a:t>
            </a:r>
          </a:p>
        </p:txBody>
      </p:sp>
      <p:sp>
        <p:nvSpPr>
          <p:cNvPr id="3" name="Content Placeholder 2"/>
          <p:cNvSpPr>
            <a:spLocks noGrp="1"/>
          </p:cNvSpPr>
          <p:nvPr>
            <p:ph idx="1"/>
          </p:nvPr>
        </p:nvSpPr>
        <p:spPr>
          <a:xfrm>
            <a:off x="1103025" y="1371601"/>
            <a:ext cx="8944211" cy="4876800"/>
          </a:xfrm>
        </p:spPr>
        <p:txBody>
          <a:bodyPr>
            <a:normAutofit fontScale="55000" lnSpcReduction="20000"/>
          </a:bodyPr>
          <a:lstStyle/>
          <a:p>
            <a:r>
              <a:rPr lang="en-US" sz="3600" dirty="0"/>
              <a:t>Patrol officers respond to calls for service</a:t>
            </a:r>
          </a:p>
          <a:p>
            <a:r>
              <a:rPr lang="en-US" sz="3600" dirty="0"/>
              <a:t>Five Patrols Squads comprised of </a:t>
            </a:r>
          </a:p>
          <a:p>
            <a:pPr marL="0" indent="0">
              <a:buNone/>
            </a:pPr>
            <a:r>
              <a:rPr lang="en-US" sz="3600" dirty="0"/>
              <a:t>     - Sergeant  (Shift Supervisor)</a:t>
            </a:r>
          </a:p>
          <a:p>
            <a:pPr marL="0" indent="0">
              <a:buNone/>
            </a:pPr>
            <a:r>
              <a:rPr lang="en-US" sz="3600" dirty="0"/>
              <a:t>     - Corporal   (Assistant Supervisor)</a:t>
            </a:r>
          </a:p>
          <a:p>
            <a:pPr marL="0" indent="0">
              <a:buNone/>
            </a:pPr>
            <a:r>
              <a:rPr lang="en-US" sz="3600" dirty="0"/>
              <a:t>     - Three to Four Patrol Officers </a:t>
            </a:r>
          </a:p>
          <a:p>
            <a:r>
              <a:rPr lang="en-US" sz="3600" dirty="0"/>
              <a:t>Supervisors have Extra duties like fleet maintenance, armorer, quartermaster</a:t>
            </a:r>
          </a:p>
          <a:p>
            <a:r>
              <a:rPr lang="en-US" sz="3600" dirty="0"/>
              <a:t>All officers are trained in first aid and </a:t>
            </a:r>
            <a:r>
              <a:rPr lang="en-US" sz="3600" dirty="0" err="1"/>
              <a:t>Narcan</a:t>
            </a:r>
            <a:endParaRPr lang="en-US" sz="3600" dirty="0"/>
          </a:p>
          <a:p>
            <a:r>
              <a:rPr lang="en-US" sz="3600" dirty="0"/>
              <a:t>Two K-9 officers respond to assist officers on traffic stops and search warrants, and are frequently requested by other agencies</a:t>
            </a:r>
          </a:p>
          <a:p>
            <a:r>
              <a:rPr lang="en-US" sz="3600" dirty="0"/>
              <a:t>Body worn cameras are utilized by each officer</a:t>
            </a:r>
          </a:p>
          <a:p>
            <a:endParaRPr lang="en-US" sz="3600" dirty="0"/>
          </a:p>
        </p:txBody>
      </p:sp>
    </p:spTree>
    <p:extLst>
      <p:ext uri="{BB962C8B-B14F-4D97-AF65-F5344CB8AC3E}">
        <p14:creationId xmlns:p14="http://schemas.microsoft.com/office/powerpoint/2010/main" val="89066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5">
                    <a:lumMod val="20000"/>
                    <a:lumOff val="80000"/>
                  </a:schemeClr>
                </a:solidFill>
              </a:rPr>
              <a:t>Division Budget Overview</a:t>
            </a:r>
          </a:p>
        </p:txBody>
      </p:sp>
      <p:graphicFrame>
        <p:nvGraphicFramePr>
          <p:cNvPr id="6" name="Content Placeholder 5"/>
          <p:cNvGraphicFramePr>
            <a:graphicFrameLocks noGrp="1"/>
          </p:cNvGraphicFramePr>
          <p:nvPr>
            <p:ph idx="1"/>
            <p:extLst/>
          </p:nvPr>
        </p:nvGraphicFramePr>
        <p:xfrm>
          <a:off x="1446212" y="2057400"/>
          <a:ext cx="9372600" cy="3738561"/>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xmlns="" val="20000"/>
                    </a:ext>
                  </a:extLst>
                </a:gridCol>
                <a:gridCol w="3124200">
                  <a:extLst>
                    <a:ext uri="{9D8B030D-6E8A-4147-A177-3AD203B41FA5}">
                      <a16:colId xmlns:a16="http://schemas.microsoft.com/office/drawing/2014/main" xmlns="" val="20001"/>
                    </a:ext>
                  </a:extLst>
                </a:gridCol>
                <a:gridCol w="3124200">
                  <a:extLst>
                    <a:ext uri="{9D8B030D-6E8A-4147-A177-3AD203B41FA5}">
                      <a16:colId xmlns:a16="http://schemas.microsoft.com/office/drawing/2014/main" xmlns="" val="20002"/>
                    </a:ext>
                  </a:extLst>
                </a:gridCol>
              </a:tblGrid>
              <a:tr h="1246187">
                <a:tc>
                  <a:txBody>
                    <a:bodyPr/>
                    <a:lstStyle/>
                    <a:p>
                      <a:pPr algn="ctr"/>
                      <a:r>
                        <a:rPr lang="en-US" sz="3200" dirty="0"/>
                        <a:t>Fiscal Year</a:t>
                      </a:r>
                    </a:p>
                  </a:txBody>
                  <a:tcPr/>
                </a:tc>
                <a:tc>
                  <a:txBody>
                    <a:bodyPr/>
                    <a:lstStyle/>
                    <a:p>
                      <a:pPr algn="ctr"/>
                      <a:r>
                        <a:rPr lang="en-US" sz="3200" dirty="0"/>
                        <a:t>Budget</a:t>
                      </a:r>
                    </a:p>
                  </a:txBody>
                  <a:tcPr/>
                </a:tc>
                <a:tc>
                  <a:txBody>
                    <a:bodyPr/>
                    <a:lstStyle/>
                    <a:p>
                      <a:pPr algn="ctr"/>
                      <a:r>
                        <a:rPr lang="en-US" sz="3200" dirty="0"/>
                        <a:t>Positions</a:t>
                      </a:r>
                    </a:p>
                  </a:txBody>
                  <a:tcPr/>
                </a:tc>
                <a:extLst>
                  <a:ext uri="{0D108BD9-81ED-4DB2-BD59-A6C34878D82A}">
                    <a16:rowId xmlns:a16="http://schemas.microsoft.com/office/drawing/2014/main" xmlns="" val="10000"/>
                  </a:ext>
                </a:extLst>
              </a:tr>
              <a:tr h="1246187">
                <a:tc>
                  <a:txBody>
                    <a:bodyPr/>
                    <a:lstStyle/>
                    <a:p>
                      <a:pPr algn="ctr"/>
                      <a:r>
                        <a:rPr lang="en-US" sz="3200" b="1" dirty="0"/>
                        <a:t>2018</a:t>
                      </a:r>
                    </a:p>
                  </a:txBody>
                  <a:tcPr/>
                </a:tc>
                <a:tc>
                  <a:txBody>
                    <a:bodyPr/>
                    <a:lstStyle/>
                    <a:p>
                      <a:pPr algn="ctr"/>
                      <a:r>
                        <a:rPr lang="en-US" sz="3200" b="1" dirty="0"/>
                        <a:t>$3,486,558</a:t>
                      </a:r>
                    </a:p>
                  </a:txBody>
                  <a:tcPr/>
                </a:tc>
                <a:tc>
                  <a:txBody>
                    <a:bodyPr/>
                    <a:lstStyle/>
                    <a:p>
                      <a:pPr algn="ctr"/>
                      <a:r>
                        <a:rPr lang="en-US" sz="3200" b="1" dirty="0"/>
                        <a:t>36/1</a:t>
                      </a:r>
                    </a:p>
                  </a:txBody>
                  <a:tcPr/>
                </a:tc>
                <a:extLst>
                  <a:ext uri="{0D108BD9-81ED-4DB2-BD59-A6C34878D82A}">
                    <a16:rowId xmlns:a16="http://schemas.microsoft.com/office/drawing/2014/main" xmlns="" val="10001"/>
                  </a:ext>
                </a:extLst>
              </a:tr>
              <a:tr h="1246187">
                <a:tc>
                  <a:txBody>
                    <a:bodyPr/>
                    <a:lstStyle/>
                    <a:p>
                      <a:pPr algn="ctr"/>
                      <a:r>
                        <a:rPr lang="en-US" sz="3200" b="1" dirty="0"/>
                        <a:t>2019</a:t>
                      </a:r>
                    </a:p>
                  </a:txBody>
                  <a:tcPr/>
                </a:tc>
                <a:tc>
                  <a:txBody>
                    <a:bodyPr/>
                    <a:lstStyle/>
                    <a:p>
                      <a:pPr algn="ctr"/>
                      <a:r>
                        <a:rPr lang="en-US" sz="3200" b="1" dirty="0"/>
                        <a:t>$3,389,022</a:t>
                      </a:r>
                    </a:p>
                  </a:txBody>
                  <a:tcPr/>
                </a:tc>
                <a:tc>
                  <a:txBody>
                    <a:bodyPr/>
                    <a:lstStyle/>
                    <a:p>
                      <a:pPr algn="ctr"/>
                      <a:r>
                        <a:rPr lang="en-US" sz="3200" b="1" dirty="0"/>
                        <a:t>36/1 </a:t>
                      </a:r>
                      <a:r>
                        <a:rPr lang="en-US" sz="2400" b="1" dirty="0"/>
                        <a:t>(1</a:t>
                      </a:r>
                      <a:r>
                        <a:rPr lang="en-US" sz="2400" b="1" baseline="30000" dirty="0"/>
                        <a:t>st</a:t>
                      </a:r>
                      <a:r>
                        <a:rPr lang="en-US" sz="2400" b="1" dirty="0"/>
                        <a:t> half)</a:t>
                      </a:r>
                    </a:p>
                    <a:p>
                      <a:pPr algn="ctr"/>
                      <a:r>
                        <a:rPr lang="en-US" sz="3200" b="1" dirty="0"/>
                        <a:t>34/1 </a:t>
                      </a:r>
                      <a:r>
                        <a:rPr lang="en-US" sz="2400" b="1" dirty="0"/>
                        <a:t>(2</a:t>
                      </a:r>
                      <a:r>
                        <a:rPr lang="en-US" sz="2400" b="1" baseline="30000" dirty="0"/>
                        <a:t>nd</a:t>
                      </a:r>
                      <a:r>
                        <a:rPr lang="en-US" sz="2400" b="1" dirty="0"/>
                        <a:t> half)</a:t>
                      </a:r>
                    </a:p>
                  </a:txBody>
                  <a:tcPr/>
                </a:tc>
                <a:extLst>
                  <a:ext uri="{0D108BD9-81ED-4DB2-BD59-A6C34878D82A}">
                    <a16:rowId xmlns:a16="http://schemas.microsoft.com/office/drawing/2014/main" xmlns="" val="10002"/>
                  </a:ext>
                </a:extLst>
              </a:tr>
            </a:tbl>
          </a:graphicData>
        </a:graphic>
      </p:graphicFrame>
      <p:sp>
        <p:nvSpPr>
          <p:cNvPr id="3" name="TextBox 2"/>
          <p:cNvSpPr txBox="1"/>
          <p:nvPr/>
        </p:nvSpPr>
        <p:spPr>
          <a:xfrm>
            <a:off x="1574799" y="5943600"/>
            <a:ext cx="8686800" cy="369332"/>
          </a:xfrm>
          <a:prstGeom prst="rect">
            <a:avLst/>
          </a:prstGeom>
          <a:noFill/>
        </p:spPr>
        <p:txBody>
          <a:bodyPr wrap="square" rtlCol="0">
            <a:spAutoFit/>
          </a:bodyPr>
          <a:lstStyle/>
          <a:p>
            <a:pPr marL="285750" indent="-285750">
              <a:buFont typeface="Arial" panose="020B0604020202020204" pitchFamily="34" charset="0"/>
              <a:buChar char="•"/>
            </a:pPr>
            <a:r>
              <a:rPr lang="en-US" dirty="0"/>
              <a:t>Two officers positions not replaced when retire</a:t>
            </a:r>
          </a:p>
        </p:txBody>
      </p:sp>
    </p:spTree>
    <p:extLst>
      <p:ext uri="{BB962C8B-B14F-4D97-AF65-F5344CB8AC3E}">
        <p14:creationId xmlns:p14="http://schemas.microsoft.com/office/powerpoint/2010/main" val="413697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942" y="452718"/>
            <a:ext cx="9715669" cy="1400530"/>
          </a:xfrm>
        </p:spPr>
        <p:txBody>
          <a:bodyPr/>
          <a:lstStyle/>
          <a:p>
            <a:r>
              <a:rPr lang="en-US" sz="4400" dirty="0">
                <a:solidFill>
                  <a:schemeClr val="accent5">
                    <a:lumMod val="20000"/>
                    <a:lumOff val="80000"/>
                  </a:schemeClr>
                </a:solidFill>
              </a:rPr>
              <a:t>Performance Measures - Sele</a:t>
            </a:r>
            <a:r>
              <a:rPr lang="en-US" sz="4400" dirty="0"/>
              <a:t>cted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66957537"/>
              </p:ext>
            </p:extLst>
          </p:nvPr>
        </p:nvGraphicFramePr>
        <p:xfrm>
          <a:off x="1293812" y="2438400"/>
          <a:ext cx="9525000" cy="3535680"/>
        </p:xfrm>
        <a:graphic>
          <a:graphicData uri="http://schemas.openxmlformats.org/drawingml/2006/table">
            <a:tbl>
              <a:tblPr firstRow="1" bandRow="1">
                <a:tableStyleId>{5C22544A-7EE6-4342-B048-85BDC9FD1C3A}</a:tableStyleId>
              </a:tblPr>
              <a:tblGrid>
                <a:gridCol w="5638801">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1828799">
                  <a:extLst>
                    <a:ext uri="{9D8B030D-6E8A-4147-A177-3AD203B41FA5}">
                      <a16:colId xmlns:a16="http://schemas.microsoft.com/office/drawing/2014/main" xmlns="" val="20002"/>
                    </a:ext>
                  </a:extLst>
                </a:gridCol>
              </a:tblGrid>
              <a:tr h="457200">
                <a:tc>
                  <a:txBody>
                    <a:bodyPr/>
                    <a:lstStyle/>
                    <a:p>
                      <a:r>
                        <a:rPr lang="en-US" sz="2400" dirty="0"/>
                        <a:t>Measures</a:t>
                      </a:r>
                    </a:p>
                  </a:txBody>
                  <a:tcPr/>
                </a:tc>
                <a:tc>
                  <a:txBody>
                    <a:bodyPr/>
                    <a:lstStyle/>
                    <a:p>
                      <a:pPr algn="ctr"/>
                      <a:r>
                        <a:rPr lang="en-US" sz="2400" dirty="0"/>
                        <a:t>2018</a:t>
                      </a:r>
                    </a:p>
                  </a:txBody>
                  <a:tcPr/>
                </a:tc>
                <a:tc>
                  <a:txBody>
                    <a:bodyPr/>
                    <a:lstStyle/>
                    <a:p>
                      <a:pPr algn="ctr"/>
                      <a:r>
                        <a:rPr lang="en-US" sz="2400" dirty="0"/>
                        <a:t>2019</a:t>
                      </a:r>
                    </a:p>
                  </a:txBody>
                  <a:tcPr/>
                </a:tc>
                <a:extLst>
                  <a:ext uri="{0D108BD9-81ED-4DB2-BD59-A6C34878D82A}">
                    <a16:rowId xmlns:a16="http://schemas.microsoft.com/office/drawing/2014/main" xmlns="" val="10000"/>
                  </a:ext>
                </a:extLst>
              </a:tr>
              <a:tr h="609600">
                <a:tc>
                  <a:txBody>
                    <a:bodyPr/>
                    <a:lstStyle/>
                    <a:p>
                      <a:r>
                        <a:rPr lang="en-US" sz="2400" b="0" i="0" u="none" strike="noStrike" kern="1200" baseline="0" dirty="0">
                          <a:solidFill>
                            <a:schemeClr val="dk1"/>
                          </a:solidFill>
                          <a:latin typeface="+mn-lt"/>
                          <a:ea typeface="+mn-ea"/>
                          <a:cs typeface="+mn-cs"/>
                        </a:rPr>
                        <a:t>Number of downtown foot/bike patrols</a:t>
                      </a:r>
                      <a:endParaRPr lang="en-US" sz="2400" dirty="0"/>
                    </a:p>
                  </a:txBody>
                  <a:tcPr/>
                </a:tc>
                <a:tc>
                  <a:txBody>
                    <a:bodyPr/>
                    <a:lstStyle/>
                    <a:p>
                      <a:pPr algn="ctr"/>
                      <a:r>
                        <a:rPr lang="en-US" sz="2400" dirty="0"/>
                        <a:t>758</a:t>
                      </a:r>
                    </a:p>
                  </a:txBody>
                  <a:tcPr/>
                </a:tc>
                <a:tc>
                  <a:txBody>
                    <a:bodyPr/>
                    <a:lstStyle/>
                    <a:p>
                      <a:pPr algn="ctr"/>
                      <a:r>
                        <a:rPr lang="en-US" sz="2400" dirty="0"/>
                        <a:t>900</a:t>
                      </a:r>
                    </a:p>
                  </a:txBody>
                  <a:tcPr/>
                </a:tc>
                <a:extLst>
                  <a:ext uri="{0D108BD9-81ED-4DB2-BD59-A6C34878D82A}">
                    <a16:rowId xmlns:a16="http://schemas.microsoft.com/office/drawing/2014/main" xmlns="" val="10001"/>
                  </a:ext>
                </a:extLst>
              </a:tr>
              <a:tr h="609600">
                <a:tc>
                  <a:txBody>
                    <a:bodyPr/>
                    <a:lstStyle/>
                    <a:p>
                      <a:r>
                        <a:rPr lang="en-US" sz="2400" b="0" i="0" u="none" strike="noStrike" kern="1200" baseline="0" dirty="0">
                          <a:solidFill>
                            <a:schemeClr val="dk1"/>
                          </a:solidFill>
                          <a:latin typeface="+mn-lt"/>
                          <a:ea typeface="+mn-ea"/>
                          <a:cs typeface="+mn-cs"/>
                        </a:rPr>
                        <a:t>Reduce crime in downtown business district</a:t>
                      </a:r>
                      <a:endParaRPr lang="en-US" sz="2400" dirty="0"/>
                    </a:p>
                  </a:txBody>
                  <a:tcPr/>
                </a:tc>
                <a:tc>
                  <a:txBody>
                    <a:bodyPr/>
                    <a:lstStyle/>
                    <a:p>
                      <a:pPr algn="ctr"/>
                      <a:r>
                        <a:rPr lang="en-US" sz="2400" baseline="0" dirty="0"/>
                        <a:t> -20%</a:t>
                      </a:r>
                      <a:endParaRPr lang="en-US" sz="2400" dirty="0"/>
                    </a:p>
                  </a:txBody>
                  <a:tcPr/>
                </a:tc>
                <a:tc>
                  <a:txBody>
                    <a:bodyPr/>
                    <a:lstStyle/>
                    <a:p>
                      <a:pPr algn="ctr"/>
                      <a:r>
                        <a:rPr lang="en-US" sz="2400" baseline="0" dirty="0"/>
                        <a:t>-5%</a:t>
                      </a:r>
                      <a:endParaRPr lang="en-US" sz="2400" dirty="0"/>
                    </a:p>
                  </a:txBody>
                  <a:tcPr/>
                </a:tc>
                <a:extLst>
                  <a:ext uri="{0D108BD9-81ED-4DB2-BD59-A6C34878D82A}">
                    <a16:rowId xmlns:a16="http://schemas.microsoft.com/office/drawing/2014/main" xmlns="" val="10002"/>
                  </a:ext>
                </a:extLst>
              </a:tr>
              <a:tr h="609600">
                <a:tc>
                  <a:txBody>
                    <a:bodyPr/>
                    <a:lstStyle/>
                    <a:p>
                      <a:r>
                        <a:rPr lang="en-US" sz="2400" b="0" i="0" u="none" strike="noStrike" kern="1200" baseline="0" dirty="0">
                          <a:solidFill>
                            <a:schemeClr val="dk1"/>
                          </a:solidFill>
                          <a:latin typeface="+mn-lt"/>
                          <a:ea typeface="+mn-ea"/>
                          <a:cs typeface="+mn-cs"/>
                        </a:rPr>
                        <a:t>Community meetings attended by neighborhood beat officers</a:t>
                      </a:r>
                      <a:endParaRPr lang="en-US" sz="2400" dirty="0"/>
                    </a:p>
                  </a:txBody>
                  <a:tcPr/>
                </a:tc>
                <a:tc>
                  <a:txBody>
                    <a:bodyPr/>
                    <a:lstStyle/>
                    <a:p>
                      <a:pPr algn="ctr"/>
                      <a:r>
                        <a:rPr lang="en-US" sz="2400" dirty="0"/>
                        <a:t>160</a:t>
                      </a:r>
                    </a:p>
                  </a:txBody>
                  <a:tcPr/>
                </a:tc>
                <a:tc>
                  <a:txBody>
                    <a:bodyPr/>
                    <a:lstStyle/>
                    <a:p>
                      <a:pPr algn="ctr"/>
                      <a:r>
                        <a:rPr lang="en-US" sz="2400" dirty="0"/>
                        <a:t>130</a:t>
                      </a:r>
                    </a:p>
                  </a:txBody>
                  <a:tcPr/>
                </a:tc>
                <a:extLst>
                  <a:ext uri="{0D108BD9-81ED-4DB2-BD59-A6C34878D82A}">
                    <a16:rowId xmlns:a16="http://schemas.microsoft.com/office/drawing/2014/main" xmlns="" val="10003"/>
                  </a:ext>
                </a:extLst>
              </a:tr>
              <a:tr h="609600">
                <a:tc>
                  <a:txBody>
                    <a:bodyPr/>
                    <a:lstStyle/>
                    <a:p>
                      <a:r>
                        <a:rPr lang="en-US" sz="2400" b="0" i="0" u="none" strike="noStrike" kern="1200" baseline="0" dirty="0">
                          <a:solidFill>
                            <a:schemeClr val="dk1"/>
                          </a:solidFill>
                          <a:latin typeface="+mn-lt"/>
                          <a:ea typeface="+mn-ea"/>
                          <a:cs typeface="+mn-cs"/>
                        </a:rPr>
                        <a:t>Directed traffic enforcement conducted based upon crash data</a:t>
                      </a:r>
                      <a:endParaRPr lang="en-US" sz="2400" dirty="0"/>
                    </a:p>
                  </a:txBody>
                  <a:tcPr/>
                </a:tc>
                <a:tc>
                  <a:txBody>
                    <a:bodyPr/>
                    <a:lstStyle/>
                    <a:p>
                      <a:pPr algn="ctr"/>
                      <a:r>
                        <a:rPr lang="en-US" sz="2400" dirty="0"/>
                        <a:t>100</a:t>
                      </a:r>
                    </a:p>
                  </a:txBody>
                  <a:tcPr/>
                </a:tc>
                <a:tc>
                  <a:txBody>
                    <a:bodyPr/>
                    <a:lstStyle/>
                    <a:p>
                      <a:pPr algn="ctr"/>
                      <a:r>
                        <a:rPr lang="en-US" sz="2400" dirty="0"/>
                        <a:t>100</a:t>
                      </a: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427789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173435"/>
            <a:ext cx="10351065" cy="1326321"/>
          </a:xfrm>
        </p:spPr>
        <p:txBody>
          <a:bodyPr>
            <a:normAutofit/>
          </a:bodyPr>
          <a:lstStyle/>
          <a:p>
            <a:r>
              <a:rPr lang="en-US" sz="4400" dirty="0">
                <a:solidFill>
                  <a:schemeClr val="accent5">
                    <a:lumMod val="20000"/>
                    <a:lumOff val="80000"/>
                  </a:schemeClr>
                </a:solidFill>
              </a:rPr>
              <a:t>FY 19 Goals – Selected</a:t>
            </a:r>
          </a:p>
        </p:txBody>
      </p:sp>
      <p:sp>
        <p:nvSpPr>
          <p:cNvPr id="3" name="Content Placeholder 2"/>
          <p:cNvSpPr>
            <a:spLocks noGrp="1"/>
          </p:cNvSpPr>
          <p:nvPr>
            <p:ph idx="1"/>
          </p:nvPr>
        </p:nvSpPr>
        <p:spPr>
          <a:xfrm>
            <a:off x="1103025" y="1524001"/>
            <a:ext cx="9715787" cy="4724400"/>
          </a:xfrm>
        </p:spPr>
        <p:txBody>
          <a:bodyPr>
            <a:noAutofit/>
          </a:bodyPr>
          <a:lstStyle/>
          <a:p>
            <a:r>
              <a:rPr lang="en-US" sz="2500" dirty="0"/>
              <a:t>Reduce Crime through proactive patrols and omnipresence.</a:t>
            </a:r>
          </a:p>
          <a:p>
            <a:r>
              <a:rPr lang="en-US" sz="2500" dirty="0"/>
              <a:t>Institute additional Neighborhood Watch Program to build a relationship with residents and identify quality of life issues.</a:t>
            </a:r>
          </a:p>
          <a:p>
            <a:r>
              <a:rPr lang="en-US" sz="2500" dirty="0"/>
              <a:t>Improve pedestrian and vehicle safety through crash analysis and directed enforcement.</a:t>
            </a:r>
          </a:p>
          <a:p>
            <a:r>
              <a:rPr lang="en-US" sz="2500" dirty="0"/>
              <a:t>Utilize crime analysis software for analyzing criminal activity and effective deployment of resources.</a:t>
            </a:r>
          </a:p>
          <a:p>
            <a:pPr marL="0" indent="0">
              <a:buNone/>
            </a:pPr>
            <a:endParaRPr lang="en-US" sz="2500" dirty="0"/>
          </a:p>
          <a:p>
            <a:endParaRPr lang="en-US" sz="2500" dirty="0"/>
          </a:p>
        </p:txBody>
      </p:sp>
    </p:spTree>
    <p:extLst>
      <p:ext uri="{BB962C8B-B14F-4D97-AF65-F5344CB8AC3E}">
        <p14:creationId xmlns:p14="http://schemas.microsoft.com/office/powerpoint/2010/main" val="252481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823360" cy="1219199"/>
          </a:xfrm>
        </p:spPr>
        <p:txBody>
          <a:bodyPr/>
          <a:lstStyle/>
          <a:p>
            <a:r>
              <a:rPr lang="en-US" sz="4800" dirty="0">
                <a:solidFill>
                  <a:schemeClr val="accent5">
                    <a:lumMod val="20000"/>
                    <a:lumOff val="80000"/>
                  </a:schemeClr>
                </a:solidFill>
              </a:rPr>
              <a:t>POLICE</a:t>
            </a:r>
          </a:p>
        </p:txBody>
      </p:sp>
      <p:sp>
        <p:nvSpPr>
          <p:cNvPr id="3" name="Subtitle 2"/>
          <p:cNvSpPr>
            <a:spLocks noGrp="1"/>
          </p:cNvSpPr>
          <p:nvPr>
            <p:ph type="subTitle" idx="1"/>
          </p:nvPr>
        </p:nvSpPr>
        <p:spPr>
          <a:xfrm>
            <a:off x="7456652" y="4648200"/>
            <a:ext cx="4281488" cy="1752600"/>
          </a:xfrm>
          <a:solidFill>
            <a:schemeClr val="accent1">
              <a:lumMod val="75000"/>
            </a:schemeClr>
          </a:solidFill>
          <a:ln>
            <a:solidFill>
              <a:schemeClr val="tx1"/>
            </a:solidFill>
          </a:ln>
          <a:scene3d>
            <a:camera prst="orthographicFront"/>
            <a:lightRig rig="threePt" dir="t"/>
          </a:scene3d>
          <a:sp3d>
            <a:bevelT/>
          </a:sp3d>
        </p:spPr>
        <p:txBody>
          <a:bodyPr>
            <a:normAutofit fontScale="55000" lnSpcReduction="20000"/>
          </a:bodyPr>
          <a:lstStyle/>
          <a:p>
            <a:pPr algn="ctr"/>
            <a:endParaRPr lang="en-US" sz="3600" b="1" dirty="0">
              <a:solidFill>
                <a:schemeClr val="tx1"/>
              </a:solidFill>
            </a:endParaRPr>
          </a:p>
          <a:p>
            <a:pPr algn="ctr"/>
            <a:r>
              <a:rPr lang="en-US" sz="7300" b="1" dirty="0">
                <a:solidFill>
                  <a:schemeClr val="tx1"/>
                </a:solidFill>
              </a:rPr>
              <a:t>Special Operations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8812" y="609600"/>
            <a:ext cx="4729328" cy="3889896"/>
          </a:xfrm>
          <a:prstGeom prst="rect">
            <a:avLst/>
          </a:prstGeom>
        </p:spPr>
      </p:pic>
      <p:pic>
        <p:nvPicPr>
          <p:cNvPr id="7" name="Picture 6">
            <a:extLst>
              <a:ext uri="{FF2B5EF4-FFF2-40B4-BE49-F238E27FC236}">
                <a16:creationId xmlns:a16="http://schemas.microsoft.com/office/drawing/2014/main" xmlns="" id="{602EE58D-2EB8-4AB9-B85E-4038F63D7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53" y="1371600"/>
            <a:ext cx="6742906" cy="5029200"/>
          </a:xfrm>
          <a:prstGeom prst="rect">
            <a:avLst/>
          </a:prstGeom>
        </p:spPr>
      </p:pic>
    </p:spTree>
    <p:extLst>
      <p:ext uri="{BB962C8B-B14F-4D97-AF65-F5344CB8AC3E}">
        <p14:creationId xmlns:p14="http://schemas.microsoft.com/office/powerpoint/2010/main" val="139546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2" y="304800"/>
            <a:ext cx="10351065" cy="1326321"/>
          </a:xfrm>
        </p:spPr>
        <p:txBody>
          <a:bodyPr>
            <a:normAutofit/>
          </a:bodyPr>
          <a:lstStyle/>
          <a:p>
            <a:r>
              <a:rPr lang="en-US" sz="4400" dirty="0">
                <a:solidFill>
                  <a:schemeClr val="accent5">
                    <a:lumMod val="20000"/>
                    <a:lumOff val="80000"/>
                  </a:schemeClr>
                </a:solidFill>
              </a:rPr>
              <a:t>Key Descriptors</a:t>
            </a:r>
          </a:p>
        </p:txBody>
      </p:sp>
      <p:sp>
        <p:nvSpPr>
          <p:cNvPr id="3" name="Content Placeholder 2"/>
          <p:cNvSpPr>
            <a:spLocks noGrp="1"/>
          </p:cNvSpPr>
          <p:nvPr>
            <p:ph idx="1"/>
          </p:nvPr>
        </p:nvSpPr>
        <p:spPr>
          <a:xfrm>
            <a:off x="1103025" y="1219200"/>
            <a:ext cx="9715787" cy="5486399"/>
          </a:xfrm>
        </p:spPr>
        <p:txBody>
          <a:bodyPr>
            <a:noAutofit/>
          </a:bodyPr>
          <a:lstStyle/>
          <a:p>
            <a:r>
              <a:rPr lang="en-US" sz="2400" dirty="0"/>
              <a:t>Two narcotics detectives work on street-level activity and a third is assigned to the Dorchester County Narcotics Task Force.</a:t>
            </a:r>
          </a:p>
          <a:p>
            <a:r>
              <a:rPr lang="en-US" sz="2400" dirty="0"/>
              <a:t>Criminal and narcotics investigations.</a:t>
            </a:r>
          </a:p>
          <a:p>
            <a:r>
              <a:rPr lang="en-US" sz="2400" dirty="0"/>
              <a:t>Conduct background investigations for police applicants.</a:t>
            </a:r>
          </a:p>
          <a:p>
            <a:r>
              <a:rPr lang="en-US" sz="2400" dirty="0"/>
              <a:t>Prepare cases for trial with the State’s Attorney.</a:t>
            </a:r>
          </a:p>
          <a:p>
            <a:r>
              <a:rPr lang="en-US" sz="2400" dirty="0"/>
              <a:t>Conduct polygraph examinations for city employees and other police departments.</a:t>
            </a:r>
          </a:p>
          <a:p>
            <a:r>
              <a:rPr lang="en-US" sz="2400" dirty="0"/>
              <a:t>Conduct crime scene investigations, maintain evidence room, send evidence to state lab and prepare evidence and reports for court.</a:t>
            </a:r>
          </a:p>
          <a:p>
            <a:pPr marL="0" indent="0">
              <a:buNone/>
            </a:pPr>
            <a:endParaRPr lang="en-US" sz="2400" dirty="0"/>
          </a:p>
          <a:p>
            <a:endParaRPr lang="en-US" sz="2800" dirty="0"/>
          </a:p>
        </p:txBody>
      </p:sp>
    </p:spTree>
    <p:extLst>
      <p:ext uri="{BB962C8B-B14F-4D97-AF65-F5344CB8AC3E}">
        <p14:creationId xmlns:p14="http://schemas.microsoft.com/office/powerpoint/2010/main" val="69672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5">
                    <a:lumMod val="20000"/>
                    <a:lumOff val="80000"/>
                  </a:schemeClr>
                </a:solidFill>
              </a:rPr>
              <a:t>Division Budget Overview</a:t>
            </a:r>
          </a:p>
        </p:txBody>
      </p:sp>
      <p:graphicFrame>
        <p:nvGraphicFramePr>
          <p:cNvPr id="6" name="Content Placeholder 5"/>
          <p:cNvGraphicFramePr>
            <a:graphicFrameLocks noGrp="1"/>
          </p:cNvGraphicFramePr>
          <p:nvPr>
            <p:ph idx="1"/>
            <p:extLst/>
          </p:nvPr>
        </p:nvGraphicFramePr>
        <p:xfrm>
          <a:off x="1446212" y="2057400"/>
          <a:ext cx="8943975" cy="3738561"/>
        </p:xfrm>
        <a:graphic>
          <a:graphicData uri="http://schemas.openxmlformats.org/drawingml/2006/table">
            <a:tbl>
              <a:tblPr firstRow="1" bandRow="1">
                <a:tableStyleId>{5C22544A-7EE6-4342-B048-85BDC9FD1C3A}</a:tableStyleId>
              </a:tblPr>
              <a:tblGrid>
                <a:gridCol w="2981325">
                  <a:extLst>
                    <a:ext uri="{9D8B030D-6E8A-4147-A177-3AD203B41FA5}">
                      <a16:colId xmlns:a16="http://schemas.microsoft.com/office/drawing/2014/main" xmlns="" val="20000"/>
                    </a:ext>
                  </a:extLst>
                </a:gridCol>
                <a:gridCol w="2981325">
                  <a:extLst>
                    <a:ext uri="{9D8B030D-6E8A-4147-A177-3AD203B41FA5}">
                      <a16:colId xmlns:a16="http://schemas.microsoft.com/office/drawing/2014/main" xmlns="" val="20001"/>
                    </a:ext>
                  </a:extLst>
                </a:gridCol>
                <a:gridCol w="2981325">
                  <a:extLst>
                    <a:ext uri="{9D8B030D-6E8A-4147-A177-3AD203B41FA5}">
                      <a16:colId xmlns:a16="http://schemas.microsoft.com/office/drawing/2014/main" xmlns="" val="20002"/>
                    </a:ext>
                  </a:extLst>
                </a:gridCol>
              </a:tblGrid>
              <a:tr h="1246187">
                <a:tc>
                  <a:txBody>
                    <a:bodyPr/>
                    <a:lstStyle/>
                    <a:p>
                      <a:pPr algn="ctr"/>
                      <a:r>
                        <a:rPr lang="en-US" sz="3200" dirty="0"/>
                        <a:t>Fiscal Year</a:t>
                      </a:r>
                    </a:p>
                  </a:txBody>
                  <a:tcPr/>
                </a:tc>
                <a:tc>
                  <a:txBody>
                    <a:bodyPr/>
                    <a:lstStyle/>
                    <a:p>
                      <a:pPr algn="ctr"/>
                      <a:r>
                        <a:rPr lang="en-US" sz="3200" dirty="0"/>
                        <a:t>Budget</a:t>
                      </a:r>
                    </a:p>
                  </a:txBody>
                  <a:tcPr/>
                </a:tc>
                <a:tc>
                  <a:txBody>
                    <a:bodyPr/>
                    <a:lstStyle/>
                    <a:p>
                      <a:pPr algn="ctr"/>
                      <a:r>
                        <a:rPr lang="en-US" sz="3200" dirty="0"/>
                        <a:t>Positions</a:t>
                      </a:r>
                    </a:p>
                  </a:txBody>
                  <a:tcPr/>
                </a:tc>
                <a:extLst>
                  <a:ext uri="{0D108BD9-81ED-4DB2-BD59-A6C34878D82A}">
                    <a16:rowId xmlns:a16="http://schemas.microsoft.com/office/drawing/2014/main" xmlns="" val="10000"/>
                  </a:ext>
                </a:extLst>
              </a:tr>
              <a:tr h="1246187">
                <a:tc>
                  <a:txBody>
                    <a:bodyPr/>
                    <a:lstStyle/>
                    <a:p>
                      <a:pPr algn="ctr"/>
                      <a:r>
                        <a:rPr lang="en-US" sz="3200" b="1" dirty="0"/>
                        <a:t>2018</a:t>
                      </a:r>
                    </a:p>
                  </a:txBody>
                  <a:tcPr/>
                </a:tc>
                <a:tc>
                  <a:txBody>
                    <a:bodyPr/>
                    <a:lstStyle/>
                    <a:p>
                      <a:pPr algn="ctr"/>
                      <a:r>
                        <a:rPr lang="en-US" sz="3200" b="1" dirty="0"/>
                        <a:t>$697,390</a:t>
                      </a:r>
                    </a:p>
                  </a:txBody>
                  <a:tcPr/>
                </a:tc>
                <a:tc>
                  <a:txBody>
                    <a:bodyPr/>
                    <a:lstStyle/>
                    <a:p>
                      <a:pPr algn="ctr"/>
                      <a:r>
                        <a:rPr lang="en-US" sz="3200" b="1" dirty="0"/>
                        <a:t>8</a:t>
                      </a:r>
                    </a:p>
                  </a:txBody>
                  <a:tcPr/>
                </a:tc>
                <a:extLst>
                  <a:ext uri="{0D108BD9-81ED-4DB2-BD59-A6C34878D82A}">
                    <a16:rowId xmlns:a16="http://schemas.microsoft.com/office/drawing/2014/main" xmlns="" val="10001"/>
                  </a:ext>
                </a:extLst>
              </a:tr>
              <a:tr h="1246187">
                <a:tc>
                  <a:txBody>
                    <a:bodyPr/>
                    <a:lstStyle/>
                    <a:p>
                      <a:pPr algn="ctr"/>
                      <a:r>
                        <a:rPr lang="en-US" sz="3200" b="1" dirty="0"/>
                        <a:t>2019</a:t>
                      </a:r>
                    </a:p>
                  </a:txBody>
                  <a:tcPr/>
                </a:tc>
                <a:tc>
                  <a:txBody>
                    <a:bodyPr/>
                    <a:lstStyle/>
                    <a:p>
                      <a:pPr algn="ctr"/>
                      <a:r>
                        <a:rPr lang="en-US" sz="3200" b="1" dirty="0"/>
                        <a:t>$717,653</a:t>
                      </a:r>
                    </a:p>
                  </a:txBody>
                  <a:tcPr/>
                </a:tc>
                <a:tc>
                  <a:txBody>
                    <a:bodyPr/>
                    <a:lstStyle/>
                    <a:p>
                      <a:pPr algn="ctr"/>
                      <a:r>
                        <a:rPr lang="en-US" sz="3200" b="1" dirty="0"/>
                        <a:t>8</a:t>
                      </a: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77322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5">
                    <a:lumMod val="20000"/>
                    <a:lumOff val="80000"/>
                  </a:schemeClr>
                </a:solidFill>
              </a:rPr>
              <a:t>Police Budget Overview</a:t>
            </a:r>
          </a:p>
        </p:txBody>
      </p:sp>
      <p:graphicFrame>
        <p:nvGraphicFramePr>
          <p:cNvPr id="6" name="Content Placeholder 5"/>
          <p:cNvGraphicFramePr>
            <a:graphicFrameLocks noGrp="1"/>
          </p:cNvGraphicFramePr>
          <p:nvPr>
            <p:ph idx="1"/>
            <p:extLst/>
          </p:nvPr>
        </p:nvGraphicFramePr>
        <p:xfrm>
          <a:off x="912813" y="2095500"/>
          <a:ext cx="10352085" cy="3937950"/>
        </p:xfrm>
        <a:graphic>
          <a:graphicData uri="http://schemas.openxmlformats.org/drawingml/2006/table">
            <a:tbl>
              <a:tblPr firstRow="1" bandRow="1">
                <a:tableStyleId>{5C22544A-7EE6-4342-B048-85BDC9FD1C3A}</a:tableStyleId>
              </a:tblPr>
              <a:tblGrid>
                <a:gridCol w="3450695">
                  <a:extLst>
                    <a:ext uri="{9D8B030D-6E8A-4147-A177-3AD203B41FA5}">
                      <a16:colId xmlns:a16="http://schemas.microsoft.com/office/drawing/2014/main" xmlns="" val="20000"/>
                    </a:ext>
                  </a:extLst>
                </a:gridCol>
                <a:gridCol w="3450695">
                  <a:extLst>
                    <a:ext uri="{9D8B030D-6E8A-4147-A177-3AD203B41FA5}">
                      <a16:colId xmlns:a16="http://schemas.microsoft.com/office/drawing/2014/main" xmlns="" val="20001"/>
                    </a:ext>
                  </a:extLst>
                </a:gridCol>
                <a:gridCol w="3450695">
                  <a:extLst>
                    <a:ext uri="{9D8B030D-6E8A-4147-A177-3AD203B41FA5}">
                      <a16:colId xmlns:a16="http://schemas.microsoft.com/office/drawing/2014/main" xmlns="" val="20002"/>
                    </a:ext>
                  </a:extLst>
                </a:gridCol>
              </a:tblGrid>
              <a:tr h="1312650">
                <a:tc>
                  <a:txBody>
                    <a:bodyPr/>
                    <a:lstStyle/>
                    <a:p>
                      <a:pPr algn="ctr"/>
                      <a:r>
                        <a:rPr lang="en-US" sz="3600" dirty="0"/>
                        <a:t>Fiscal Year</a:t>
                      </a:r>
                    </a:p>
                  </a:txBody>
                  <a:tcPr marL="105836" marR="105836"/>
                </a:tc>
                <a:tc>
                  <a:txBody>
                    <a:bodyPr/>
                    <a:lstStyle/>
                    <a:p>
                      <a:pPr algn="ctr"/>
                      <a:r>
                        <a:rPr lang="en-US" sz="3600" dirty="0"/>
                        <a:t>Budget</a:t>
                      </a:r>
                    </a:p>
                  </a:txBody>
                  <a:tcPr marL="105836" marR="105836"/>
                </a:tc>
                <a:tc>
                  <a:txBody>
                    <a:bodyPr/>
                    <a:lstStyle/>
                    <a:p>
                      <a:pPr algn="ctr"/>
                      <a:r>
                        <a:rPr lang="en-US" sz="3600" dirty="0"/>
                        <a:t>Positions</a:t>
                      </a:r>
                    </a:p>
                  </a:txBody>
                  <a:tcPr marL="105836" marR="105836"/>
                </a:tc>
                <a:extLst>
                  <a:ext uri="{0D108BD9-81ED-4DB2-BD59-A6C34878D82A}">
                    <a16:rowId xmlns:a16="http://schemas.microsoft.com/office/drawing/2014/main" xmlns="" val="10000"/>
                  </a:ext>
                </a:extLst>
              </a:tr>
              <a:tr h="1312650">
                <a:tc>
                  <a:txBody>
                    <a:bodyPr/>
                    <a:lstStyle/>
                    <a:p>
                      <a:pPr algn="ctr"/>
                      <a:r>
                        <a:rPr lang="en-US" sz="3600" b="1" dirty="0"/>
                        <a:t>2018</a:t>
                      </a:r>
                    </a:p>
                  </a:txBody>
                  <a:tcPr marL="105836" marR="105836"/>
                </a:tc>
                <a:tc>
                  <a:txBody>
                    <a:bodyPr/>
                    <a:lstStyle/>
                    <a:p>
                      <a:pPr algn="ctr"/>
                      <a:r>
                        <a:rPr lang="en-US" sz="3600" b="1" dirty="0"/>
                        <a:t>$4,984,931</a:t>
                      </a:r>
                    </a:p>
                  </a:txBody>
                  <a:tcPr marL="105836" marR="105836"/>
                </a:tc>
                <a:tc>
                  <a:txBody>
                    <a:bodyPr/>
                    <a:lstStyle/>
                    <a:p>
                      <a:pPr algn="ctr"/>
                      <a:r>
                        <a:rPr lang="en-US" sz="3600" b="1" dirty="0"/>
                        <a:t>52</a:t>
                      </a:r>
                    </a:p>
                  </a:txBody>
                  <a:tcPr marL="105836" marR="105836"/>
                </a:tc>
                <a:extLst>
                  <a:ext uri="{0D108BD9-81ED-4DB2-BD59-A6C34878D82A}">
                    <a16:rowId xmlns:a16="http://schemas.microsoft.com/office/drawing/2014/main" xmlns="" val="10001"/>
                  </a:ext>
                </a:extLst>
              </a:tr>
              <a:tr h="1312650">
                <a:tc>
                  <a:txBody>
                    <a:bodyPr/>
                    <a:lstStyle/>
                    <a:p>
                      <a:pPr algn="ctr"/>
                      <a:r>
                        <a:rPr lang="en-US" sz="3600" b="1" dirty="0"/>
                        <a:t>2019</a:t>
                      </a:r>
                    </a:p>
                  </a:txBody>
                  <a:tcPr marL="105836" marR="105836"/>
                </a:tc>
                <a:tc>
                  <a:txBody>
                    <a:bodyPr/>
                    <a:lstStyle/>
                    <a:p>
                      <a:pPr algn="ctr"/>
                      <a:r>
                        <a:rPr lang="en-US" sz="3600" b="1" dirty="0"/>
                        <a:t>$4,930,756</a:t>
                      </a:r>
                    </a:p>
                  </a:txBody>
                  <a:tcPr marL="105836" marR="105836"/>
                </a:tc>
                <a:tc>
                  <a:txBody>
                    <a:bodyPr/>
                    <a:lstStyle/>
                    <a:p>
                      <a:pPr algn="ctr"/>
                      <a:r>
                        <a:rPr lang="en-US" sz="3600" b="1" dirty="0"/>
                        <a:t>52</a:t>
                      </a:r>
                    </a:p>
                    <a:p>
                      <a:pPr algn="ctr"/>
                      <a:r>
                        <a:rPr lang="en-US" sz="1800" b="1" dirty="0"/>
                        <a:t>(50 mid-year due to retirements)</a:t>
                      </a:r>
                    </a:p>
                  </a:txBody>
                  <a:tcPr marL="105836" marR="105836"/>
                </a:tc>
                <a:extLst>
                  <a:ext uri="{0D108BD9-81ED-4DB2-BD59-A6C34878D82A}">
                    <a16:rowId xmlns:a16="http://schemas.microsoft.com/office/drawing/2014/main" xmlns="" val="10002"/>
                  </a:ext>
                </a:extLst>
              </a:tr>
            </a:tbl>
          </a:graphicData>
        </a:graphic>
      </p:graphicFrame>
      <p:sp>
        <p:nvSpPr>
          <p:cNvPr id="3" name="TextBox 2"/>
          <p:cNvSpPr txBox="1"/>
          <p:nvPr/>
        </p:nvSpPr>
        <p:spPr>
          <a:xfrm>
            <a:off x="4418012" y="5990589"/>
            <a:ext cx="5629276"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102483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942" y="452718"/>
            <a:ext cx="9715669" cy="1400530"/>
          </a:xfrm>
        </p:spPr>
        <p:txBody>
          <a:bodyPr/>
          <a:lstStyle/>
          <a:p>
            <a:r>
              <a:rPr lang="en-US" sz="4400" dirty="0">
                <a:solidFill>
                  <a:schemeClr val="accent5">
                    <a:lumMod val="20000"/>
                    <a:lumOff val="80000"/>
                  </a:schemeClr>
                </a:solidFill>
              </a:rPr>
              <a:t>Performance Measures - Selected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2233384"/>
              </p:ext>
            </p:extLst>
          </p:nvPr>
        </p:nvGraphicFramePr>
        <p:xfrm>
          <a:off x="1217612" y="1981200"/>
          <a:ext cx="9525001" cy="3322320"/>
        </p:xfrm>
        <a:graphic>
          <a:graphicData uri="http://schemas.openxmlformats.org/drawingml/2006/table">
            <a:tbl>
              <a:tblPr firstRow="1" bandRow="1">
                <a:tableStyleId>{5C22544A-7EE6-4342-B048-85BDC9FD1C3A}</a:tableStyleId>
              </a:tblPr>
              <a:tblGrid>
                <a:gridCol w="6117683">
                  <a:extLst>
                    <a:ext uri="{9D8B030D-6E8A-4147-A177-3AD203B41FA5}">
                      <a16:colId xmlns:a16="http://schemas.microsoft.com/office/drawing/2014/main" xmlns="" val="20000"/>
                    </a:ext>
                  </a:extLst>
                </a:gridCol>
                <a:gridCol w="1703659">
                  <a:extLst>
                    <a:ext uri="{9D8B030D-6E8A-4147-A177-3AD203B41FA5}">
                      <a16:colId xmlns:a16="http://schemas.microsoft.com/office/drawing/2014/main" xmlns="" val="20001"/>
                    </a:ext>
                  </a:extLst>
                </a:gridCol>
                <a:gridCol w="1703659">
                  <a:extLst>
                    <a:ext uri="{9D8B030D-6E8A-4147-A177-3AD203B41FA5}">
                      <a16:colId xmlns:a16="http://schemas.microsoft.com/office/drawing/2014/main" xmlns="" val="20002"/>
                    </a:ext>
                  </a:extLst>
                </a:gridCol>
              </a:tblGrid>
              <a:tr h="457200">
                <a:tc>
                  <a:txBody>
                    <a:bodyPr/>
                    <a:lstStyle/>
                    <a:p>
                      <a:r>
                        <a:rPr lang="en-US" sz="2400" dirty="0"/>
                        <a:t>Measures</a:t>
                      </a:r>
                    </a:p>
                  </a:txBody>
                  <a:tcPr/>
                </a:tc>
                <a:tc>
                  <a:txBody>
                    <a:bodyPr/>
                    <a:lstStyle/>
                    <a:p>
                      <a:pPr algn="ctr"/>
                      <a:r>
                        <a:rPr lang="en-US" sz="2400" dirty="0"/>
                        <a:t>2018</a:t>
                      </a:r>
                    </a:p>
                  </a:txBody>
                  <a:tcPr/>
                </a:tc>
                <a:tc>
                  <a:txBody>
                    <a:bodyPr/>
                    <a:lstStyle/>
                    <a:p>
                      <a:pPr algn="ctr"/>
                      <a:r>
                        <a:rPr lang="en-US" sz="2400" dirty="0"/>
                        <a:t>2019</a:t>
                      </a:r>
                    </a:p>
                  </a:txBody>
                  <a:tcPr/>
                </a:tc>
                <a:extLst>
                  <a:ext uri="{0D108BD9-81ED-4DB2-BD59-A6C34878D82A}">
                    <a16:rowId xmlns:a16="http://schemas.microsoft.com/office/drawing/2014/main" xmlns="" val="10000"/>
                  </a:ext>
                </a:extLst>
              </a:tr>
              <a:tr h="609600">
                <a:tc>
                  <a:txBody>
                    <a:bodyPr/>
                    <a:lstStyle/>
                    <a:p>
                      <a:r>
                        <a:rPr lang="en-US" sz="2400" dirty="0"/>
                        <a:t>High case closure</a:t>
                      </a:r>
                      <a:r>
                        <a:rPr lang="en-US" sz="2400" baseline="0" dirty="0"/>
                        <a:t> rate for violent crime</a:t>
                      </a:r>
                      <a:endParaRPr lang="en-US" sz="2400" dirty="0"/>
                    </a:p>
                  </a:txBody>
                  <a:tcPr/>
                </a:tc>
                <a:tc>
                  <a:txBody>
                    <a:bodyPr/>
                    <a:lstStyle/>
                    <a:p>
                      <a:pPr algn="ctr"/>
                      <a:r>
                        <a:rPr lang="en-US" sz="2400" dirty="0"/>
                        <a:t>72%</a:t>
                      </a:r>
                    </a:p>
                  </a:txBody>
                  <a:tcPr/>
                </a:tc>
                <a:tc>
                  <a:txBody>
                    <a:bodyPr/>
                    <a:lstStyle/>
                    <a:p>
                      <a:pPr algn="ctr"/>
                      <a:r>
                        <a:rPr lang="en-US" sz="2400" dirty="0"/>
                        <a:t>70%</a:t>
                      </a:r>
                    </a:p>
                  </a:txBody>
                  <a:tcPr/>
                </a:tc>
                <a:extLst>
                  <a:ext uri="{0D108BD9-81ED-4DB2-BD59-A6C34878D82A}">
                    <a16:rowId xmlns:a16="http://schemas.microsoft.com/office/drawing/2014/main" xmlns="" val="10001"/>
                  </a:ext>
                </a:extLst>
              </a:tr>
              <a:tr h="609600">
                <a:tc>
                  <a:txBody>
                    <a:bodyPr/>
                    <a:lstStyle/>
                    <a:p>
                      <a:r>
                        <a:rPr lang="en-US" sz="2400" dirty="0"/>
                        <a:t>Achieve a high warrant approval</a:t>
                      </a:r>
                      <a:r>
                        <a:rPr lang="en-US" sz="2400" baseline="0" dirty="0"/>
                        <a:t> rate</a:t>
                      </a:r>
                      <a:endParaRPr lang="en-US" sz="2400" dirty="0"/>
                    </a:p>
                  </a:txBody>
                  <a:tcPr/>
                </a:tc>
                <a:tc>
                  <a:txBody>
                    <a:bodyPr/>
                    <a:lstStyle/>
                    <a:p>
                      <a:pPr algn="ctr"/>
                      <a:r>
                        <a:rPr lang="en-US" sz="2400" dirty="0"/>
                        <a:t>100%</a:t>
                      </a:r>
                    </a:p>
                  </a:txBody>
                  <a:tcPr/>
                </a:tc>
                <a:tc>
                  <a:txBody>
                    <a:bodyPr/>
                    <a:lstStyle/>
                    <a:p>
                      <a:pPr algn="ctr"/>
                      <a:r>
                        <a:rPr lang="en-US" sz="2400" dirty="0"/>
                        <a:t>90%</a:t>
                      </a:r>
                    </a:p>
                  </a:txBody>
                  <a:tcPr/>
                </a:tc>
                <a:extLst>
                  <a:ext uri="{0D108BD9-81ED-4DB2-BD59-A6C34878D82A}">
                    <a16:rowId xmlns:a16="http://schemas.microsoft.com/office/drawing/2014/main" xmlns="" val="10002"/>
                  </a:ext>
                </a:extLst>
              </a:tr>
              <a:tr h="609600">
                <a:tc>
                  <a:txBody>
                    <a:bodyPr/>
                    <a:lstStyle/>
                    <a:p>
                      <a:r>
                        <a:rPr lang="en-US" sz="2400" b="0" i="0" u="none" strike="noStrike" kern="1200" baseline="0" dirty="0">
                          <a:solidFill>
                            <a:schemeClr val="dk1"/>
                          </a:solidFill>
                          <a:latin typeface="+mn-lt"/>
                          <a:ea typeface="+mn-ea"/>
                          <a:cs typeface="+mn-cs"/>
                        </a:rPr>
                        <a:t>Number Safe Streets grant operations targeting narcotics, prostitution, gangs</a:t>
                      </a:r>
                      <a:endParaRPr lang="en-US" sz="2400" dirty="0"/>
                    </a:p>
                  </a:txBody>
                  <a:tcPr/>
                </a:tc>
                <a:tc>
                  <a:txBody>
                    <a:bodyPr/>
                    <a:lstStyle/>
                    <a:p>
                      <a:pPr algn="ctr"/>
                      <a:r>
                        <a:rPr lang="en-US" sz="2400" dirty="0"/>
                        <a:t>20</a:t>
                      </a:r>
                    </a:p>
                  </a:txBody>
                  <a:tcPr/>
                </a:tc>
                <a:tc>
                  <a:txBody>
                    <a:bodyPr/>
                    <a:lstStyle/>
                    <a:p>
                      <a:pPr algn="ctr"/>
                      <a:r>
                        <a:rPr lang="en-US" sz="2400" dirty="0"/>
                        <a:t>12</a:t>
                      </a:r>
                    </a:p>
                  </a:txBody>
                  <a:tcPr/>
                </a:tc>
                <a:extLst>
                  <a:ext uri="{0D108BD9-81ED-4DB2-BD59-A6C34878D82A}">
                    <a16:rowId xmlns:a16="http://schemas.microsoft.com/office/drawing/2014/main" xmlns="" val="10003"/>
                  </a:ext>
                </a:extLst>
              </a:tr>
              <a:tr h="609600">
                <a:tc>
                  <a:txBody>
                    <a:bodyPr/>
                    <a:lstStyle/>
                    <a:p>
                      <a:r>
                        <a:rPr lang="en-US" sz="2400" b="0" i="0" u="none" strike="noStrike" kern="1200" baseline="0" dirty="0">
                          <a:solidFill>
                            <a:schemeClr val="dk1"/>
                          </a:solidFill>
                          <a:latin typeface="+mn-lt"/>
                          <a:ea typeface="+mn-ea"/>
                          <a:cs typeface="+mn-cs"/>
                        </a:rPr>
                        <a:t>Expand Operations of our Flex Team</a:t>
                      </a:r>
                    </a:p>
                    <a:p>
                      <a:r>
                        <a:rPr lang="en-US" sz="2400" b="0" i="0" u="none" strike="noStrike" kern="1200" baseline="0" dirty="0">
                          <a:solidFill>
                            <a:schemeClr val="dk1"/>
                          </a:solidFill>
                          <a:latin typeface="+mn-lt"/>
                          <a:ea typeface="+mn-ea"/>
                          <a:cs typeface="+mn-cs"/>
                        </a:rPr>
                        <a:t>(Anti-Crime Team)</a:t>
                      </a:r>
                      <a:endParaRPr lang="en-US" sz="2400" dirty="0"/>
                    </a:p>
                  </a:txBody>
                  <a:tcPr/>
                </a:tc>
                <a:tc>
                  <a:txBody>
                    <a:bodyPr/>
                    <a:lstStyle/>
                    <a:p>
                      <a:pPr algn="ctr"/>
                      <a:r>
                        <a:rPr lang="en-US" sz="2400" dirty="0"/>
                        <a:t>NA</a:t>
                      </a:r>
                    </a:p>
                  </a:txBody>
                  <a:tcPr/>
                </a:tc>
                <a:tc>
                  <a:txBody>
                    <a:bodyPr/>
                    <a:lstStyle/>
                    <a:p>
                      <a:pPr algn="ctr"/>
                      <a:r>
                        <a:rPr lang="en-US" sz="2400" dirty="0"/>
                        <a:t>360</a:t>
                      </a: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11173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2" y="152400"/>
            <a:ext cx="10351065" cy="1326321"/>
          </a:xfrm>
        </p:spPr>
        <p:txBody>
          <a:bodyPr>
            <a:normAutofit/>
          </a:bodyPr>
          <a:lstStyle/>
          <a:p>
            <a:r>
              <a:rPr lang="en-US" sz="4400" dirty="0">
                <a:solidFill>
                  <a:schemeClr val="accent5">
                    <a:lumMod val="20000"/>
                    <a:lumOff val="80000"/>
                  </a:schemeClr>
                </a:solidFill>
              </a:rPr>
              <a:t>FY 19 Goals – Selected</a:t>
            </a:r>
          </a:p>
        </p:txBody>
      </p:sp>
      <p:sp>
        <p:nvSpPr>
          <p:cNvPr id="3" name="Content Placeholder 2"/>
          <p:cNvSpPr>
            <a:spLocks noGrp="1"/>
          </p:cNvSpPr>
          <p:nvPr>
            <p:ph idx="1"/>
          </p:nvPr>
        </p:nvSpPr>
        <p:spPr>
          <a:xfrm>
            <a:off x="74612" y="1272761"/>
            <a:ext cx="7772400" cy="5525740"/>
          </a:xfrm>
        </p:spPr>
        <p:txBody>
          <a:bodyPr>
            <a:normAutofit/>
          </a:bodyPr>
          <a:lstStyle/>
          <a:p>
            <a:r>
              <a:rPr lang="en-US" sz="2400" dirty="0">
                <a:solidFill>
                  <a:schemeClr val="accent3">
                    <a:lumMod val="20000"/>
                    <a:lumOff val="80000"/>
                  </a:schemeClr>
                </a:solidFill>
              </a:rPr>
              <a:t>Improve communication with State’s Attorney’s Office to ensure successful warrant approval and prosecution.</a:t>
            </a:r>
          </a:p>
          <a:p>
            <a:endParaRPr lang="en-US" sz="800" dirty="0">
              <a:solidFill>
                <a:schemeClr val="accent3">
                  <a:lumMod val="20000"/>
                  <a:lumOff val="80000"/>
                </a:schemeClr>
              </a:solidFill>
            </a:endParaRPr>
          </a:p>
          <a:p>
            <a:r>
              <a:rPr lang="en-US" sz="2400" dirty="0">
                <a:solidFill>
                  <a:schemeClr val="accent5">
                    <a:lumMod val="20000"/>
                    <a:lumOff val="80000"/>
                  </a:schemeClr>
                </a:solidFill>
              </a:rPr>
              <a:t>Improve evidence analysis and control with a civilian property and evidence technician.</a:t>
            </a:r>
          </a:p>
          <a:p>
            <a:pPr marL="0" indent="0">
              <a:buNone/>
            </a:pPr>
            <a:endParaRPr lang="en-US" sz="800" dirty="0">
              <a:solidFill>
                <a:schemeClr val="accent5">
                  <a:lumMod val="20000"/>
                  <a:lumOff val="80000"/>
                </a:schemeClr>
              </a:solidFill>
            </a:endParaRPr>
          </a:p>
          <a:p>
            <a:r>
              <a:rPr lang="en-US" sz="2400" dirty="0">
                <a:solidFill>
                  <a:schemeClr val="accent3">
                    <a:lumMod val="20000"/>
                    <a:lumOff val="80000"/>
                  </a:schemeClr>
                </a:solidFill>
              </a:rPr>
              <a:t>Attempt to secure additional Safe Streets funding through the Governors Office</a:t>
            </a:r>
            <a:r>
              <a:rPr lang="en-US" sz="2400" dirty="0"/>
              <a:t>.</a:t>
            </a:r>
          </a:p>
          <a:p>
            <a:endParaRPr lang="en-US" sz="800" dirty="0"/>
          </a:p>
          <a:p>
            <a:r>
              <a:rPr lang="en-US" sz="2400" dirty="0">
                <a:solidFill>
                  <a:schemeClr val="accent5">
                    <a:lumMod val="20000"/>
                    <a:lumOff val="80000"/>
                  </a:schemeClr>
                </a:solidFill>
              </a:rPr>
              <a:t>Expand Specialized Training for Investigators.</a:t>
            </a:r>
          </a:p>
          <a:p>
            <a:endParaRPr lang="en-US" sz="3600" dirty="0"/>
          </a:p>
          <a:p>
            <a:endParaRPr lang="en-US" sz="36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5"/>
          <a:stretch/>
        </p:blipFill>
        <p:spPr>
          <a:xfrm>
            <a:off x="7999412" y="1600200"/>
            <a:ext cx="3873307" cy="4572000"/>
          </a:xfrm>
          <a:prstGeom prst="rect">
            <a:avLst/>
          </a:prstGeom>
        </p:spPr>
      </p:pic>
    </p:spTree>
    <p:extLst>
      <p:ext uri="{BB962C8B-B14F-4D97-AF65-F5344CB8AC3E}">
        <p14:creationId xmlns:p14="http://schemas.microsoft.com/office/powerpoint/2010/main" val="241182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0"/>
            <a:ext cx="10351065" cy="1326321"/>
          </a:xfrm>
        </p:spPr>
        <p:txBody>
          <a:bodyPr/>
          <a:lstStyle/>
          <a:p>
            <a:r>
              <a:rPr lang="en-US" sz="4400" dirty="0">
                <a:solidFill>
                  <a:schemeClr val="accent5">
                    <a:lumMod val="20000"/>
                    <a:lumOff val="80000"/>
                  </a:schemeClr>
                </a:solidFill>
              </a:rPr>
              <a:t>POLICE DEPARTMENT</a:t>
            </a:r>
          </a:p>
        </p:txBody>
      </p:sp>
      <p:sp>
        <p:nvSpPr>
          <p:cNvPr id="3" name="Content Placeholder 2"/>
          <p:cNvSpPr>
            <a:spLocks noGrp="1"/>
          </p:cNvSpPr>
          <p:nvPr>
            <p:ph idx="1"/>
          </p:nvPr>
        </p:nvSpPr>
        <p:spPr>
          <a:xfrm>
            <a:off x="531812" y="1752599"/>
            <a:ext cx="10808265" cy="3657601"/>
          </a:xfrm>
          <a:solidFill>
            <a:schemeClr val="accent1">
              <a:lumMod val="75000"/>
            </a:schemeClr>
          </a:solidFill>
          <a:ln>
            <a:solidFill>
              <a:schemeClr val="tx1"/>
            </a:solidFill>
          </a:ln>
          <a:scene3d>
            <a:camera prst="orthographicFront"/>
            <a:lightRig rig="threePt" dir="t"/>
          </a:scene3d>
          <a:sp3d>
            <a:bevelT/>
          </a:sp3d>
        </p:spPr>
        <p:txBody>
          <a:bodyPr>
            <a:noAutofit/>
          </a:bodyPr>
          <a:lstStyle/>
          <a:p>
            <a:pPr marL="0" indent="0">
              <a:buNone/>
            </a:pPr>
            <a:r>
              <a:rPr lang="en-US" sz="3200" dirty="0">
                <a:solidFill>
                  <a:schemeClr val="tx2">
                    <a:lumMod val="25000"/>
                  </a:schemeClr>
                </a:solidFill>
              </a:rPr>
              <a:t>Over the past year the Police Dept. has begun to rebuild and restructure.  We have placed an emphasize on enhanced training and positive community interaction.  We will continue to work with the community to address quality of life issues in order to make Cambridge a better place to live and work.</a:t>
            </a:r>
          </a:p>
        </p:txBody>
      </p:sp>
    </p:spTree>
    <p:extLst>
      <p:ext uri="{BB962C8B-B14F-4D97-AF65-F5344CB8AC3E}">
        <p14:creationId xmlns:p14="http://schemas.microsoft.com/office/powerpoint/2010/main" val="47947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17648" y="4724400"/>
            <a:ext cx="4677327" cy="2057400"/>
          </a:xfrm>
        </p:spPr>
        <p:txBody>
          <a:bodyPr/>
          <a:lstStyle/>
          <a:p>
            <a:pPr algn="ctr"/>
            <a:r>
              <a:rPr lang="en-US" dirty="0">
                <a:solidFill>
                  <a:schemeClr val="accent4">
                    <a:lumMod val="20000"/>
                    <a:lumOff val="80000"/>
                  </a:schemeClr>
                </a:solidFill>
              </a:rPr>
              <a:t>Thank you</a:t>
            </a:r>
          </a:p>
        </p:txBody>
      </p:sp>
      <p:pic>
        <p:nvPicPr>
          <p:cNvPr id="6" name="Picture 5">
            <a:extLst>
              <a:ext uri="{FF2B5EF4-FFF2-40B4-BE49-F238E27FC236}">
                <a16:creationId xmlns:a16="http://schemas.microsoft.com/office/drawing/2014/main" xmlns="" id="{F057FB50-0A37-41E8-8F4F-958E3C8F5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012" y="152400"/>
            <a:ext cx="7848600" cy="5791200"/>
          </a:xfrm>
          <a:prstGeom prst="rect">
            <a:avLst/>
          </a:prstGeom>
        </p:spPr>
      </p:pic>
    </p:spTree>
    <p:extLst>
      <p:ext uri="{BB962C8B-B14F-4D97-AF65-F5344CB8AC3E}">
        <p14:creationId xmlns:p14="http://schemas.microsoft.com/office/powerpoint/2010/main" val="239965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647824" y="685800"/>
            <a:ext cx="9144000" cy="1600200"/>
          </a:xfrm>
        </p:spPr>
        <p:txBody>
          <a:bodyPr>
            <a:normAutofit fontScale="90000"/>
          </a:bodyPr>
          <a:lstStyle/>
          <a:p>
            <a:pPr algn="ctr"/>
            <a:r>
              <a:rPr lang="en-US" sz="4400" dirty="0">
                <a:solidFill>
                  <a:schemeClr val="accent5">
                    <a:lumMod val="20000"/>
                    <a:lumOff val="80000"/>
                  </a:schemeClr>
                </a:solidFill>
                <a:latin typeface="Century Gothic" panose="020B0502020202020204" pitchFamily="34" charset="0"/>
              </a:rPr>
              <a:t>Fiscal Year 2019 Proposed Operating and Capital Budget</a:t>
            </a:r>
          </a:p>
        </p:txBody>
      </p:sp>
      <p:sp>
        <p:nvSpPr>
          <p:cNvPr id="9" name="Subtitle 8"/>
          <p:cNvSpPr>
            <a:spLocks noGrp="1"/>
          </p:cNvSpPr>
          <p:nvPr>
            <p:ph type="subTitle" idx="1"/>
          </p:nvPr>
        </p:nvSpPr>
        <p:spPr>
          <a:xfrm>
            <a:off x="1217612" y="2895600"/>
            <a:ext cx="9753600" cy="3300414"/>
          </a:xfrm>
          <a:solidFill>
            <a:schemeClr val="accent1">
              <a:lumMod val="75000"/>
            </a:schemeClr>
          </a:solidFill>
          <a:ln>
            <a:solidFill>
              <a:schemeClr val="tx1"/>
            </a:solidFill>
          </a:ln>
          <a:scene3d>
            <a:camera prst="orthographicFront"/>
            <a:lightRig rig="threePt" dir="t"/>
          </a:scene3d>
          <a:sp3d>
            <a:bevelT/>
          </a:sp3d>
        </p:spPr>
        <p:txBody>
          <a:bodyPr anchor="ctr">
            <a:normAutofit/>
          </a:bodyPr>
          <a:lstStyle/>
          <a:p>
            <a:pPr algn="ctr"/>
            <a:r>
              <a:rPr lang="en-US" sz="4000" b="1" dirty="0">
                <a:solidFill>
                  <a:schemeClr val="tx2"/>
                </a:solidFill>
                <a:latin typeface="Century Gothic" panose="020B0502020202020204" pitchFamily="34" charset="0"/>
              </a:rPr>
              <a:t>Rescue Fire Company </a:t>
            </a:r>
          </a:p>
        </p:txBody>
      </p:sp>
    </p:spTree>
    <p:extLst>
      <p:ext uri="{BB962C8B-B14F-4D97-AF65-F5344CB8AC3E}">
        <p14:creationId xmlns:p14="http://schemas.microsoft.com/office/powerpoint/2010/main" val="268877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612" y="2438400"/>
            <a:ext cx="6934200" cy="5715000"/>
          </a:xfrm>
          <a:prstGeom prst="rect">
            <a:avLst/>
          </a:prstGeom>
        </p:spPr>
      </p:pic>
      <p:sp>
        <p:nvSpPr>
          <p:cNvPr id="8" name="Title 7"/>
          <p:cNvSpPr>
            <a:spLocks noGrp="1"/>
          </p:cNvSpPr>
          <p:nvPr>
            <p:ph type="ctrTitle"/>
          </p:nvPr>
        </p:nvSpPr>
        <p:spPr>
          <a:xfrm>
            <a:off x="1293812" y="-8238"/>
            <a:ext cx="9144000" cy="609600"/>
          </a:xfrm>
        </p:spPr>
        <p:txBody>
          <a:bodyPr>
            <a:normAutofit fontScale="90000"/>
          </a:bodyPr>
          <a:lstStyle/>
          <a:p>
            <a:pPr algn="ctr"/>
            <a:r>
              <a:rPr lang="en-US" sz="4000" dirty="0">
                <a:solidFill>
                  <a:schemeClr val="accent5">
                    <a:lumMod val="20000"/>
                    <a:lumOff val="80000"/>
                  </a:schemeClr>
                </a:solidFill>
                <a:latin typeface="Century Gothic" panose="020B0502020202020204" pitchFamily="34" charset="0"/>
              </a:rPr>
              <a:t>Rescue Fire Company</a:t>
            </a:r>
          </a:p>
        </p:txBody>
      </p:sp>
      <p:sp>
        <p:nvSpPr>
          <p:cNvPr id="9" name="Subtitle 8"/>
          <p:cNvSpPr>
            <a:spLocks noGrp="1"/>
          </p:cNvSpPr>
          <p:nvPr>
            <p:ph type="subTitle" idx="1"/>
          </p:nvPr>
        </p:nvSpPr>
        <p:spPr>
          <a:xfrm>
            <a:off x="3122612" y="1143000"/>
            <a:ext cx="5611812" cy="1090614"/>
          </a:xfrm>
          <a:solidFill>
            <a:schemeClr val="accent1">
              <a:lumMod val="75000"/>
            </a:schemeClr>
          </a:solidFill>
          <a:ln>
            <a:solidFill>
              <a:schemeClr val="tx1"/>
            </a:solidFill>
          </a:ln>
          <a:scene3d>
            <a:camera prst="orthographicFront"/>
            <a:lightRig rig="threePt" dir="t"/>
          </a:scene3d>
          <a:sp3d>
            <a:bevelT/>
          </a:sp3d>
        </p:spPr>
        <p:txBody>
          <a:bodyPr anchor="ctr">
            <a:normAutofit/>
          </a:bodyPr>
          <a:lstStyle/>
          <a:p>
            <a:pPr algn="ctr"/>
            <a:r>
              <a:rPr lang="en-US" sz="4000" dirty="0">
                <a:solidFill>
                  <a:schemeClr val="tx2"/>
                </a:solidFill>
                <a:latin typeface="Century Gothic" panose="020B0502020202020204" pitchFamily="34" charset="0"/>
              </a:rPr>
              <a:t>Operations</a:t>
            </a:r>
          </a:p>
        </p:txBody>
      </p:sp>
    </p:spTree>
    <p:extLst>
      <p:ext uri="{BB962C8B-B14F-4D97-AF65-F5344CB8AC3E}">
        <p14:creationId xmlns:p14="http://schemas.microsoft.com/office/powerpoint/2010/main" val="256207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a:t>
            </a:r>
          </a:p>
        </p:txBody>
      </p:sp>
      <p:graphicFrame>
        <p:nvGraphicFramePr>
          <p:cNvPr id="4" name="Content Placeholder 3"/>
          <p:cNvGraphicFramePr>
            <a:graphicFrameLocks noGrp="1"/>
          </p:cNvGraphicFramePr>
          <p:nvPr>
            <p:ph idx="1"/>
            <p:extLst/>
          </p:nvPr>
        </p:nvGraphicFramePr>
        <p:xfrm>
          <a:off x="1103313" y="1524000"/>
          <a:ext cx="4914899"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9612" y="1527544"/>
            <a:ext cx="4572000" cy="6019800"/>
          </a:xfrm>
          <a:prstGeom prst="rect">
            <a:avLst/>
          </a:prstGeom>
        </p:spPr>
      </p:pic>
    </p:spTree>
    <p:extLst>
      <p:ext uri="{BB962C8B-B14F-4D97-AF65-F5344CB8AC3E}">
        <p14:creationId xmlns:p14="http://schemas.microsoft.com/office/powerpoint/2010/main" val="42043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5">
                    <a:lumMod val="20000"/>
                    <a:lumOff val="80000"/>
                  </a:schemeClr>
                </a:solidFill>
              </a:rPr>
              <a:t>Department Budget Overview</a:t>
            </a:r>
          </a:p>
        </p:txBody>
      </p:sp>
      <p:graphicFrame>
        <p:nvGraphicFramePr>
          <p:cNvPr id="6" name="Content Placeholder 5"/>
          <p:cNvGraphicFramePr>
            <a:graphicFrameLocks noGrp="1"/>
          </p:cNvGraphicFramePr>
          <p:nvPr>
            <p:ph idx="1"/>
            <p:extLst/>
          </p:nvPr>
        </p:nvGraphicFramePr>
        <p:xfrm>
          <a:off x="912813" y="2095500"/>
          <a:ext cx="10352085" cy="3738561"/>
        </p:xfrm>
        <a:graphic>
          <a:graphicData uri="http://schemas.openxmlformats.org/drawingml/2006/table">
            <a:tbl>
              <a:tblPr firstRow="1" bandRow="1">
                <a:tableStyleId>{5C22544A-7EE6-4342-B048-85BDC9FD1C3A}</a:tableStyleId>
              </a:tblPr>
              <a:tblGrid>
                <a:gridCol w="3450695">
                  <a:extLst>
                    <a:ext uri="{9D8B030D-6E8A-4147-A177-3AD203B41FA5}">
                      <a16:colId xmlns:a16="http://schemas.microsoft.com/office/drawing/2014/main" xmlns="" val="20000"/>
                    </a:ext>
                  </a:extLst>
                </a:gridCol>
                <a:gridCol w="3450695">
                  <a:extLst>
                    <a:ext uri="{9D8B030D-6E8A-4147-A177-3AD203B41FA5}">
                      <a16:colId xmlns:a16="http://schemas.microsoft.com/office/drawing/2014/main" xmlns="" val="20001"/>
                    </a:ext>
                  </a:extLst>
                </a:gridCol>
                <a:gridCol w="3450695">
                  <a:extLst>
                    <a:ext uri="{9D8B030D-6E8A-4147-A177-3AD203B41FA5}">
                      <a16:colId xmlns:a16="http://schemas.microsoft.com/office/drawing/2014/main" xmlns="" val="20002"/>
                    </a:ext>
                  </a:extLst>
                </a:gridCol>
              </a:tblGrid>
              <a:tr h="1246187">
                <a:tc>
                  <a:txBody>
                    <a:bodyPr/>
                    <a:lstStyle/>
                    <a:p>
                      <a:pPr algn="ctr"/>
                      <a:r>
                        <a:rPr lang="en-US" sz="3600" dirty="0"/>
                        <a:t>Fiscal Year</a:t>
                      </a:r>
                    </a:p>
                  </a:txBody>
                  <a:tcPr marL="105836" marR="105836"/>
                </a:tc>
                <a:tc>
                  <a:txBody>
                    <a:bodyPr/>
                    <a:lstStyle/>
                    <a:p>
                      <a:pPr algn="ctr"/>
                      <a:r>
                        <a:rPr lang="en-US" sz="3600" dirty="0"/>
                        <a:t>Budget</a:t>
                      </a:r>
                    </a:p>
                  </a:txBody>
                  <a:tcPr marL="105836" marR="105836"/>
                </a:tc>
                <a:tc>
                  <a:txBody>
                    <a:bodyPr/>
                    <a:lstStyle/>
                    <a:p>
                      <a:pPr algn="ctr"/>
                      <a:r>
                        <a:rPr lang="en-US" sz="3600" dirty="0"/>
                        <a:t>Positions</a:t>
                      </a:r>
                    </a:p>
                  </a:txBody>
                  <a:tcPr marL="105836" marR="105836"/>
                </a:tc>
                <a:extLst>
                  <a:ext uri="{0D108BD9-81ED-4DB2-BD59-A6C34878D82A}">
                    <a16:rowId xmlns:a16="http://schemas.microsoft.com/office/drawing/2014/main" xmlns="" val="10000"/>
                  </a:ext>
                </a:extLst>
              </a:tr>
              <a:tr h="1246187">
                <a:tc>
                  <a:txBody>
                    <a:bodyPr/>
                    <a:lstStyle/>
                    <a:p>
                      <a:pPr algn="ctr"/>
                      <a:r>
                        <a:rPr lang="en-US" sz="3600" b="1" dirty="0"/>
                        <a:t>2018</a:t>
                      </a:r>
                    </a:p>
                  </a:txBody>
                  <a:tcPr marL="105836" marR="105836"/>
                </a:tc>
                <a:tc>
                  <a:txBody>
                    <a:bodyPr/>
                    <a:lstStyle/>
                    <a:p>
                      <a:pPr algn="ctr"/>
                      <a:r>
                        <a:rPr lang="en-US" sz="3600" b="1" dirty="0"/>
                        <a:t>$620,539</a:t>
                      </a:r>
                    </a:p>
                  </a:txBody>
                  <a:tcPr marL="105836" marR="105836"/>
                </a:tc>
                <a:tc>
                  <a:txBody>
                    <a:bodyPr/>
                    <a:lstStyle/>
                    <a:p>
                      <a:pPr algn="ctr"/>
                      <a:r>
                        <a:rPr lang="en-US" sz="3600" b="1" dirty="0"/>
                        <a:t>[none]</a:t>
                      </a:r>
                    </a:p>
                  </a:txBody>
                  <a:tcPr marL="105836" marR="105836"/>
                </a:tc>
                <a:extLst>
                  <a:ext uri="{0D108BD9-81ED-4DB2-BD59-A6C34878D82A}">
                    <a16:rowId xmlns:a16="http://schemas.microsoft.com/office/drawing/2014/main" xmlns="" val="10001"/>
                  </a:ext>
                </a:extLst>
              </a:tr>
              <a:tr h="1246187">
                <a:tc>
                  <a:txBody>
                    <a:bodyPr/>
                    <a:lstStyle/>
                    <a:p>
                      <a:pPr algn="ctr"/>
                      <a:r>
                        <a:rPr lang="en-US" sz="3600" b="1" dirty="0"/>
                        <a:t>2019</a:t>
                      </a:r>
                    </a:p>
                  </a:txBody>
                  <a:tcPr marL="105836" marR="105836"/>
                </a:tc>
                <a:tc>
                  <a:txBody>
                    <a:bodyPr/>
                    <a:lstStyle/>
                    <a:p>
                      <a:pPr algn="ctr"/>
                      <a:r>
                        <a:rPr lang="en-US" sz="3600" b="1" dirty="0"/>
                        <a:t>$620,539</a:t>
                      </a:r>
                    </a:p>
                  </a:txBody>
                  <a:tcPr marL="105836" marR="105836"/>
                </a:tc>
                <a:tc>
                  <a:txBody>
                    <a:bodyPr/>
                    <a:lstStyle/>
                    <a:p>
                      <a:pPr algn="ctr"/>
                      <a:r>
                        <a:rPr lang="en-US" sz="3600" b="1" dirty="0"/>
                        <a:t>[none]</a:t>
                      </a:r>
                    </a:p>
                  </a:txBody>
                  <a:tcPr marL="105836" marR="105836"/>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18399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Descriptors</a:t>
            </a:r>
          </a:p>
        </p:txBody>
      </p:sp>
      <p:sp>
        <p:nvSpPr>
          <p:cNvPr id="3" name="Content Placeholder 2"/>
          <p:cNvSpPr>
            <a:spLocks noGrp="1"/>
          </p:cNvSpPr>
          <p:nvPr>
            <p:ph idx="1"/>
          </p:nvPr>
        </p:nvSpPr>
        <p:spPr/>
        <p:txBody>
          <a:bodyPr>
            <a:normAutofit/>
          </a:bodyPr>
          <a:lstStyle/>
          <a:p>
            <a:r>
              <a:rPr lang="en-US" sz="3600" dirty="0"/>
              <a:t>Rescue Fire Company established in 1882</a:t>
            </a:r>
          </a:p>
          <a:p>
            <a:r>
              <a:rPr lang="en-US" sz="3600" dirty="0"/>
              <a:t>All volunteer organization – 51 active members</a:t>
            </a:r>
          </a:p>
          <a:p>
            <a:r>
              <a:rPr lang="en-US" sz="3600" dirty="0"/>
              <a:t>1</a:t>
            </a:r>
            <a:r>
              <a:rPr lang="en-US" sz="3600" baseline="30000" dirty="0"/>
              <a:t>st</a:t>
            </a:r>
            <a:r>
              <a:rPr lang="en-US" sz="3600" dirty="0"/>
              <a:t> due for 40 square miles area with 14,000 population</a:t>
            </a:r>
          </a:p>
        </p:txBody>
      </p:sp>
    </p:spTree>
    <p:extLst>
      <p:ext uri="{BB962C8B-B14F-4D97-AF65-F5344CB8AC3E}">
        <p14:creationId xmlns:p14="http://schemas.microsoft.com/office/powerpoint/2010/main" val="57646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942" y="452718"/>
            <a:ext cx="9715669" cy="1400530"/>
          </a:xfrm>
        </p:spPr>
        <p:txBody>
          <a:bodyPr/>
          <a:lstStyle/>
          <a:p>
            <a:r>
              <a:rPr lang="en-US" sz="4400" dirty="0">
                <a:solidFill>
                  <a:schemeClr val="accent5">
                    <a:lumMod val="20000"/>
                    <a:lumOff val="80000"/>
                  </a:schemeClr>
                </a:solidFill>
              </a:rPr>
              <a:t>Performance Measures - Sele</a:t>
            </a:r>
            <a:r>
              <a:rPr lang="en-US" sz="4400" dirty="0"/>
              <a:t>cted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76291267"/>
              </p:ext>
            </p:extLst>
          </p:nvPr>
        </p:nvGraphicFramePr>
        <p:xfrm>
          <a:off x="1293812" y="2438400"/>
          <a:ext cx="8763000" cy="2971800"/>
        </p:xfrm>
        <a:graphic>
          <a:graphicData uri="http://schemas.openxmlformats.org/drawingml/2006/table">
            <a:tbl>
              <a:tblPr firstRow="1" bandRow="1">
                <a:tableStyleId>{5C22544A-7EE6-4342-B048-85BDC9FD1C3A}</a:tableStyleId>
              </a:tblPr>
              <a:tblGrid>
                <a:gridCol w="4202664">
                  <a:extLst>
                    <a:ext uri="{9D8B030D-6E8A-4147-A177-3AD203B41FA5}">
                      <a16:colId xmlns:a16="http://schemas.microsoft.com/office/drawing/2014/main" xmlns="" val="20000"/>
                    </a:ext>
                  </a:extLst>
                </a:gridCol>
                <a:gridCol w="2414296">
                  <a:extLst>
                    <a:ext uri="{9D8B030D-6E8A-4147-A177-3AD203B41FA5}">
                      <a16:colId xmlns:a16="http://schemas.microsoft.com/office/drawing/2014/main" xmlns="" val="20001"/>
                    </a:ext>
                  </a:extLst>
                </a:gridCol>
                <a:gridCol w="2146040">
                  <a:extLst>
                    <a:ext uri="{9D8B030D-6E8A-4147-A177-3AD203B41FA5}">
                      <a16:colId xmlns:a16="http://schemas.microsoft.com/office/drawing/2014/main" xmlns="" val="20002"/>
                    </a:ext>
                  </a:extLst>
                </a:gridCol>
              </a:tblGrid>
              <a:tr h="533400">
                <a:tc>
                  <a:txBody>
                    <a:bodyPr/>
                    <a:lstStyle/>
                    <a:p>
                      <a:r>
                        <a:rPr lang="en-US" sz="2400" dirty="0"/>
                        <a:t>Measures</a:t>
                      </a:r>
                    </a:p>
                  </a:txBody>
                  <a:tcPr/>
                </a:tc>
                <a:tc>
                  <a:txBody>
                    <a:bodyPr/>
                    <a:lstStyle/>
                    <a:p>
                      <a:pPr algn="ctr"/>
                      <a:r>
                        <a:rPr lang="en-US" sz="2400" dirty="0"/>
                        <a:t>2018 (est.)</a:t>
                      </a:r>
                    </a:p>
                  </a:txBody>
                  <a:tcPr/>
                </a:tc>
                <a:tc>
                  <a:txBody>
                    <a:bodyPr/>
                    <a:lstStyle/>
                    <a:p>
                      <a:pPr algn="ctr"/>
                      <a:r>
                        <a:rPr lang="en-US" sz="2400" dirty="0"/>
                        <a:t>2019</a:t>
                      </a:r>
                    </a:p>
                  </a:txBody>
                  <a:tcPr/>
                </a:tc>
                <a:extLst>
                  <a:ext uri="{0D108BD9-81ED-4DB2-BD59-A6C34878D82A}">
                    <a16:rowId xmlns:a16="http://schemas.microsoft.com/office/drawing/2014/main" xmlns="" val="10000"/>
                  </a:ext>
                </a:extLst>
              </a:tr>
              <a:tr h="609600">
                <a:tc>
                  <a:txBody>
                    <a:bodyPr/>
                    <a:lstStyle/>
                    <a:p>
                      <a:r>
                        <a:rPr lang="en-US" sz="2400" dirty="0"/>
                        <a:t>Total</a:t>
                      </a:r>
                      <a:r>
                        <a:rPr lang="en-US" sz="2400" baseline="0" dirty="0"/>
                        <a:t> Responses </a:t>
                      </a:r>
                      <a:endParaRPr lang="en-US" sz="2400" dirty="0"/>
                    </a:p>
                  </a:txBody>
                  <a:tcPr/>
                </a:tc>
                <a:tc>
                  <a:txBody>
                    <a:bodyPr/>
                    <a:lstStyle/>
                    <a:p>
                      <a:pPr algn="ctr"/>
                      <a:r>
                        <a:rPr lang="en-US" sz="2400" dirty="0"/>
                        <a:t>995</a:t>
                      </a:r>
                    </a:p>
                  </a:txBody>
                  <a:tcPr/>
                </a:tc>
                <a:tc>
                  <a:txBody>
                    <a:bodyPr/>
                    <a:lstStyle/>
                    <a:p>
                      <a:pPr algn="ctr"/>
                      <a:r>
                        <a:rPr lang="en-US" sz="2400" dirty="0"/>
                        <a:t>1,050</a:t>
                      </a:r>
                    </a:p>
                  </a:txBody>
                  <a:tcPr/>
                </a:tc>
                <a:extLst>
                  <a:ext uri="{0D108BD9-81ED-4DB2-BD59-A6C34878D82A}">
                    <a16:rowId xmlns:a16="http://schemas.microsoft.com/office/drawing/2014/main" xmlns="" val="10001"/>
                  </a:ext>
                </a:extLst>
              </a:tr>
              <a:tr h="609600">
                <a:tc>
                  <a:txBody>
                    <a:bodyPr/>
                    <a:lstStyle/>
                    <a:p>
                      <a:r>
                        <a:rPr lang="en-US" sz="2400" dirty="0"/>
                        <a:t>Reported</a:t>
                      </a:r>
                      <a:r>
                        <a:rPr lang="en-US" sz="2400" baseline="0" dirty="0"/>
                        <a:t> Structure Fires</a:t>
                      </a:r>
                      <a:endParaRPr lang="en-US" sz="2400" dirty="0"/>
                    </a:p>
                  </a:txBody>
                  <a:tcPr/>
                </a:tc>
                <a:tc>
                  <a:txBody>
                    <a:bodyPr/>
                    <a:lstStyle/>
                    <a:p>
                      <a:pPr algn="ctr"/>
                      <a:r>
                        <a:rPr lang="en-US" sz="2400" dirty="0"/>
                        <a:t>90</a:t>
                      </a:r>
                    </a:p>
                  </a:txBody>
                  <a:tcPr/>
                </a:tc>
                <a:tc>
                  <a:txBody>
                    <a:bodyPr/>
                    <a:lstStyle/>
                    <a:p>
                      <a:pPr algn="ctr"/>
                      <a:r>
                        <a:rPr lang="en-US" sz="2400" dirty="0"/>
                        <a:t>100</a:t>
                      </a:r>
                    </a:p>
                  </a:txBody>
                  <a:tcPr/>
                </a:tc>
                <a:extLst>
                  <a:ext uri="{0D108BD9-81ED-4DB2-BD59-A6C34878D82A}">
                    <a16:rowId xmlns:a16="http://schemas.microsoft.com/office/drawing/2014/main" xmlns="" val="10002"/>
                  </a:ext>
                </a:extLst>
              </a:tr>
              <a:tr h="609600">
                <a:tc>
                  <a:txBody>
                    <a:bodyPr/>
                    <a:lstStyle/>
                    <a:p>
                      <a:r>
                        <a:rPr lang="en-US" sz="2400" dirty="0"/>
                        <a:t>Training Classes attended</a:t>
                      </a:r>
                    </a:p>
                  </a:txBody>
                  <a:tcPr/>
                </a:tc>
                <a:tc>
                  <a:txBody>
                    <a:bodyPr/>
                    <a:lstStyle/>
                    <a:p>
                      <a:pPr algn="ctr"/>
                      <a:r>
                        <a:rPr lang="en-US" sz="2400" dirty="0"/>
                        <a:t>380</a:t>
                      </a:r>
                    </a:p>
                  </a:txBody>
                  <a:tcPr/>
                </a:tc>
                <a:tc>
                  <a:txBody>
                    <a:bodyPr/>
                    <a:lstStyle/>
                    <a:p>
                      <a:pPr algn="ctr"/>
                      <a:r>
                        <a:rPr lang="en-US" sz="2400" dirty="0"/>
                        <a:t>450</a:t>
                      </a:r>
                    </a:p>
                  </a:txBody>
                  <a:tcPr/>
                </a:tc>
                <a:extLst>
                  <a:ext uri="{0D108BD9-81ED-4DB2-BD59-A6C34878D82A}">
                    <a16:rowId xmlns:a16="http://schemas.microsoft.com/office/drawing/2014/main" xmlns="" val="10003"/>
                  </a:ext>
                </a:extLst>
              </a:tr>
              <a:tr h="609600">
                <a:tc>
                  <a:txBody>
                    <a:bodyPr/>
                    <a:lstStyle/>
                    <a:p>
                      <a:r>
                        <a:rPr lang="en-US" sz="2400" dirty="0"/>
                        <a:t>Total</a:t>
                      </a:r>
                      <a:r>
                        <a:rPr lang="en-US" sz="2400" baseline="0" dirty="0"/>
                        <a:t> Staff Hours</a:t>
                      </a:r>
                      <a:endParaRPr lang="en-US" sz="2400" dirty="0"/>
                    </a:p>
                  </a:txBody>
                  <a:tcPr/>
                </a:tc>
                <a:tc>
                  <a:txBody>
                    <a:bodyPr/>
                    <a:lstStyle/>
                    <a:p>
                      <a:pPr algn="ctr"/>
                      <a:r>
                        <a:rPr lang="en-US" sz="2400" dirty="0"/>
                        <a:t>24,000</a:t>
                      </a:r>
                    </a:p>
                  </a:txBody>
                  <a:tcPr/>
                </a:tc>
                <a:tc>
                  <a:txBody>
                    <a:bodyPr/>
                    <a:lstStyle/>
                    <a:p>
                      <a:pPr algn="ctr"/>
                      <a:r>
                        <a:rPr lang="en-US" sz="2400" dirty="0"/>
                        <a:t>25,000</a:t>
                      </a: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45431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147" y="152400"/>
            <a:ext cx="10351065" cy="1326321"/>
          </a:xfrm>
        </p:spPr>
        <p:txBody>
          <a:bodyPr/>
          <a:lstStyle/>
          <a:p>
            <a:r>
              <a:rPr lang="en-US" sz="4400" dirty="0">
                <a:solidFill>
                  <a:schemeClr val="accent5">
                    <a:lumMod val="20000"/>
                    <a:lumOff val="80000"/>
                  </a:schemeClr>
                </a:solidFill>
              </a:rPr>
              <a:t>Police Organization </a:t>
            </a:r>
          </a:p>
        </p:txBody>
      </p:sp>
      <p:graphicFrame>
        <p:nvGraphicFramePr>
          <p:cNvPr id="6" name="Content Placeholder 5"/>
          <p:cNvGraphicFramePr>
            <a:graphicFrameLocks noGrp="1"/>
          </p:cNvGraphicFramePr>
          <p:nvPr>
            <p:ph idx="1"/>
            <p:extLst/>
          </p:nvPr>
        </p:nvGraphicFramePr>
        <p:xfrm>
          <a:off x="760412" y="1152982"/>
          <a:ext cx="10591800" cy="5628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Straight Connector 3"/>
          <p:cNvCxnSpPr/>
          <p:nvPr/>
        </p:nvCxnSpPr>
        <p:spPr>
          <a:xfrm>
            <a:off x="6018212" y="5181600"/>
            <a:ext cx="0" cy="15240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82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942" y="452718"/>
            <a:ext cx="9791870" cy="1400530"/>
          </a:xfrm>
        </p:spPr>
        <p:txBody>
          <a:bodyPr/>
          <a:lstStyle/>
          <a:p>
            <a:r>
              <a:rPr lang="en-US" sz="4400" dirty="0">
                <a:solidFill>
                  <a:schemeClr val="accent5">
                    <a:lumMod val="20000"/>
                    <a:lumOff val="80000"/>
                  </a:schemeClr>
                </a:solidFill>
              </a:rPr>
              <a:t>FY 18 Accomplishments - Selected</a:t>
            </a:r>
          </a:p>
        </p:txBody>
      </p:sp>
      <p:sp>
        <p:nvSpPr>
          <p:cNvPr id="3" name="Content Placeholder 2"/>
          <p:cNvSpPr>
            <a:spLocks noGrp="1"/>
          </p:cNvSpPr>
          <p:nvPr>
            <p:ph idx="1"/>
          </p:nvPr>
        </p:nvSpPr>
        <p:spPr>
          <a:xfrm>
            <a:off x="1370012" y="1853248"/>
            <a:ext cx="9291841" cy="4800600"/>
          </a:xfrm>
        </p:spPr>
        <p:txBody>
          <a:bodyPr>
            <a:normAutofit/>
          </a:bodyPr>
          <a:lstStyle/>
          <a:p>
            <a:r>
              <a:rPr lang="en-US" sz="3600" dirty="0"/>
              <a:t>Placed tablets in all fire apparatus for use with Active 911 and other apps.</a:t>
            </a:r>
          </a:p>
          <a:p>
            <a:r>
              <a:rPr lang="en-US" sz="3600" dirty="0"/>
              <a:t>Implemented Active 911.</a:t>
            </a:r>
          </a:p>
          <a:p>
            <a:r>
              <a:rPr lang="en-US" sz="3600" dirty="0"/>
              <a:t>Applied for Grant to replace Tower Truck.</a:t>
            </a:r>
          </a:p>
          <a:p>
            <a:r>
              <a:rPr lang="en-US" sz="3600" dirty="0"/>
              <a:t>Provided savings in training program by receiving scholarships.</a:t>
            </a:r>
          </a:p>
        </p:txBody>
      </p:sp>
    </p:spTree>
    <p:extLst>
      <p:ext uri="{BB962C8B-B14F-4D97-AF65-F5344CB8AC3E}">
        <p14:creationId xmlns:p14="http://schemas.microsoft.com/office/powerpoint/2010/main" val="270686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0412" y="381000"/>
            <a:ext cx="8128000" cy="6096000"/>
          </a:xfrm>
          <a:prstGeom prst="rect">
            <a:avLst/>
          </a:prstGeom>
        </p:spPr>
      </p:pic>
    </p:spTree>
    <p:extLst>
      <p:ext uri="{BB962C8B-B14F-4D97-AF65-F5344CB8AC3E}">
        <p14:creationId xmlns:p14="http://schemas.microsoft.com/office/powerpoint/2010/main" val="269028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2" y="197679"/>
            <a:ext cx="10351065" cy="1326321"/>
          </a:xfrm>
        </p:spPr>
        <p:txBody>
          <a:bodyPr/>
          <a:lstStyle/>
          <a:p>
            <a:r>
              <a:rPr lang="en-US" sz="4400" dirty="0">
                <a:solidFill>
                  <a:schemeClr val="accent5">
                    <a:lumMod val="20000"/>
                    <a:lumOff val="80000"/>
                  </a:schemeClr>
                </a:solidFill>
              </a:rPr>
              <a:t>FY19 Significant Goals – Selected</a:t>
            </a:r>
          </a:p>
        </p:txBody>
      </p:sp>
      <p:sp>
        <p:nvSpPr>
          <p:cNvPr id="3" name="Content Placeholder 2"/>
          <p:cNvSpPr>
            <a:spLocks noGrp="1"/>
          </p:cNvSpPr>
          <p:nvPr>
            <p:ph idx="1"/>
          </p:nvPr>
        </p:nvSpPr>
        <p:spPr>
          <a:xfrm>
            <a:off x="1421441" y="1752600"/>
            <a:ext cx="9333806" cy="4953000"/>
          </a:xfrm>
        </p:spPr>
        <p:txBody>
          <a:bodyPr>
            <a:normAutofit/>
          </a:bodyPr>
          <a:lstStyle/>
          <a:p>
            <a:r>
              <a:rPr lang="en-US" sz="3600" dirty="0">
                <a:solidFill>
                  <a:schemeClr val="accent2">
                    <a:lumMod val="20000"/>
                    <a:lumOff val="80000"/>
                  </a:schemeClr>
                </a:solidFill>
              </a:rPr>
              <a:t>Work with County 911 in integrating new CAD system with the Active 911 system.</a:t>
            </a:r>
          </a:p>
          <a:p>
            <a:r>
              <a:rPr lang="en-US" sz="3600" dirty="0">
                <a:solidFill>
                  <a:schemeClr val="accent5">
                    <a:lumMod val="20000"/>
                    <a:lumOff val="80000"/>
                  </a:schemeClr>
                </a:solidFill>
              </a:rPr>
              <a:t>Continue to improve on recruitment and retention of active membership.</a:t>
            </a:r>
          </a:p>
          <a:p>
            <a:r>
              <a:rPr lang="en-US" sz="3600" dirty="0">
                <a:solidFill>
                  <a:schemeClr val="accent2">
                    <a:lumMod val="20000"/>
                    <a:lumOff val="80000"/>
                  </a:schemeClr>
                </a:solidFill>
              </a:rPr>
              <a:t>Receive AFG grant and finalize contract to replace Tower Truck.</a:t>
            </a:r>
          </a:p>
          <a:p>
            <a:endParaRPr lang="en-US" sz="3600" dirty="0"/>
          </a:p>
          <a:p>
            <a:endParaRPr lang="en-US" sz="3600" dirty="0"/>
          </a:p>
        </p:txBody>
      </p:sp>
    </p:spTree>
    <p:extLst>
      <p:ext uri="{BB962C8B-B14F-4D97-AF65-F5344CB8AC3E}">
        <p14:creationId xmlns:p14="http://schemas.microsoft.com/office/powerpoint/2010/main" val="84288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6EEF5B-D6DD-4234-8C5D-1C95DC53587F}"/>
              </a:ext>
            </a:extLst>
          </p:cNvPr>
          <p:cNvSpPr>
            <a:spLocks noGrp="1"/>
          </p:cNvSpPr>
          <p:nvPr>
            <p:ph type="title"/>
          </p:nvPr>
        </p:nvSpPr>
        <p:spPr>
          <a:xfrm>
            <a:off x="1217612" y="2713398"/>
            <a:ext cx="9402274" cy="1400530"/>
          </a:xfrm>
        </p:spPr>
        <p:txBody>
          <a:bodyPr/>
          <a:lstStyle/>
          <a:p>
            <a:pPr algn="ctr"/>
            <a:r>
              <a:rPr lang="en-US" dirty="0"/>
              <a:t>Thank you!</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8857"/>
            <a:ext cx="3657600" cy="275482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5612" y="170481"/>
            <a:ext cx="3657600" cy="2743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1225" y="3733800"/>
            <a:ext cx="3657600" cy="27432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33800"/>
            <a:ext cx="3629186" cy="277419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1405" y="3732928"/>
            <a:ext cx="3657600" cy="277506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9305" y="170481"/>
            <a:ext cx="3657600" cy="2743200"/>
          </a:xfrm>
          <a:prstGeom prst="rect">
            <a:avLst/>
          </a:prstGeom>
        </p:spPr>
      </p:pic>
    </p:spTree>
    <p:extLst>
      <p:ext uri="{BB962C8B-B14F-4D97-AF65-F5344CB8AC3E}">
        <p14:creationId xmlns:p14="http://schemas.microsoft.com/office/powerpoint/2010/main" val="380700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994334" y="152400"/>
            <a:ext cx="9144000" cy="1524000"/>
          </a:xfrm>
        </p:spPr>
        <p:txBody>
          <a:bodyPr>
            <a:normAutofit fontScale="90000"/>
          </a:bodyPr>
          <a:lstStyle/>
          <a:p>
            <a:pPr algn="ctr"/>
            <a:r>
              <a:rPr lang="en-US" sz="4400" dirty="0">
                <a:solidFill>
                  <a:schemeClr val="accent5">
                    <a:lumMod val="20000"/>
                    <a:lumOff val="80000"/>
                  </a:schemeClr>
                </a:solidFill>
                <a:latin typeface="Century Gothic" panose="020B0502020202020204" pitchFamily="34" charset="0"/>
              </a:rPr>
              <a:t>Fiscal Year 2019 Proposed Operating and Capital Budget</a:t>
            </a:r>
          </a:p>
        </p:txBody>
      </p:sp>
      <p:sp>
        <p:nvSpPr>
          <p:cNvPr id="5" name="Subtitle 4"/>
          <p:cNvSpPr>
            <a:spLocks noGrp="1"/>
          </p:cNvSpPr>
          <p:nvPr>
            <p:ph type="subTitle" idx="1"/>
          </p:nvPr>
        </p:nvSpPr>
        <p:spPr>
          <a:xfrm>
            <a:off x="2436812" y="4777380"/>
            <a:ext cx="5486400" cy="861420"/>
          </a:xfrm>
        </p:spPr>
        <p:txBody>
          <a:bodyPr/>
          <a:lstStyle/>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12" y="1752600"/>
            <a:ext cx="8305800" cy="4724400"/>
          </a:xfrm>
          <a:prstGeom prst="rect">
            <a:avLst/>
          </a:prstGeom>
        </p:spPr>
      </p:pic>
    </p:spTree>
    <p:extLst>
      <p:ext uri="{BB962C8B-B14F-4D97-AF65-F5344CB8AC3E}">
        <p14:creationId xmlns:p14="http://schemas.microsoft.com/office/powerpoint/2010/main" val="79245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654" y="381001"/>
            <a:ext cx="8823360" cy="914400"/>
          </a:xfrm>
        </p:spPr>
        <p:txBody>
          <a:bodyPr>
            <a:normAutofit fontScale="90000"/>
          </a:bodyPr>
          <a:lstStyle/>
          <a:p>
            <a:r>
              <a:rPr lang="en-US" sz="4800" dirty="0">
                <a:solidFill>
                  <a:schemeClr val="accent5">
                    <a:lumMod val="20000"/>
                    <a:lumOff val="80000"/>
                  </a:schemeClr>
                </a:solidFill>
              </a:rPr>
              <a:t>Department of Public Works</a:t>
            </a:r>
          </a:p>
        </p:txBody>
      </p:sp>
      <p:sp>
        <p:nvSpPr>
          <p:cNvPr id="3" name="Subtitle 2"/>
          <p:cNvSpPr>
            <a:spLocks noGrp="1"/>
          </p:cNvSpPr>
          <p:nvPr>
            <p:ph type="subTitle" idx="1"/>
          </p:nvPr>
        </p:nvSpPr>
        <p:spPr>
          <a:xfrm>
            <a:off x="197337" y="2286000"/>
            <a:ext cx="5369181" cy="3484732"/>
          </a:xfrm>
          <a:solidFill>
            <a:schemeClr val="accent1">
              <a:lumMod val="75000"/>
            </a:schemeClr>
          </a:solidFill>
          <a:ln>
            <a:solidFill>
              <a:schemeClr val="tx1"/>
            </a:solidFill>
          </a:ln>
          <a:scene3d>
            <a:camera prst="orthographicFront"/>
            <a:lightRig rig="threePt" dir="t"/>
          </a:scene3d>
          <a:sp3d>
            <a:bevelT/>
          </a:sp3d>
        </p:spPr>
        <p:txBody>
          <a:bodyPr anchor="ctr">
            <a:normAutofit lnSpcReduction="10000"/>
          </a:bodyPr>
          <a:lstStyle/>
          <a:p>
            <a:pPr algn="ctr">
              <a:lnSpc>
                <a:spcPct val="110000"/>
              </a:lnSpc>
            </a:pPr>
            <a:r>
              <a:rPr lang="en-US" sz="6600" b="1" dirty="0">
                <a:solidFill>
                  <a:schemeClr val="tx1"/>
                </a:solidFill>
              </a:rPr>
              <a:t>Planning </a:t>
            </a:r>
          </a:p>
          <a:p>
            <a:pPr algn="ctr">
              <a:lnSpc>
                <a:spcPct val="110000"/>
              </a:lnSpc>
            </a:pPr>
            <a:r>
              <a:rPr lang="en-US" sz="6600" b="1" dirty="0">
                <a:solidFill>
                  <a:schemeClr val="tx1"/>
                </a:solidFill>
              </a:rPr>
              <a:t>&amp; </a:t>
            </a:r>
          </a:p>
          <a:p>
            <a:pPr algn="ctr">
              <a:lnSpc>
                <a:spcPct val="110000"/>
              </a:lnSpc>
            </a:pPr>
            <a:r>
              <a:rPr lang="en-US" sz="6600" b="1" dirty="0">
                <a:solidFill>
                  <a:schemeClr val="tx1"/>
                </a:solidFill>
              </a:rPr>
              <a:t>Zoning</a:t>
            </a:r>
          </a:p>
        </p:txBody>
      </p:sp>
      <p:pic>
        <p:nvPicPr>
          <p:cNvPr id="6" name="Picture 5" descr="C:\Users\Patricia Escher\AppData\Local\Microsoft\Windows\Temporary Internet Files\Content.Outlook\NJ6EB1YZ\IMG_0474.JPG">
            <a:extLst>
              <a:ext uri="{FF2B5EF4-FFF2-40B4-BE49-F238E27FC236}">
                <a16:creationId xmlns:a16="http://schemas.microsoft.com/office/drawing/2014/main" xmlns="" id="{B868D0C4-14D1-40B5-B14C-32BF3BFF6425}"/>
              </a:ext>
            </a:extLst>
          </p:cNvPr>
          <p:cNvPicPr/>
          <p:nvPr/>
        </p:nvPicPr>
        <p:blipFill rotWithShape="1">
          <a:blip r:embed="rId2" cstate="print">
            <a:extLst>
              <a:ext uri="{28A0092B-C50C-407E-A947-70E740481C1C}">
                <a14:useLocalDpi xmlns:a14="http://schemas.microsoft.com/office/drawing/2010/main" val="0"/>
              </a:ext>
            </a:extLst>
          </a:blip>
          <a:srcRect l="11474" t="25041" r="13567"/>
          <a:stretch/>
        </p:blipFill>
        <p:spPr bwMode="auto">
          <a:xfrm>
            <a:off x="5789612" y="2286000"/>
            <a:ext cx="6200059" cy="3484732"/>
          </a:xfrm>
          <a:prstGeom prst="rect">
            <a:avLst/>
          </a:prstGeom>
          <a:noFill/>
          <a:ln>
            <a:noFill/>
          </a:ln>
        </p:spPr>
      </p:pic>
    </p:spTree>
    <p:extLst>
      <p:ext uri="{BB962C8B-B14F-4D97-AF65-F5344CB8AC3E}">
        <p14:creationId xmlns:p14="http://schemas.microsoft.com/office/powerpoint/2010/main" val="1105205623"/>
      </p:ext>
    </p:extLst>
  </p:cSld>
  <p:clrMapOvr>
    <a:masterClrMapping/>
  </p:clrMapOvr>
  <p:transition xmlns:p14="http://schemas.microsoft.com/office/powerpoint/2010/mai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212" y="381000"/>
            <a:ext cx="9402274" cy="995082"/>
          </a:xfrm>
        </p:spPr>
        <p:txBody>
          <a:bodyPr>
            <a:normAutofit/>
          </a:bodyPr>
          <a:lstStyle/>
          <a:p>
            <a:r>
              <a:rPr lang="en-US" sz="4400" dirty="0">
                <a:solidFill>
                  <a:schemeClr val="accent5">
                    <a:lumMod val="20000"/>
                    <a:lumOff val="80000"/>
                  </a:schemeClr>
                </a:solidFill>
              </a:rPr>
              <a:t>Key Descriptors</a:t>
            </a:r>
          </a:p>
        </p:txBody>
      </p:sp>
      <p:sp>
        <p:nvSpPr>
          <p:cNvPr id="3" name="Content Placeholder 2"/>
          <p:cNvSpPr>
            <a:spLocks noGrp="1"/>
          </p:cNvSpPr>
          <p:nvPr>
            <p:ph idx="1"/>
          </p:nvPr>
        </p:nvSpPr>
        <p:spPr>
          <a:xfrm>
            <a:off x="1103025" y="1676401"/>
            <a:ext cx="8944211" cy="4572000"/>
          </a:xfrm>
        </p:spPr>
        <p:txBody>
          <a:bodyPr>
            <a:normAutofit/>
          </a:bodyPr>
          <a:lstStyle/>
          <a:p>
            <a:r>
              <a:rPr lang="en-US" sz="2800" dirty="0"/>
              <a:t>Facilitate the use of solid planning principles and practices in order to enable superior land use development.</a:t>
            </a:r>
          </a:p>
          <a:p>
            <a:r>
              <a:rPr lang="en-US" sz="2800" dirty="0"/>
              <a:t>Prepare recommendations to and support the Planning &amp; Zoning Commission, Appeals Board, &amp; Historic Preservation Commission.</a:t>
            </a:r>
          </a:p>
          <a:p>
            <a:r>
              <a:rPr lang="en-US" sz="2800" dirty="0"/>
              <a:t>Amend and implement the City’s Zoning Code.</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40714157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062" y="533400"/>
            <a:ext cx="9402274" cy="1400530"/>
          </a:xfrm>
        </p:spPr>
        <p:txBody>
          <a:bodyPr/>
          <a:lstStyle/>
          <a:p>
            <a:r>
              <a:rPr lang="en-US" sz="4400" dirty="0">
                <a:solidFill>
                  <a:schemeClr val="accent5">
                    <a:lumMod val="20000"/>
                    <a:lumOff val="80000"/>
                  </a:schemeClr>
                </a:solidFill>
              </a:rPr>
              <a:t>Division Budget Overview</a:t>
            </a:r>
          </a:p>
        </p:txBody>
      </p:sp>
      <p:graphicFrame>
        <p:nvGraphicFramePr>
          <p:cNvPr id="6" name="Content Placeholder 5"/>
          <p:cNvGraphicFramePr>
            <a:graphicFrameLocks noGrp="1"/>
          </p:cNvGraphicFramePr>
          <p:nvPr>
            <p:ph idx="1"/>
            <p:extLst/>
          </p:nvPr>
        </p:nvGraphicFramePr>
        <p:xfrm>
          <a:off x="1446212" y="2057400"/>
          <a:ext cx="8943975" cy="3738561"/>
        </p:xfrm>
        <a:graphic>
          <a:graphicData uri="http://schemas.openxmlformats.org/drawingml/2006/table">
            <a:tbl>
              <a:tblPr firstRow="1" bandRow="1">
                <a:tableStyleId>{5C22544A-7EE6-4342-B048-85BDC9FD1C3A}</a:tableStyleId>
              </a:tblPr>
              <a:tblGrid>
                <a:gridCol w="2981325">
                  <a:extLst>
                    <a:ext uri="{9D8B030D-6E8A-4147-A177-3AD203B41FA5}">
                      <a16:colId xmlns:a16="http://schemas.microsoft.com/office/drawing/2014/main" xmlns="" val="20000"/>
                    </a:ext>
                  </a:extLst>
                </a:gridCol>
                <a:gridCol w="2981325">
                  <a:extLst>
                    <a:ext uri="{9D8B030D-6E8A-4147-A177-3AD203B41FA5}">
                      <a16:colId xmlns:a16="http://schemas.microsoft.com/office/drawing/2014/main" xmlns="" val="20001"/>
                    </a:ext>
                  </a:extLst>
                </a:gridCol>
                <a:gridCol w="2981325">
                  <a:extLst>
                    <a:ext uri="{9D8B030D-6E8A-4147-A177-3AD203B41FA5}">
                      <a16:colId xmlns:a16="http://schemas.microsoft.com/office/drawing/2014/main" xmlns="" val="20002"/>
                    </a:ext>
                  </a:extLst>
                </a:gridCol>
              </a:tblGrid>
              <a:tr h="1246187">
                <a:tc>
                  <a:txBody>
                    <a:bodyPr/>
                    <a:lstStyle/>
                    <a:p>
                      <a:pPr algn="ctr"/>
                      <a:r>
                        <a:rPr lang="en-US" sz="3200" dirty="0"/>
                        <a:t>Fiscal Year</a:t>
                      </a:r>
                    </a:p>
                  </a:txBody>
                  <a:tcPr/>
                </a:tc>
                <a:tc>
                  <a:txBody>
                    <a:bodyPr/>
                    <a:lstStyle/>
                    <a:p>
                      <a:pPr algn="ctr"/>
                      <a:r>
                        <a:rPr lang="en-US" sz="3200" dirty="0"/>
                        <a:t>Budget</a:t>
                      </a:r>
                    </a:p>
                  </a:txBody>
                  <a:tcPr/>
                </a:tc>
                <a:tc>
                  <a:txBody>
                    <a:bodyPr/>
                    <a:lstStyle/>
                    <a:p>
                      <a:pPr algn="ctr"/>
                      <a:r>
                        <a:rPr lang="en-US" sz="3200" dirty="0"/>
                        <a:t>Positions</a:t>
                      </a:r>
                    </a:p>
                  </a:txBody>
                  <a:tcPr/>
                </a:tc>
                <a:extLst>
                  <a:ext uri="{0D108BD9-81ED-4DB2-BD59-A6C34878D82A}">
                    <a16:rowId xmlns:a16="http://schemas.microsoft.com/office/drawing/2014/main" xmlns="" val="10000"/>
                  </a:ext>
                </a:extLst>
              </a:tr>
              <a:tr h="1246187">
                <a:tc>
                  <a:txBody>
                    <a:bodyPr/>
                    <a:lstStyle/>
                    <a:p>
                      <a:pPr algn="ctr"/>
                      <a:r>
                        <a:rPr lang="en-US" sz="3200" b="1" dirty="0"/>
                        <a:t>2018</a:t>
                      </a:r>
                    </a:p>
                  </a:txBody>
                  <a:tcPr/>
                </a:tc>
                <a:tc>
                  <a:txBody>
                    <a:bodyPr/>
                    <a:lstStyle/>
                    <a:p>
                      <a:pPr algn="ctr"/>
                      <a:r>
                        <a:rPr lang="en-US" sz="3200" b="1" dirty="0"/>
                        <a:t>$186,514</a:t>
                      </a:r>
                    </a:p>
                  </a:txBody>
                  <a:tcPr/>
                </a:tc>
                <a:tc>
                  <a:txBody>
                    <a:bodyPr/>
                    <a:lstStyle/>
                    <a:p>
                      <a:pPr algn="ctr"/>
                      <a:r>
                        <a:rPr lang="en-US" sz="3200" b="1" dirty="0"/>
                        <a:t>2</a:t>
                      </a:r>
                    </a:p>
                  </a:txBody>
                  <a:tcPr/>
                </a:tc>
                <a:extLst>
                  <a:ext uri="{0D108BD9-81ED-4DB2-BD59-A6C34878D82A}">
                    <a16:rowId xmlns:a16="http://schemas.microsoft.com/office/drawing/2014/main" xmlns="" val="10001"/>
                  </a:ext>
                </a:extLst>
              </a:tr>
              <a:tr h="1246187">
                <a:tc>
                  <a:txBody>
                    <a:bodyPr/>
                    <a:lstStyle/>
                    <a:p>
                      <a:pPr algn="ctr"/>
                      <a:r>
                        <a:rPr lang="en-US" sz="3200" b="1" dirty="0"/>
                        <a:t>2019</a:t>
                      </a:r>
                    </a:p>
                  </a:txBody>
                  <a:tcPr/>
                </a:tc>
                <a:tc>
                  <a:txBody>
                    <a:bodyPr/>
                    <a:lstStyle/>
                    <a:p>
                      <a:pPr algn="ctr"/>
                      <a:r>
                        <a:rPr lang="en-US" sz="3200" b="1" dirty="0"/>
                        <a:t>219,325</a:t>
                      </a:r>
                    </a:p>
                  </a:txBody>
                  <a:tcPr/>
                </a:tc>
                <a:tc>
                  <a:txBody>
                    <a:bodyPr/>
                    <a:lstStyle/>
                    <a:p>
                      <a:pPr algn="ctr"/>
                      <a:r>
                        <a:rPr lang="en-US" sz="3200" b="1" dirty="0"/>
                        <a:t>2</a:t>
                      </a: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812053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942" y="452718"/>
            <a:ext cx="9715669" cy="1400530"/>
          </a:xfrm>
        </p:spPr>
        <p:txBody>
          <a:bodyPr/>
          <a:lstStyle/>
          <a:p>
            <a:r>
              <a:rPr lang="en-US" sz="4400" dirty="0">
                <a:solidFill>
                  <a:schemeClr val="accent5">
                    <a:lumMod val="20000"/>
                    <a:lumOff val="80000"/>
                  </a:schemeClr>
                </a:solidFill>
              </a:rPr>
              <a:t>Performance Measures - Sele</a:t>
            </a:r>
            <a:r>
              <a:rPr lang="en-US" sz="4400" dirty="0"/>
              <a:t>cted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06046708"/>
              </p:ext>
            </p:extLst>
          </p:nvPr>
        </p:nvGraphicFramePr>
        <p:xfrm>
          <a:off x="1065211" y="2133600"/>
          <a:ext cx="9296400" cy="4038599"/>
        </p:xfrm>
        <a:graphic>
          <a:graphicData uri="http://schemas.openxmlformats.org/drawingml/2006/table">
            <a:tbl>
              <a:tblPr firstRow="1" bandRow="1">
                <a:tableStyleId>{5C22544A-7EE6-4342-B048-85BDC9FD1C3A}</a:tableStyleId>
              </a:tblPr>
              <a:tblGrid>
                <a:gridCol w="4458479">
                  <a:extLst>
                    <a:ext uri="{9D8B030D-6E8A-4147-A177-3AD203B41FA5}">
                      <a16:colId xmlns:a16="http://schemas.microsoft.com/office/drawing/2014/main" xmlns="" val="20000"/>
                    </a:ext>
                  </a:extLst>
                </a:gridCol>
                <a:gridCol w="2561253">
                  <a:extLst>
                    <a:ext uri="{9D8B030D-6E8A-4147-A177-3AD203B41FA5}">
                      <a16:colId xmlns:a16="http://schemas.microsoft.com/office/drawing/2014/main" xmlns="" val="20002"/>
                    </a:ext>
                  </a:extLst>
                </a:gridCol>
                <a:gridCol w="2276668">
                  <a:extLst>
                    <a:ext uri="{9D8B030D-6E8A-4147-A177-3AD203B41FA5}">
                      <a16:colId xmlns:a16="http://schemas.microsoft.com/office/drawing/2014/main" xmlns="" val="20003"/>
                    </a:ext>
                  </a:extLst>
                </a:gridCol>
              </a:tblGrid>
              <a:tr h="584095">
                <a:tc>
                  <a:txBody>
                    <a:bodyPr/>
                    <a:lstStyle/>
                    <a:p>
                      <a:r>
                        <a:rPr lang="en-US" sz="2400" dirty="0"/>
                        <a:t>Performance Measures</a:t>
                      </a:r>
                    </a:p>
                  </a:txBody>
                  <a:tcPr/>
                </a:tc>
                <a:tc>
                  <a:txBody>
                    <a:bodyPr/>
                    <a:lstStyle/>
                    <a:p>
                      <a:pPr algn="ctr"/>
                      <a:r>
                        <a:rPr lang="en-US" sz="2400" dirty="0"/>
                        <a:t>2018 (est.)</a:t>
                      </a:r>
                    </a:p>
                  </a:txBody>
                  <a:tcPr/>
                </a:tc>
                <a:tc>
                  <a:txBody>
                    <a:bodyPr/>
                    <a:lstStyle/>
                    <a:p>
                      <a:pPr algn="ctr"/>
                      <a:r>
                        <a:rPr lang="en-US" sz="2400" dirty="0"/>
                        <a:t>2019</a:t>
                      </a:r>
                    </a:p>
                  </a:txBody>
                  <a:tcPr/>
                </a:tc>
                <a:extLst>
                  <a:ext uri="{0D108BD9-81ED-4DB2-BD59-A6C34878D82A}">
                    <a16:rowId xmlns:a16="http://schemas.microsoft.com/office/drawing/2014/main" xmlns="" val="10000"/>
                  </a:ext>
                </a:extLst>
              </a:tr>
              <a:tr h="895612">
                <a:tc>
                  <a:txBody>
                    <a:bodyPr/>
                    <a:lstStyle/>
                    <a:p>
                      <a:r>
                        <a:rPr lang="en-US" sz="2000" dirty="0"/>
                        <a:t>Planning &amp; Zoning Building Permit Review</a:t>
                      </a:r>
                    </a:p>
                  </a:txBody>
                  <a:tcPr/>
                </a:tc>
                <a:tc>
                  <a:txBody>
                    <a:bodyPr/>
                    <a:lstStyle/>
                    <a:p>
                      <a:pPr algn="ctr"/>
                      <a:r>
                        <a:rPr lang="en-US" sz="2000" dirty="0"/>
                        <a:t>71</a:t>
                      </a:r>
                    </a:p>
                  </a:txBody>
                  <a:tcPr anchor="ctr"/>
                </a:tc>
                <a:tc>
                  <a:txBody>
                    <a:bodyPr/>
                    <a:lstStyle/>
                    <a:p>
                      <a:pPr algn="ctr"/>
                      <a:r>
                        <a:rPr lang="en-US" sz="2000" dirty="0"/>
                        <a:t>100</a:t>
                      </a:r>
                    </a:p>
                  </a:txBody>
                  <a:tcPr anchor="ctr"/>
                </a:tc>
                <a:extLst>
                  <a:ext uri="{0D108BD9-81ED-4DB2-BD59-A6C34878D82A}">
                    <a16:rowId xmlns:a16="http://schemas.microsoft.com/office/drawing/2014/main" xmlns="" val="10001"/>
                  </a:ext>
                </a:extLst>
              </a:tr>
              <a:tr h="852964">
                <a:tc>
                  <a: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en-US" sz="2000" dirty="0"/>
                        <a:t>HPC Applications</a:t>
                      </a:r>
                      <a:r>
                        <a:rPr lang="en-US" sz="2000" baseline="0" dirty="0"/>
                        <a:t> Administered </a:t>
                      </a:r>
                      <a:endParaRPr lang="en-US" sz="2000" dirty="0"/>
                    </a:p>
                  </a:txBody>
                  <a:tcPr/>
                </a:tc>
                <a:tc>
                  <a:txBody>
                    <a:bodyPr/>
                    <a:lstStyle/>
                    <a:p>
                      <a:pPr algn="ctr"/>
                      <a:r>
                        <a:rPr lang="en-US" sz="2000" dirty="0"/>
                        <a:t>62</a:t>
                      </a:r>
                    </a:p>
                  </a:txBody>
                  <a:tcPr anchor="ctr"/>
                </a:tc>
                <a:tc>
                  <a:txBody>
                    <a:bodyPr/>
                    <a:lstStyle/>
                    <a:p>
                      <a:pPr algn="ctr"/>
                      <a:r>
                        <a:rPr lang="en-US" sz="2000" dirty="0"/>
                        <a:t>50</a:t>
                      </a:r>
                    </a:p>
                  </a:txBody>
                  <a:tcPr anchor="ctr"/>
                </a:tc>
                <a:extLst>
                  <a:ext uri="{0D108BD9-81ED-4DB2-BD59-A6C34878D82A}">
                    <a16:rowId xmlns:a16="http://schemas.microsoft.com/office/drawing/2014/main" xmlns="" val="3630343240"/>
                  </a:ext>
                </a:extLst>
              </a:tr>
              <a:tr h="852964">
                <a:tc>
                  <a: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en-US" sz="2000" dirty="0"/>
                        <a:t>Monthly P&amp;Z &amp; HPC Meetings</a:t>
                      </a:r>
                    </a:p>
                  </a:txBody>
                  <a:tcPr anchor="ctr"/>
                </a:tc>
                <a:tc>
                  <a:txBody>
                    <a:bodyPr/>
                    <a:lstStyle/>
                    <a:p>
                      <a:pPr algn="ctr"/>
                      <a:r>
                        <a:rPr lang="en-US" sz="2000" dirty="0"/>
                        <a:t>18</a:t>
                      </a:r>
                    </a:p>
                  </a:txBody>
                  <a:tcPr anchor="ctr"/>
                </a:tc>
                <a:tc>
                  <a:txBody>
                    <a:bodyPr/>
                    <a:lstStyle/>
                    <a:p>
                      <a:pPr algn="ctr"/>
                      <a:r>
                        <a:rPr lang="en-US" sz="2000" dirty="0"/>
                        <a:t>15</a:t>
                      </a:r>
                    </a:p>
                  </a:txBody>
                  <a:tcPr anchor="ctr"/>
                </a:tc>
                <a:extLst>
                  <a:ext uri="{0D108BD9-81ED-4DB2-BD59-A6C34878D82A}">
                    <a16:rowId xmlns:a16="http://schemas.microsoft.com/office/drawing/2014/main" xmlns="" val="10002"/>
                  </a:ext>
                </a:extLst>
              </a:tr>
              <a:tr h="852964">
                <a:tc>
                  <a:txBody>
                    <a:bodyPr/>
                    <a:lstStyle/>
                    <a:p>
                      <a:pPr algn="l"/>
                      <a:r>
                        <a:rPr lang="en-US" sz="2000" dirty="0"/>
                        <a:t>Text Amendments to UDC</a:t>
                      </a:r>
                      <a:r>
                        <a:rPr lang="en-US" sz="2000" baseline="0" dirty="0"/>
                        <a:t> </a:t>
                      </a:r>
                      <a:endParaRPr lang="en-US" sz="2000" dirty="0"/>
                    </a:p>
                  </a:txBody>
                  <a:tcPr anchor="ctr"/>
                </a:tc>
                <a:tc>
                  <a:txBody>
                    <a:bodyPr/>
                    <a:lstStyle/>
                    <a:p>
                      <a:pPr algn="ctr"/>
                      <a:r>
                        <a:rPr lang="en-US" sz="2000" dirty="0"/>
                        <a:t>13</a:t>
                      </a:r>
                    </a:p>
                  </a:txBody>
                  <a:tcPr anchor="ctr"/>
                </a:tc>
                <a:tc>
                  <a:txBody>
                    <a:bodyPr/>
                    <a:lstStyle/>
                    <a:p>
                      <a:pPr algn="ctr"/>
                      <a:r>
                        <a:rPr lang="en-US" sz="2000" dirty="0"/>
                        <a:t>10</a:t>
                      </a:r>
                    </a:p>
                  </a:txBody>
                  <a:tcPr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6892971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273" y="18069"/>
            <a:ext cx="9402274" cy="685800"/>
          </a:xfrm>
        </p:spPr>
        <p:txBody>
          <a:bodyPr>
            <a:noAutofit/>
          </a:bodyPr>
          <a:lstStyle/>
          <a:p>
            <a:r>
              <a:rPr lang="en-US" sz="4400" dirty="0">
                <a:solidFill>
                  <a:schemeClr val="accent5">
                    <a:lumMod val="20000"/>
                    <a:lumOff val="80000"/>
                  </a:schemeClr>
                </a:solidFill>
              </a:rPr>
              <a:t>FY 2018 Accomplishments </a:t>
            </a:r>
          </a:p>
        </p:txBody>
      </p:sp>
      <p:sp>
        <p:nvSpPr>
          <p:cNvPr id="3" name="Content Placeholder 2"/>
          <p:cNvSpPr>
            <a:spLocks noGrp="1"/>
          </p:cNvSpPr>
          <p:nvPr>
            <p:ph idx="1"/>
          </p:nvPr>
        </p:nvSpPr>
        <p:spPr>
          <a:xfrm>
            <a:off x="91609" y="406916"/>
            <a:ext cx="6019801" cy="6172200"/>
          </a:xfrm>
        </p:spPr>
        <p:txBody>
          <a:bodyPr>
            <a:noAutofit/>
          </a:bodyPr>
          <a:lstStyle/>
          <a:p>
            <a:pPr algn="just"/>
            <a:endParaRPr lang="en-US" sz="2400" b="1" dirty="0"/>
          </a:p>
          <a:p>
            <a:pPr algn="just"/>
            <a:endParaRPr lang="en-US" sz="2400" b="1" dirty="0"/>
          </a:p>
          <a:p>
            <a:pPr algn="just"/>
            <a:r>
              <a:rPr lang="en-US" sz="2400" b="1" dirty="0"/>
              <a:t>Pine Street </a:t>
            </a:r>
          </a:p>
          <a:p>
            <a:pPr algn="just"/>
            <a:r>
              <a:rPr lang="en-US" sz="2400" b="1" dirty="0"/>
              <a:t>Cambridge Marketplace</a:t>
            </a:r>
            <a:endParaRPr lang="en-US" sz="2400" dirty="0"/>
          </a:p>
          <a:p>
            <a:pPr algn="just"/>
            <a:r>
              <a:rPr lang="en-US" sz="2400" b="1" dirty="0"/>
              <a:t>Cannery Park </a:t>
            </a:r>
          </a:p>
          <a:p>
            <a:pPr algn="just"/>
            <a:r>
              <a:rPr lang="en-US" sz="2400" b="1" dirty="0"/>
              <a:t>Working Waterfront Implementation Plan</a:t>
            </a:r>
            <a:endParaRPr lang="en-US" sz="2400" dirty="0"/>
          </a:p>
          <a:p>
            <a:pPr algn="just"/>
            <a:r>
              <a:rPr lang="en-US" sz="2400" b="1" dirty="0"/>
              <a:t>Historic Preservation Guidelines -</a:t>
            </a:r>
            <a:endParaRPr lang="en-US" sz="2400" dirty="0"/>
          </a:p>
          <a:p>
            <a:pPr algn="just"/>
            <a:r>
              <a:rPr lang="en-US" sz="2400" b="1" dirty="0"/>
              <a:t>Comprehensive Plan </a:t>
            </a:r>
            <a:r>
              <a:rPr lang="en-US" sz="2400" dirty="0"/>
              <a:t>Updated</a:t>
            </a:r>
          </a:p>
        </p:txBody>
      </p:sp>
      <p:pic>
        <p:nvPicPr>
          <p:cNvPr id="5" name="Picture 4">
            <a:extLst>
              <a:ext uri="{FF2B5EF4-FFF2-40B4-BE49-F238E27FC236}">
                <a16:creationId xmlns:a16="http://schemas.microsoft.com/office/drawing/2014/main" xmlns="" id="{BA16F8EA-AB79-4D3F-91A7-B960F1FC60C2}"/>
              </a:ext>
            </a:extLst>
          </p:cNvPr>
          <p:cNvPicPr>
            <a:picLocks noChangeAspect="1"/>
          </p:cNvPicPr>
          <p:nvPr/>
        </p:nvPicPr>
        <p:blipFill rotWithShape="1">
          <a:blip r:embed="rId2">
            <a:extLst>
              <a:ext uri="{28A0092B-C50C-407E-A947-70E740481C1C}">
                <a14:useLocalDpi xmlns:a14="http://schemas.microsoft.com/office/drawing/2010/main" val="0"/>
              </a:ext>
            </a:extLst>
          </a:blip>
          <a:srcRect t="22222" b="47778"/>
          <a:stretch/>
        </p:blipFill>
        <p:spPr>
          <a:xfrm>
            <a:off x="6551612" y="791633"/>
            <a:ext cx="5237975" cy="2793587"/>
          </a:xfrm>
          <a:prstGeom prst="rect">
            <a:avLst/>
          </a:prstGeom>
        </p:spPr>
      </p:pic>
      <p:pic>
        <p:nvPicPr>
          <p:cNvPr id="7" name="Picture 6">
            <a:extLst>
              <a:ext uri="{FF2B5EF4-FFF2-40B4-BE49-F238E27FC236}">
                <a16:creationId xmlns:a16="http://schemas.microsoft.com/office/drawing/2014/main" xmlns="" id="{E4C40D04-92DD-4221-B84E-46B172BF6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612" y="3760749"/>
            <a:ext cx="5237975" cy="2946361"/>
          </a:xfrm>
          <a:prstGeom prst="rect">
            <a:avLst/>
          </a:prstGeom>
        </p:spPr>
      </p:pic>
    </p:spTree>
    <p:extLst>
      <p:ext uri="{BB962C8B-B14F-4D97-AF65-F5344CB8AC3E}">
        <p14:creationId xmlns:p14="http://schemas.microsoft.com/office/powerpoint/2010/main" val="9219172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5">
                    <a:lumMod val="20000"/>
                    <a:lumOff val="80000"/>
                  </a:schemeClr>
                </a:solidFill>
              </a:rPr>
              <a:t>Organization Changes</a:t>
            </a:r>
          </a:p>
        </p:txBody>
      </p:sp>
      <p:sp>
        <p:nvSpPr>
          <p:cNvPr id="3" name="Content Placeholder 2"/>
          <p:cNvSpPr>
            <a:spLocks noGrp="1"/>
          </p:cNvSpPr>
          <p:nvPr>
            <p:ph idx="1"/>
          </p:nvPr>
        </p:nvSpPr>
        <p:spPr>
          <a:xfrm>
            <a:off x="1103025" y="2052919"/>
            <a:ext cx="9563387" cy="4195481"/>
          </a:xfrm>
        </p:spPr>
        <p:txBody>
          <a:bodyPr>
            <a:normAutofit lnSpcReduction="10000"/>
          </a:bodyPr>
          <a:lstStyle/>
          <a:p>
            <a:r>
              <a:rPr lang="en-US" sz="2800" dirty="0"/>
              <a:t> Restructure to a two Captain Administration System and remove the Major Position as of July 1, 2018.</a:t>
            </a:r>
          </a:p>
          <a:p>
            <a:r>
              <a:rPr lang="en-US" sz="2800" dirty="0"/>
              <a:t>Remove two positions upon the retirement of a Sergeant and a Patrolman First Class on September 1, 2018.  This will drop # of sworn officers from 48 to 46.</a:t>
            </a:r>
          </a:p>
          <a:p>
            <a:r>
              <a:rPr lang="en-US" sz="2800" dirty="0"/>
              <a:t>Remove the First Sergeant designation and move that Sergeant back to fill Sgt Hurley’s position on September 1, 2018. </a:t>
            </a:r>
          </a:p>
          <a:p>
            <a:pPr marL="0" indent="0">
              <a:buNone/>
            </a:pPr>
            <a:endParaRPr lang="en-US" sz="2800" dirty="0"/>
          </a:p>
          <a:p>
            <a:endParaRPr lang="en-US" sz="1600" dirty="0"/>
          </a:p>
          <a:p>
            <a:endParaRPr lang="en-US" sz="3600" dirty="0"/>
          </a:p>
        </p:txBody>
      </p:sp>
    </p:spTree>
    <p:extLst>
      <p:ext uri="{BB962C8B-B14F-4D97-AF65-F5344CB8AC3E}">
        <p14:creationId xmlns:p14="http://schemas.microsoft.com/office/powerpoint/2010/main" val="250325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5212" y="174171"/>
            <a:ext cx="9402274" cy="1400530"/>
          </a:xfrm>
        </p:spPr>
        <p:txBody>
          <a:bodyPr>
            <a:normAutofit/>
          </a:bodyPr>
          <a:lstStyle/>
          <a:p>
            <a:r>
              <a:rPr lang="en-US" sz="4400" dirty="0">
                <a:solidFill>
                  <a:schemeClr val="accent5">
                    <a:lumMod val="20000"/>
                    <a:lumOff val="80000"/>
                  </a:schemeClr>
                </a:solidFill>
              </a:rPr>
              <a:t>FY 2019 Goals </a:t>
            </a:r>
          </a:p>
        </p:txBody>
      </p:sp>
      <p:sp>
        <p:nvSpPr>
          <p:cNvPr id="3" name="Content Placeholder 2"/>
          <p:cNvSpPr>
            <a:spLocks noGrp="1"/>
          </p:cNvSpPr>
          <p:nvPr>
            <p:ph idx="1"/>
          </p:nvPr>
        </p:nvSpPr>
        <p:spPr>
          <a:xfrm>
            <a:off x="31069" y="228600"/>
            <a:ext cx="6018212" cy="6400800"/>
          </a:xfrm>
        </p:spPr>
        <p:txBody>
          <a:bodyPr>
            <a:normAutofit fontScale="25000" lnSpcReduction="20000"/>
          </a:bodyPr>
          <a:lstStyle/>
          <a:p>
            <a:r>
              <a:rPr lang="en-US" sz="10400" dirty="0">
                <a:solidFill>
                  <a:schemeClr val="accent2">
                    <a:lumMod val="20000"/>
                    <a:lumOff val="80000"/>
                  </a:schemeClr>
                </a:solidFill>
                <a:effectLst>
                  <a:outerShdw blurRad="38100" dist="38100" dir="2700000" algn="tl">
                    <a:srgbClr val="000000">
                      <a:alpha val="43137"/>
                    </a:srgbClr>
                  </a:outerShdw>
                </a:effectLst>
              </a:rPr>
              <a:t>Cannery Park and Rails to Trails program.</a:t>
            </a:r>
          </a:p>
          <a:p>
            <a:r>
              <a:rPr lang="en-US" sz="10400" dirty="0">
                <a:solidFill>
                  <a:schemeClr val="accent5">
                    <a:lumMod val="20000"/>
                    <a:lumOff val="80000"/>
                  </a:schemeClr>
                </a:solidFill>
                <a:effectLst>
                  <a:outerShdw blurRad="38100" dist="38100" dir="2700000" algn="tl">
                    <a:srgbClr val="000000">
                      <a:alpha val="43137"/>
                    </a:srgbClr>
                  </a:outerShdw>
                </a:effectLst>
              </a:rPr>
              <a:t>Pine Street Area Plan.</a:t>
            </a:r>
          </a:p>
          <a:p>
            <a:r>
              <a:rPr lang="en-US" sz="10400" dirty="0">
                <a:solidFill>
                  <a:schemeClr val="accent2">
                    <a:lumMod val="20000"/>
                    <a:lumOff val="80000"/>
                  </a:schemeClr>
                </a:solidFill>
                <a:effectLst>
                  <a:outerShdw blurRad="38100" dist="38100" dir="2700000" algn="tl">
                    <a:srgbClr val="000000">
                      <a:alpha val="43137"/>
                    </a:srgbClr>
                  </a:outerShdw>
                </a:effectLst>
              </a:rPr>
              <a:t>Develop way finding/branding program.</a:t>
            </a:r>
          </a:p>
          <a:p>
            <a:r>
              <a:rPr lang="en-US" sz="10400" dirty="0">
                <a:solidFill>
                  <a:schemeClr val="accent5">
                    <a:lumMod val="20000"/>
                    <a:lumOff val="80000"/>
                  </a:schemeClr>
                </a:solidFill>
                <a:effectLst>
                  <a:outerShdw blurRad="38100" dist="38100" dir="2700000" algn="tl">
                    <a:srgbClr val="000000">
                      <a:alpha val="43137"/>
                    </a:srgbClr>
                  </a:outerShdw>
                </a:effectLst>
              </a:rPr>
              <a:t>More grants funding for blight reduction.</a:t>
            </a:r>
          </a:p>
          <a:p>
            <a:r>
              <a:rPr lang="en-US" sz="10400" dirty="0">
                <a:solidFill>
                  <a:schemeClr val="accent3">
                    <a:lumMod val="20000"/>
                    <a:lumOff val="80000"/>
                  </a:schemeClr>
                </a:solidFill>
                <a:effectLst>
                  <a:outerShdw blurRad="38100" dist="38100" dir="2700000" algn="tl">
                    <a:srgbClr val="000000">
                      <a:alpha val="43137"/>
                    </a:srgbClr>
                  </a:outerShdw>
                </a:effectLst>
              </a:rPr>
              <a:t>Continue working with Developer for Cambridge Market Place.</a:t>
            </a:r>
          </a:p>
          <a:p>
            <a:r>
              <a:rPr lang="en-US" sz="10400" dirty="0">
                <a:solidFill>
                  <a:schemeClr val="accent5">
                    <a:lumMod val="20000"/>
                    <a:lumOff val="80000"/>
                  </a:schemeClr>
                </a:solidFill>
                <a:effectLst>
                  <a:outerShdw blurRad="38100" dist="38100" dir="2700000" algn="tl">
                    <a:srgbClr val="000000">
                      <a:alpha val="43137"/>
                    </a:srgbClr>
                  </a:outerShdw>
                </a:effectLst>
              </a:rPr>
              <a:t>Work with developer for Dorchester Market Place the “Metro” building site. </a:t>
            </a:r>
          </a:p>
          <a:p>
            <a:r>
              <a:rPr lang="en-US" sz="10400" dirty="0">
                <a:solidFill>
                  <a:schemeClr val="accent3">
                    <a:lumMod val="20000"/>
                    <a:lumOff val="80000"/>
                  </a:schemeClr>
                </a:solidFill>
                <a:effectLst>
                  <a:outerShdw blurRad="38100" dist="38100" dir="2700000" algn="tl">
                    <a:srgbClr val="000000">
                      <a:alpha val="43137"/>
                    </a:srgbClr>
                  </a:outerShdw>
                </a:effectLst>
              </a:rPr>
              <a:t>Design guidelines for the Rte. 50 corridor.</a:t>
            </a:r>
          </a:p>
          <a:p>
            <a:endParaRPr lang="en-US" sz="3600" dirty="0">
              <a:effectLst/>
            </a:endParaRPr>
          </a:p>
        </p:txBody>
      </p:sp>
      <p:pic>
        <p:nvPicPr>
          <p:cNvPr id="5" name="Picture 4">
            <a:extLst>
              <a:ext uri="{FF2B5EF4-FFF2-40B4-BE49-F238E27FC236}">
                <a16:creationId xmlns:a16="http://schemas.microsoft.com/office/drawing/2014/main" xmlns="" id="{4B011076-66CF-47C1-B6BE-3066E232F5D4}"/>
              </a:ext>
            </a:extLst>
          </p:cNvPr>
          <p:cNvPicPr>
            <a:picLocks noChangeAspect="1"/>
          </p:cNvPicPr>
          <p:nvPr/>
        </p:nvPicPr>
        <p:blipFill rotWithShape="1">
          <a:blip r:embed="rId2"/>
          <a:srcRect l="17749" b="24571"/>
          <a:stretch/>
        </p:blipFill>
        <p:spPr>
          <a:xfrm>
            <a:off x="6246812" y="2133600"/>
            <a:ext cx="5631945" cy="3522700"/>
          </a:xfrm>
          <a:prstGeom prst="rect">
            <a:avLst/>
          </a:prstGeom>
        </p:spPr>
      </p:pic>
    </p:spTree>
    <p:extLst>
      <p:ext uri="{BB962C8B-B14F-4D97-AF65-F5344CB8AC3E}">
        <p14:creationId xmlns:p14="http://schemas.microsoft.com/office/powerpoint/2010/main" val="16842425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654" y="381001"/>
            <a:ext cx="8823360" cy="914400"/>
          </a:xfrm>
        </p:spPr>
        <p:txBody>
          <a:bodyPr>
            <a:normAutofit fontScale="90000"/>
          </a:bodyPr>
          <a:lstStyle/>
          <a:p>
            <a:r>
              <a:rPr lang="en-US" sz="4800" dirty="0">
                <a:solidFill>
                  <a:schemeClr val="accent5">
                    <a:lumMod val="20000"/>
                    <a:lumOff val="80000"/>
                  </a:schemeClr>
                </a:solidFill>
              </a:rPr>
              <a:t>Department of Public Works</a:t>
            </a:r>
          </a:p>
        </p:txBody>
      </p:sp>
      <p:sp>
        <p:nvSpPr>
          <p:cNvPr id="3" name="Subtitle 2"/>
          <p:cNvSpPr>
            <a:spLocks noGrp="1"/>
          </p:cNvSpPr>
          <p:nvPr>
            <p:ph type="subTitle" idx="1"/>
          </p:nvPr>
        </p:nvSpPr>
        <p:spPr>
          <a:xfrm>
            <a:off x="175894" y="1740694"/>
            <a:ext cx="5390440" cy="4126706"/>
          </a:xfrm>
          <a:solidFill>
            <a:schemeClr val="accent1">
              <a:lumMod val="75000"/>
            </a:schemeClr>
          </a:solidFill>
          <a:ln>
            <a:solidFill>
              <a:schemeClr val="tx1"/>
            </a:solidFill>
          </a:ln>
          <a:scene3d>
            <a:camera prst="orthographicFront"/>
            <a:lightRig rig="threePt" dir="t"/>
          </a:scene3d>
          <a:sp3d>
            <a:bevelT/>
          </a:sp3d>
        </p:spPr>
        <p:txBody>
          <a:bodyPr anchor="ctr">
            <a:normAutofit/>
          </a:bodyPr>
          <a:lstStyle/>
          <a:p>
            <a:pPr algn="ctr"/>
            <a:r>
              <a:rPr lang="en-US" sz="5400" b="1" dirty="0">
                <a:solidFill>
                  <a:schemeClr val="tx1"/>
                </a:solidFill>
              </a:rPr>
              <a:t>Housing Revitalization and Development</a:t>
            </a:r>
          </a:p>
        </p:txBody>
      </p:sp>
      <p:pic>
        <p:nvPicPr>
          <p:cNvPr id="5" name="Picture 4">
            <a:extLst>
              <a:ext uri="{FF2B5EF4-FFF2-40B4-BE49-F238E27FC236}">
                <a16:creationId xmlns:a16="http://schemas.microsoft.com/office/drawing/2014/main" xmlns="" id="{ACF4967B-AD45-409B-AFCD-51F4AEA97385}"/>
              </a:ext>
            </a:extLst>
          </p:cNvPr>
          <p:cNvPicPr>
            <a:picLocks noChangeAspect="1"/>
          </p:cNvPicPr>
          <p:nvPr/>
        </p:nvPicPr>
        <p:blipFill>
          <a:blip r:embed="rId2"/>
          <a:stretch>
            <a:fillRect/>
          </a:stretch>
        </p:blipFill>
        <p:spPr>
          <a:xfrm>
            <a:off x="5739306" y="1740694"/>
            <a:ext cx="6260745" cy="4126706"/>
          </a:xfrm>
          <a:prstGeom prst="rect">
            <a:avLst/>
          </a:prstGeom>
        </p:spPr>
      </p:pic>
    </p:spTree>
    <p:extLst>
      <p:ext uri="{BB962C8B-B14F-4D97-AF65-F5344CB8AC3E}">
        <p14:creationId xmlns:p14="http://schemas.microsoft.com/office/powerpoint/2010/main" val="2402218209"/>
      </p:ext>
    </p:extLst>
  </p:cSld>
  <p:clrMapOvr>
    <a:masterClrMapping/>
  </p:clrMapOvr>
  <p:transition xmlns:p14="http://schemas.microsoft.com/office/powerpoint/2010/mai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457200"/>
            <a:ext cx="9402274" cy="1400530"/>
          </a:xfrm>
        </p:spPr>
        <p:txBody>
          <a:bodyPr/>
          <a:lstStyle/>
          <a:p>
            <a:r>
              <a:rPr lang="en-US" sz="4400" dirty="0">
                <a:solidFill>
                  <a:schemeClr val="accent5">
                    <a:lumMod val="20000"/>
                    <a:lumOff val="80000"/>
                  </a:schemeClr>
                </a:solidFill>
              </a:rPr>
              <a:t>Division Budget Overview</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00294595"/>
              </p:ext>
            </p:extLst>
          </p:nvPr>
        </p:nvGraphicFramePr>
        <p:xfrm>
          <a:off x="1446212" y="2057400"/>
          <a:ext cx="8943975" cy="3738561"/>
        </p:xfrm>
        <a:graphic>
          <a:graphicData uri="http://schemas.openxmlformats.org/drawingml/2006/table">
            <a:tbl>
              <a:tblPr firstRow="1" bandRow="1">
                <a:tableStyleId>{5C22544A-7EE6-4342-B048-85BDC9FD1C3A}</a:tableStyleId>
              </a:tblPr>
              <a:tblGrid>
                <a:gridCol w="2981325">
                  <a:extLst>
                    <a:ext uri="{9D8B030D-6E8A-4147-A177-3AD203B41FA5}">
                      <a16:colId xmlns:a16="http://schemas.microsoft.com/office/drawing/2014/main" xmlns="" val="20000"/>
                    </a:ext>
                  </a:extLst>
                </a:gridCol>
                <a:gridCol w="2981325">
                  <a:extLst>
                    <a:ext uri="{9D8B030D-6E8A-4147-A177-3AD203B41FA5}">
                      <a16:colId xmlns:a16="http://schemas.microsoft.com/office/drawing/2014/main" xmlns="" val="20001"/>
                    </a:ext>
                  </a:extLst>
                </a:gridCol>
                <a:gridCol w="2981325">
                  <a:extLst>
                    <a:ext uri="{9D8B030D-6E8A-4147-A177-3AD203B41FA5}">
                      <a16:colId xmlns:a16="http://schemas.microsoft.com/office/drawing/2014/main" xmlns="" val="20002"/>
                    </a:ext>
                  </a:extLst>
                </a:gridCol>
              </a:tblGrid>
              <a:tr h="1246187">
                <a:tc>
                  <a:txBody>
                    <a:bodyPr/>
                    <a:lstStyle/>
                    <a:p>
                      <a:pPr algn="ctr"/>
                      <a:r>
                        <a:rPr lang="en-US" sz="3200" dirty="0"/>
                        <a:t>Fiscal Year</a:t>
                      </a:r>
                    </a:p>
                  </a:txBody>
                  <a:tcPr/>
                </a:tc>
                <a:tc>
                  <a:txBody>
                    <a:bodyPr/>
                    <a:lstStyle/>
                    <a:p>
                      <a:pPr algn="ctr"/>
                      <a:r>
                        <a:rPr lang="en-US" sz="3200" dirty="0"/>
                        <a:t>Budget</a:t>
                      </a:r>
                    </a:p>
                  </a:txBody>
                  <a:tcPr/>
                </a:tc>
                <a:tc>
                  <a:txBody>
                    <a:bodyPr/>
                    <a:lstStyle/>
                    <a:p>
                      <a:pPr algn="ctr"/>
                      <a:r>
                        <a:rPr lang="en-US" sz="3200" dirty="0"/>
                        <a:t>Positions</a:t>
                      </a:r>
                    </a:p>
                  </a:txBody>
                  <a:tcPr/>
                </a:tc>
                <a:extLst>
                  <a:ext uri="{0D108BD9-81ED-4DB2-BD59-A6C34878D82A}">
                    <a16:rowId xmlns:a16="http://schemas.microsoft.com/office/drawing/2014/main" xmlns="" val="10000"/>
                  </a:ext>
                </a:extLst>
              </a:tr>
              <a:tr h="1246187">
                <a:tc>
                  <a:txBody>
                    <a:bodyPr/>
                    <a:lstStyle/>
                    <a:p>
                      <a:pPr algn="ctr"/>
                      <a:r>
                        <a:rPr lang="en-US" sz="3200" b="1" dirty="0"/>
                        <a:t>2018</a:t>
                      </a:r>
                    </a:p>
                  </a:txBody>
                  <a:tcPr/>
                </a:tc>
                <a:tc>
                  <a:txBody>
                    <a:bodyPr/>
                    <a:lstStyle/>
                    <a:p>
                      <a:pPr algn="ctr"/>
                      <a:r>
                        <a:rPr lang="en-US" sz="3200" b="1" dirty="0"/>
                        <a:t>$0</a:t>
                      </a:r>
                    </a:p>
                  </a:txBody>
                  <a:tcPr/>
                </a:tc>
                <a:tc>
                  <a:txBody>
                    <a:bodyPr/>
                    <a:lstStyle/>
                    <a:p>
                      <a:pPr algn="ctr"/>
                      <a:r>
                        <a:rPr lang="en-US" sz="3200" b="1" dirty="0"/>
                        <a:t>n/a</a:t>
                      </a:r>
                    </a:p>
                  </a:txBody>
                  <a:tcPr/>
                </a:tc>
                <a:extLst>
                  <a:ext uri="{0D108BD9-81ED-4DB2-BD59-A6C34878D82A}">
                    <a16:rowId xmlns:a16="http://schemas.microsoft.com/office/drawing/2014/main" xmlns="" val="10001"/>
                  </a:ext>
                </a:extLst>
              </a:tr>
              <a:tr h="1246187">
                <a:tc>
                  <a:txBody>
                    <a:bodyPr/>
                    <a:lstStyle/>
                    <a:p>
                      <a:pPr algn="ctr"/>
                      <a:r>
                        <a:rPr lang="en-US" sz="3200" b="1" dirty="0"/>
                        <a:t>2019/2020</a:t>
                      </a:r>
                    </a:p>
                  </a:txBody>
                  <a:tcPr/>
                </a:tc>
                <a:tc>
                  <a:txBody>
                    <a:bodyPr/>
                    <a:lstStyle/>
                    <a:p>
                      <a:pPr algn="ctr"/>
                      <a:r>
                        <a:rPr lang="en-US" sz="3200" b="1" dirty="0"/>
                        <a:t>748,749</a:t>
                      </a:r>
                    </a:p>
                  </a:txBody>
                  <a:tcPr/>
                </a:tc>
                <a:tc>
                  <a:txBody>
                    <a:bodyPr/>
                    <a:lstStyle/>
                    <a:p>
                      <a:pPr algn="ctr"/>
                      <a:r>
                        <a:rPr lang="en-US" sz="3200" b="1" dirty="0"/>
                        <a:t>1</a:t>
                      </a: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4252888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982086" cy="1400530"/>
          </a:xfrm>
        </p:spPr>
        <p:txBody>
          <a:bodyPr>
            <a:normAutofit/>
          </a:bodyPr>
          <a:lstStyle/>
          <a:p>
            <a:r>
              <a:rPr lang="en-US" sz="4400" dirty="0">
                <a:solidFill>
                  <a:schemeClr val="accent5">
                    <a:lumMod val="20000"/>
                    <a:lumOff val="80000"/>
                  </a:schemeClr>
                </a:solidFill>
              </a:rPr>
              <a:t>FY 2019/2020 Goals </a:t>
            </a:r>
          </a:p>
        </p:txBody>
      </p:sp>
      <p:sp>
        <p:nvSpPr>
          <p:cNvPr id="3" name="Content Placeholder 2"/>
          <p:cNvSpPr>
            <a:spLocks noGrp="1"/>
          </p:cNvSpPr>
          <p:nvPr>
            <p:ph idx="1"/>
          </p:nvPr>
        </p:nvSpPr>
        <p:spPr>
          <a:xfrm>
            <a:off x="0" y="990600"/>
            <a:ext cx="8913812" cy="2687600"/>
          </a:xfrm>
        </p:spPr>
        <p:txBody>
          <a:bodyPr>
            <a:normAutofit fontScale="32500" lnSpcReduction="20000"/>
          </a:bodyPr>
          <a:lstStyle/>
          <a:p>
            <a:r>
              <a:rPr lang="en-US" sz="7200" b="1" dirty="0"/>
              <a:t>Pine Street </a:t>
            </a:r>
          </a:p>
          <a:p>
            <a:pPr lvl="1"/>
            <a:r>
              <a:rPr lang="en-US" sz="7000" dirty="0"/>
              <a:t>CDBG Grant is a two year funding cycle;</a:t>
            </a:r>
          </a:p>
          <a:p>
            <a:pPr lvl="1"/>
            <a:r>
              <a:rPr lang="en-US" sz="7000" dirty="0"/>
              <a:t>Complete the redevelopment, rehab of dwellings in the area in conjunction with Habitat for Humanity Choptank; </a:t>
            </a:r>
          </a:p>
          <a:p>
            <a:pPr lvl="1"/>
            <a:r>
              <a:rPr lang="en-US" sz="7000" dirty="0"/>
              <a:t>Secure future funds for Pine Street Redevelopment and Neighborhood Enhancements.</a:t>
            </a:r>
          </a:p>
          <a:p>
            <a:pPr lvl="1"/>
            <a:endParaRPr lang="en-US" sz="7200" dirty="0"/>
          </a:p>
          <a:p>
            <a:pPr marL="0" indent="0">
              <a:buNone/>
            </a:pPr>
            <a:endParaRPr lang="en-US" sz="7200" dirty="0"/>
          </a:p>
          <a:p>
            <a:endParaRPr lang="en-US" sz="3600" dirty="0"/>
          </a:p>
        </p:txBody>
      </p:sp>
      <p:pic>
        <p:nvPicPr>
          <p:cNvPr id="6" name="Picture 5">
            <a:extLst>
              <a:ext uri="{FF2B5EF4-FFF2-40B4-BE49-F238E27FC236}">
                <a16:creationId xmlns:a16="http://schemas.microsoft.com/office/drawing/2014/main" xmlns="" id="{DABD0C26-A048-4726-AE70-7DAF914F3D76}"/>
              </a:ext>
            </a:extLst>
          </p:cNvPr>
          <p:cNvPicPr>
            <a:picLocks noChangeAspect="1"/>
          </p:cNvPicPr>
          <p:nvPr/>
        </p:nvPicPr>
        <p:blipFill rotWithShape="1">
          <a:blip r:embed="rId2"/>
          <a:srcRect l="6134" t="23188" r="2623"/>
          <a:stretch/>
        </p:blipFill>
        <p:spPr>
          <a:xfrm>
            <a:off x="2285206" y="3429000"/>
            <a:ext cx="7618413" cy="3181007"/>
          </a:xfrm>
          <a:prstGeom prst="rect">
            <a:avLst/>
          </a:prstGeom>
        </p:spPr>
      </p:pic>
    </p:spTree>
    <p:extLst>
      <p:ext uri="{BB962C8B-B14F-4D97-AF65-F5344CB8AC3E}">
        <p14:creationId xmlns:p14="http://schemas.microsoft.com/office/powerpoint/2010/main" val="27769237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2188" y="4953000"/>
            <a:ext cx="8444958" cy="1066800"/>
          </a:xfrm>
        </p:spPr>
        <p:txBody>
          <a:bodyPr/>
          <a:lstStyle/>
          <a:p>
            <a:pPr algn="ctr"/>
            <a:r>
              <a:rPr lang="en-US" dirty="0">
                <a:solidFill>
                  <a:schemeClr val="accent4">
                    <a:lumMod val="20000"/>
                    <a:lumOff val="80000"/>
                  </a:schemeClr>
                </a:solidFill>
              </a:rPr>
              <a:t>Thank you</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4314" y="0"/>
            <a:ext cx="4553712" cy="6858000"/>
          </a:xfrm>
          <a:prstGeom prst="rect">
            <a:avLst/>
          </a:prstGeom>
        </p:spPr>
      </p:pic>
      <p:pic>
        <p:nvPicPr>
          <p:cNvPr id="6" name="Picture 5">
            <a:extLst>
              <a:ext uri="{FF2B5EF4-FFF2-40B4-BE49-F238E27FC236}">
                <a16:creationId xmlns:a16="http://schemas.microsoft.com/office/drawing/2014/main" xmlns="" id="{B7ECDCB8-9523-49CA-976F-8BDB8ED6B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239000" cy="4071938"/>
          </a:xfrm>
          <a:prstGeom prst="rect">
            <a:avLst/>
          </a:prstGeom>
        </p:spPr>
      </p:pic>
    </p:spTree>
    <p:extLst>
      <p:ext uri="{BB962C8B-B14F-4D97-AF65-F5344CB8AC3E}">
        <p14:creationId xmlns:p14="http://schemas.microsoft.com/office/powerpoint/2010/main" val="268218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654" y="381001"/>
            <a:ext cx="8823360" cy="838200"/>
          </a:xfrm>
        </p:spPr>
        <p:txBody>
          <a:bodyPr>
            <a:normAutofit fontScale="90000"/>
          </a:bodyPr>
          <a:lstStyle/>
          <a:p>
            <a:r>
              <a:rPr lang="en-US" sz="4800" dirty="0">
                <a:solidFill>
                  <a:schemeClr val="accent5">
                    <a:lumMod val="20000"/>
                    <a:lumOff val="80000"/>
                  </a:schemeClr>
                </a:solidFill>
              </a:rPr>
              <a:t>Department of Public Works</a:t>
            </a:r>
          </a:p>
        </p:txBody>
      </p:sp>
      <p:sp>
        <p:nvSpPr>
          <p:cNvPr id="3" name="Subtitle 2"/>
          <p:cNvSpPr>
            <a:spLocks noGrp="1"/>
          </p:cNvSpPr>
          <p:nvPr>
            <p:ph type="subTitle" idx="1"/>
          </p:nvPr>
        </p:nvSpPr>
        <p:spPr>
          <a:xfrm>
            <a:off x="6551612" y="1905000"/>
            <a:ext cx="5562600" cy="3352800"/>
          </a:xfrm>
          <a:solidFill>
            <a:schemeClr val="accent1">
              <a:lumMod val="75000"/>
            </a:schemeClr>
          </a:solidFill>
          <a:ln>
            <a:solidFill>
              <a:schemeClr val="tx1"/>
            </a:solidFill>
          </a:ln>
          <a:scene3d>
            <a:camera prst="orthographicFront"/>
            <a:lightRig rig="threePt" dir="t"/>
          </a:scene3d>
          <a:sp3d>
            <a:bevelT/>
          </a:sp3d>
        </p:spPr>
        <p:txBody>
          <a:bodyPr>
            <a:normAutofit fontScale="92500"/>
          </a:bodyPr>
          <a:lstStyle/>
          <a:p>
            <a:pPr algn="ctr"/>
            <a:endParaRPr lang="en-US" sz="3900" b="1" dirty="0"/>
          </a:p>
          <a:p>
            <a:pPr algn="ctr"/>
            <a:r>
              <a:rPr lang="en-US" sz="6600" b="1" dirty="0">
                <a:solidFill>
                  <a:schemeClr val="tx1"/>
                </a:solidFill>
              </a:rPr>
              <a:t>Economic Development</a:t>
            </a:r>
          </a:p>
          <a:p>
            <a:pPr algn="ctr"/>
            <a:endParaRPr lang="en-US" sz="6600" b="1" dirty="0">
              <a:solidFill>
                <a:schemeClr val="tx1"/>
              </a:solidFill>
            </a:endParaRPr>
          </a:p>
          <a:p>
            <a:pPr algn="ctr"/>
            <a:endParaRPr lang="en-US" sz="6600" b="1"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012" y="1371600"/>
            <a:ext cx="5574088" cy="4719292"/>
          </a:xfrm>
          <a:prstGeom prst="rect">
            <a:avLst/>
          </a:prstGeom>
        </p:spPr>
      </p:pic>
    </p:spTree>
    <p:extLst>
      <p:ext uri="{BB962C8B-B14F-4D97-AF65-F5344CB8AC3E}">
        <p14:creationId xmlns:p14="http://schemas.microsoft.com/office/powerpoint/2010/main" val="20421645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2" y="298124"/>
            <a:ext cx="10351065" cy="1326321"/>
          </a:xfrm>
        </p:spPr>
        <p:txBody>
          <a:bodyPr>
            <a:normAutofit/>
          </a:bodyPr>
          <a:lstStyle/>
          <a:p>
            <a:r>
              <a:rPr lang="en-US" sz="4400" dirty="0">
                <a:solidFill>
                  <a:schemeClr val="accent5">
                    <a:lumMod val="20000"/>
                    <a:lumOff val="80000"/>
                  </a:schemeClr>
                </a:solidFill>
              </a:rPr>
              <a:t>Key Descriptors</a:t>
            </a:r>
          </a:p>
        </p:txBody>
      </p:sp>
      <p:sp>
        <p:nvSpPr>
          <p:cNvPr id="3" name="Content Placeholder 2"/>
          <p:cNvSpPr>
            <a:spLocks noGrp="1"/>
          </p:cNvSpPr>
          <p:nvPr>
            <p:ph idx="1"/>
          </p:nvPr>
        </p:nvSpPr>
        <p:spPr>
          <a:xfrm>
            <a:off x="1104006" y="1600200"/>
            <a:ext cx="8944211" cy="4195481"/>
          </a:xfrm>
        </p:spPr>
        <p:txBody>
          <a:bodyPr>
            <a:normAutofit/>
          </a:bodyPr>
          <a:lstStyle/>
          <a:p>
            <a:r>
              <a:rPr lang="en-US" sz="2800" dirty="0"/>
              <a:t>Business Retention.</a:t>
            </a:r>
          </a:p>
          <a:p>
            <a:r>
              <a:rPr lang="en-US" sz="2800" dirty="0"/>
              <a:t>Grants Administration, Marketing, A&amp;E District, Façade Improvement Program, Community Events.</a:t>
            </a:r>
          </a:p>
          <a:p>
            <a:r>
              <a:rPr lang="en-US" sz="2800" dirty="0"/>
              <a:t>Supports Sailwinds project, Senior Resident Tax Credit, Economic Development Strategic Plan, Public Information, ChooseCambridge.com.</a:t>
            </a:r>
          </a:p>
          <a:p>
            <a:pPr marL="0" indent="0">
              <a:buNone/>
            </a:pPr>
            <a:endParaRPr lang="en-US" sz="3600" dirty="0"/>
          </a:p>
        </p:txBody>
      </p:sp>
    </p:spTree>
    <p:extLst>
      <p:ext uri="{BB962C8B-B14F-4D97-AF65-F5344CB8AC3E}">
        <p14:creationId xmlns:p14="http://schemas.microsoft.com/office/powerpoint/2010/main" val="3696990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2" y="228600"/>
            <a:ext cx="10351065" cy="1326321"/>
          </a:xfrm>
        </p:spPr>
        <p:txBody>
          <a:bodyPr/>
          <a:lstStyle/>
          <a:p>
            <a:r>
              <a:rPr lang="en-US" sz="4400" dirty="0">
                <a:solidFill>
                  <a:schemeClr val="accent5">
                    <a:lumMod val="20000"/>
                    <a:lumOff val="80000"/>
                  </a:schemeClr>
                </a:solidFill>
              </a:rPr>
              <a:t>Division Budget Overview</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10223419"/>
              </p:ext>
            </p:extLst>
          </p:nvPr>
        </p:nvGraphicFramePr>
        <p:xfrm>
          <a:off x="1592544" y="1981200"/>
          <a:ext cx="8991600" cy="3200401"/>
        </p:xfrm>
        <a:graphic>
          <a:graphicData uri="http://schemas.openxmlformats.org/drawingml/2006/table">
            <a:tbl>
              <a:tblPr firstRow="1" bandRow="1">
                <a:tableStyleId>{5C22544A-7EE6-4342-B048-85BDC9FD1C3A}</a:tableStyleId>
              </a:tblPr>
              <a:tblGrid>
                <a:gridCol w="2997200">
                  <a:extLst>
                    <a:ext uri="{9D8B030D-6E8A-4147-A177-3AD203B41FA5}">
                      <a16:colId xmlns:a16="http://schemas.microsoft.com/office/drawing/2014/main" xmlns="" val="20000"/>
                    </a:ext>
                  </a:extLst>
                </a:gridCol>
                <a:gridCol w="2997200">
                  <a:extLst>
                    <a:ext uri="{9D8B030D-6E8A-4147-A177-3AD203B41FA5}">
                      <a16:colId xmlns:a16="http://schemas.microsoft.com/office/drawing/2014/main" xmlns="" val="20001"/>
                    </a:ext>
                  </a:extLst>
                </a:gridCol>
                <a:gridCol w="2997200">
                  <a:extLst>
                    <a:ext uri="{9D8B030D-6E8A-4147-A177-3AD203B41FA5}">
                      <a16:colId xmlns:a16="http://schemas.microsoft.com/office/drawing/2014/main" xmlns="" val="20002"/>
                    </a:ext>
                  </a:extLst>
                </a:gridCol>
              </a:tblGrid>
              <a:tr h="1050878">
                <a:tc>
                  <a:txBody>
                    <a:bodyPr/>
                    <a:lstStyle/>
                    <a:p>
                      <a:pPr algn="ctr"/>
                      <a:r>
                        <a:rPr lang="en-US" sz="3200" dirty="0"/>
                        <a:t>Fiscal Year</a:t>
                      </a:r>
                    </a:p>
                  </a:txBody>
                  <a:tcPr anchor="ctr"/>
                </a:tc>
                <a:tc>
                  <a:txBody>
                    <a:bodyPr/>
                    <a:lstStyle/>
                    <a:p>
                      <a:pPr algn="ctr"/>
                      <a:r>
                        <a:rPr lang="en-US" sz="3200" dirty="0"/>
                        <a:t>Budget</a:t>
                      </a:r>
                    </a:p>
                  </a:txBody>
                  <a:tcPr anchor="ctr"/>
                </a:tc>
                <a:tc>
                  <a:txBody>
                    <a:bodyPr/>
                    <a:lstStyle/>
                    <a:p>
                      <a:pPr algn="ctr"/>
                      <a:r>
                        <a:rPr lang="en-US" sz="3200" dirty="0"/>
                        <a:t>Positions</a:t>
                      </a:r>
                    </a:p>
                  </a:txBody>
                  <a:tcPr anchor="ctr"/>
                </a:tc>
                <a:extLst>
                  <a:ext uri="{0D108BD9-81ED-4DB2-BD59-A6C34878D82A}">
                    <a16:rowId xmlns:a16="http://schemas.microsoft.com/office/drawing/2014/main" xmlns="" val="10000"/>
                  </a:ext>
                </a:extLst>
              </a:tr>
              <a:tr h="1098645">
                <a:tc>
                  <a:txBody>
                    <a:bodyPr/>
                    <a:lstStyle/>
                    <a:p>
                      <a:pPr algn="ctr"/>
                      <a:r>
                        <a:rPr lang="en-US" sz="3200" b="1" dirty="0"/>
                        <a:t>2018</a:t>
                      </a:r>
                    </a:p>
                  </a:txBody>
                  <a:tcPr anchor="ctr"/>
                </a:tc>
                <a:tc>
                  <a:txBody>
                    <a:bodyPr/>
                    <a:lstStyle/>
                    <a:p>
                      <a:pPr algn="ctr"/>
                      <a:r>
                        <a:rPr lang="en-US" sz="3200" b="1" dirty="0"/>
                        <a:t>$136,671</a:t>
                      </a:r>
                    </a:p>
                  </a:txBody>
                  <a:tcPr anchor="ctr"/>
                </a:tc>
                <a:tc>
                  <a:txBody>
                    <a:bodyPr/>
                    <a:lstStyle/>
                    <a:p>
                      <a:pPr algn="ctr"/>
                      <a:r>
                        <a:rPr lang="en-US" sz="3200" b="1" dirty="0"/>
                        <a:t>1.5</a:t>
                      </a:r>
                    </a:p>
                  </a:txBody>
                  <a:tcPr anchor="ctr"/>
                </a:tc>
                <a:extLst>
                  <a:ext uri="{0D108BD9-81ED-4DB2-BD59-A6C34878D82A}">
                    <a16:rowId xmlns:a16="http://schemas.microsoft.com/office/drawing/2014/main" xmlns="" val="10001"/>
                  </a:ext>
                </a:extLst>
              </a:tr>
              <a:tr h="1050878">
                <a:tc>
                  <a:txBody>
                    <a:bodyPr/>
                    <a:lstStyle/>
                    <a:p>
                      <a:pPr algn="ctr"/>
                      <a:r>
                        <a:rPr lang="en-US" sz="3200" b="1" dirty="0"/>
                        <a:t>2019</a:t>
                      </a:r>
                    </a:p>
                  </a:txBody>
                  <a:tcPr anchor="ctr"/>
                </a:tc>
                <a:tc>
                  <a:txBody>
                    <a:bodyPr/>
                    <a:lstStyle/>
                    <a:p>
                      <a:pPr algn="ctr"/>
                      <a:r>
                        <a:rPr lang="en-US" sz="3200" b="1" dirty="0"/>
                        <a:t>$128,999</a:t>
                      </a:r>
                    </a:p>
                  </a:txBody>
                  <a:tcPr anchor="ctr"/>
                </a:tc>
                <a:tc>
                  <a:txBody>
                    <a:bodyPr/>
                    <a:lstStyle/>
                    <a:p>
                      <a:pPr algn="ctr"/>
                      <a:r>
                        <a:rPr lang="en-US" sz="3200" b="1" dirty="0"/>
                        <a:t>1.5</a:t>
                      </a:r>
                    </a:p>
                  </a:txBody>
                  <a:tcPr anchor="ctr"/>
                </a:tc>
                <a:extLst>
                  <a:ext uri="{0D108BD9-81ED-4DB2-BD59-A6C34878D82A}">
                    <a16:rowId xmlns:a16="http://schemas.microsoft.com/office/drawing/2014/main" xmlns="" val="346934533"/>
                  </a:ext>
                </a:extLst>
              </a:tr>
            </a:tbl>
          </a:graphicData>
        </a:graphic>
      </p:graphicFrame>
    </p:spTree>
    <p:extLst>
      <p:ext uri="{BB962C8B-B14F-4D97-AF65-F5344CB8AC3E}">
        <p14:creationId xmlns:p14="http://schemas.microsoft.com/office/powerpoint/2010/main" val="40589762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2" y="20782"/>
            <a:ext cx="9715669" cy="1400530"/>
          </a:xfrm>
        </p:spPr>
        <p:txBody>
          <a:bodyPr/>
          <a:lstStyle/>
          <a:p>
            <a:r>
              <a:rPr lang="en-US" sz="4400" dirty="0">
                <a:solidFill>
                  <a:schemeClr val="accent5">
                    <a:lumMod val="20000"/>
                    <a:lumOff val="80000"/>
                  </a:schemeClr>
                </a:solidFill>
              </a:rPr>
              <a:t>Performance Measures - Sele</a:t>
            </a:r>
            <a:r>
              <a:rPr lang="en-US" sz="4400" dirty="0"/>
              <a:t>cted</a:t>
            </a:r>
          </a:p>
        </p:txBody>
      </p:sp>
      <p:graphicFrame>
        <p:nvGraphicFramePr>
          <p:cNvPr id="4" name="Content Placeholder 3"/>
          <p:cNvGraphicFramePr>
            <a:graphicFrameLocks noGrp="1"/>
          </p:cNvGraphicFramePr>
          <p:nvPr>
            <p:ph idx="1"/>
            <p:extLst/>
          </p:nvPr>
        </p:nvGraphicFramePr>
        <p:xfrm>
          <a:off x="379412" y="1371600"/>
          <a:ext cx="11353801" cy="5126018"/>
        </p:xfrm>
        <a:graphic>
          <a:graphicData uri="http://schemas.openxmlformats.org/drawingml/2006/table">
            <a:tbl>
              <a:tblPr firstRow="1" bandRow="1">
                <a:tableStyleId>{5C22544A-7EE6-4342-B048-85BDC9FD1C3A}</a:tableStyleId>
              </a:tblPr>
              <a:tblGrid>
                <a:gridCol w="3654993">
                  <a:extLst>
                    <a:ext uri="{9D8B030D-6E8A-4147-A177-3AD203B41FA5}">
                      <a16:colId xmlns:a16="http://schemas.microsoft.com/office/drawing/2014/main" xmlns="" val="20000"/>
                    </a:ext>
                  </a:extLst>
                </a:gridCol>
                <a:gridCol w="2099676">
                  <a:extLst>
                    <a:ext uri="{9D8B030D-6E8A-4147-A177-3AD203B41FA5}">
                      <a16:colId xmlns:a16="http://schemas.microsoft.com/office/drawing/2014/main" xmlns="" val="20002"/>
                    </a:ext>
                  </a:extLst>
                </a:gridCol>
                <a:gridCol w="2051069">
                  <a:extLst>
                    <a:ext uri="{9D8B030D-6E8A-4147-A177-3AD203B41FA5}">
                      <a16:colId xmlns:a16="http://schemas.microsoft.com/office/drawing/2014/main" xmlns="" val="20003"/>
                    </a:ext>
                  </a:extLst>
                </a:gridCol>
                <a:gridCol w="1892300">
                  <a:extLst>
                    <a:ext uri="{9D8B030D-6E8A-4147-A177-3AD203B41FA5}">
                      <a16:colId xmlns:a16="http://schemas.microsoft.com/office/drawing/2014/main" xmlns="" val="1764524762"/>
                    </a:ext>
                  </a:extLst>
                </a:gridCol>
                <a:gridCol w="1655763">
                  <a:extLst>
                    <a:ext uri="{9D8B030D-6E8A-4147-A177-3AD203B41FA5}">
                      <a16:colId xmlns:a16="http://schemas.microsoft.com/office/drawing/2014/main" xmlns="" val="1933757180"/>
                    </a:ext>
                  </a:extLst>
                </a:gridCol>
              </a:tblGrid>
              <a:tr h="1048871">
                <a:tc>
                  <a:txBody>
                    <a:bodyPr/>
                    <a:lstStyle/>
                    <a:p>
                      <a:r>
                        <a:rPr lang="en-US" sz="2400" dirty="0"/>
                        <a:t>Measures</a:t>
                      </a:r>
                    </a:p>
                  </a:txBody>
                  <a:tcPr/>
                </a:tc>
                <a:tc>
                  <a:txBody>
                    <a:bodyPr/>
                    <a:lstStyle/>
                    <a:p>
                      <a:pPr algn="ctr"/>
                      <a:r>
                        <a:rPr lang="en-US" sz="2400" dirty="0"/>
                        <a:t>2017 (actual)</a:t>
                      </a:r>
                    </a:p>
                  </a:txBody>
                  <a:tcPr/>
                </a:tc>
                <a:tc>
                  <a:txBody>
                    <a:bodyPr/>
                    <a:lstStyle/>
                    <a:p>
                      <a:pPr algn="ctr"/>
                      <a:r>
                        <a:rPr lang="en-US" sz="2400" dirty="0"/>
                        <a:t>2018</a:t>
                      </a:r>
                    </a:p>
                  </a:txBody>
                  <a:tcPr/>
                </a:tc>
                <a:tc>
                  <a:txBody>
                    <a:bodyPr/>
                    <a:lstStyle/>
                    <a:p>
                      <a:pPr algn="ctr"/>
                      <a:r>
                        <a:rPr lang="en-US" sz="2400" dirty="0"/>
                        <a:t>2018</a:t>
                      </a:r>
                      <a:br>
                        <a:rPr lang="en-US" sz="2400" dirty="0"/>
                      </a:br>
                      <a:r>
                        <a:rPr lang="en-US" sz="2400" dirty="0"/>
                        <a:t>(projected)</a:t>
                      </a:r>
                    </a:p>
                  </a:txBody>
                  <a:tcPr/>
                </a:tc>
                <a:tc>
                  <a:txBody>
                    <a:bodyPr/>
                    <a:lstStyle/>
                    <a:p>
                      <a:pPr algn="ctr"/>
                      <a:r>
                        <a:rPr lang="en-US" sz="2400" dirty="0"/>
                        <a:t>2019</a:t>
                      </a:r>
                    </a:p>
                  </a:txBody>
                  <a:tcPr/>
                </a:tc>
                <a:extLst>
                  <a:ext uri="{0D108BD9-81ED-4DB2-BD59-A6C34878D82A}">
                    <a16:rowId xmlns:a16="http://schemas.microsoft.com/office/drawing/2014/main" xmlns="" val="10000"/>
                  </a:ext>
                </a:extLst>
              </a:tr>
              <a:tr h="726141">
                <a:tc>
                  <a:txBody>
                    <a:bodyPr/>
                    <a:lstStyle/>
                    <a:p>
                      <a:r>
                        <a:rPr lang="en-US" sz="2400" dirty="0"/>
                        <a:t>Façade Improvement </a:t>
                      </a:r>
                    </a:p>
                  </a:txBody>
                  <a:tcPr anchor="ctr"/>
                </a:tc>
                <a:tc>
                  <a:txBody>
                    <a:bodyPr/>
                    <a:lstStyle/>
                    <a:p>
                      <a:pPr algn="ctr"/>
                      <a:r>
                        <a:rPr lang="en-US" sz="2400" dirty="0"/>
                        <a:t>$50,000</a:t>
                      </a:r>
                    </a:p>
                  </a:txBody>
                  <a:tcPr anchor="ctr"/>
                </a:tc>
                <a:tc>
                  <a:txBody>
                    <a:bodyPr/>
                    <a:lstStyle/>
                    <a:p>
                      <a:pPr algn="ctr"/>
                      <a:r>
                        <a:rPr lang="en-US" sz="2400" dirty="0"/>
                        <a:t>$50,000</a:t>
                      </a:r>
                    </a:p>
                  </a:txBody>
                  <a:tcPr anchor="ctr"/>
                </a:tc>
                <a:tc>
                  <a:txBody>
                    <a:bodyPr/>
                    <a:lstStyle/>
                    <a:p>
                      <a:pPr algn="ctr"/>
                      <a:r>
                        <a:rPr lang="en-US" sz="2400" dirty="0"/>
                        <a:t>$50,000</a:t>
                      </a:r>
                    </a:p>
                  </a:txBody>
                  <a:tcPr anchor="ctr"/>
                </a:tc>
                <a:tc>
                  <a:txBody>
                    <a:bodyPr/>
                    <a:lstStyle/>
                    <a:p>
                      <a:pPr marL="0" marR="0" lvl="0" indent="0" algn="ctr" defTabSz="457063" rtl="0" eaLnBrk="1" fontAlgn="auto" latinLnBrk="0" hangingPunct="1">
                        <a:lnSpc>
                          <a:spcPct val="100000"/>
                        </a:lnSpc>
                        <a:spcBef>
                          <a:spcPts val="0"/>
                        </a:spcBef>
                        <a:spcAft>
                          <a:spcPts val="0"/>
                        </a:spcAft>
                        <a:buClrTx/>
                        <a:buSzTx/>
                        <a:buFontTx/>
                        <a:buNone/>
                        <a:tabLst/>
                        <a:defRPr/>
                      </a:pPr>
                      <a:r>
                        <a:rPr lang="en-US" sz="2400" dirty="0"/>
                        <a:t>$50,000</a:t>
                      </a:r>
                    </a:p>
                  </a:txBody>
                  <a:tcPr anchor="ctr"/>
                </a:tc>
                <a:extLst>
                  <a:ext uri="{0D108BD9-81ED-4DB2-BD59-A6C34878D82A}">
                    <a16:rowId xmlns:a16="http://schemas.microsoft.com/office/drawing/2014/main" xmlns="" val="10001"/>
                  </a:ext>
                </a:extLst>
              </a:tr>
              <a:tr h="726141">
                <a:tc>
                  <a:txBody>
                    <a:bodyPr/>
                    <a:lstStyle/>
                    <a:p>
                      <a:r>
                        <a:rPr lang="en-US" sz="2400" dirty="0"/>
                        <a:t>Outdoor/Indoor Events</a:t>
                      </a:r>
                    </a:p>
                  </a:txBody>
                  <a:tcPr anchor="ctr"/>
                </a:tc>
                <a:tc>
                  <a:txBody>
                    <a:bodyPr/>
                    <a:lstStyle/>
                    <a:p>
                      <a:pPr algn="ctr"/>
                      <a:r>
                        <a:rPr lang="en-US" sz="2400" dirty="0"/>
                        <a:t>2</a:t>
                      </a:r>
                    </a:p>
                  </a:txBody>
                  <a:tcPr anchor="ctr"/>
                </a:tc>
                <a:tc>
                  <a:txBody>
                    <a:bodyPr/>
                    <a:lstStyle/>
                    <a:p>
                      <a:pPr algn="ctr"/>
                      <a:r>
                        <a:rPr lang="en-US" sz="2400" dirty="0"/>
                        <a:t>3</a:t>
                      </a:r>
                    </a:p>
                  </a:txBody>
                  <a:tcPr anchor="ctr"/>
                </a:tc>
                <a:tc>
                  <a:txBody>
                    <a:bodyPr/>
                    <a:lstStyle/>
                    <a:p>
                      <a:pPr algn="ctr"/>
                      <a:r>
                        <a:rPr lang="en-US" sz="2400" dirty="0"/>
                        <a:t>6</a:t>
                      </a:r>
                    </a:p>
                  </a:txBody>
                  <a:tcPr anchor="ctr"/>
                </a:tc>
                <a:tc>
                  <a:txBody>
                    <a:bodyPr/>
                    <a:lstStyle/>
                    <a:p>
                      <a:pPr algn="ctr"/>
                      <a:r>
                        <a:rPr lang="en-US" sz="2400" dirty="0"/>
                        <a:t>3</a:t>
                      </a:r>
                    </a:p>
                  </a:txBody>
                  <a:tcPr anchor="ctr"/>
                </a:tc>
                <a:extLst>
                  <a:ext uri="{0D108BD9-81ED-4DB2-BD59-A6C34878D82A}">
                    <a16:rowId xmlns:a16="http://schemas.microsoft.com/office/drawing/2014/main" xmlns="" val="10002"/>
                  </a:ext>
                </a:extLst>
              </a:tr>
              <a:tr h="726141">
                <a:tc>
                  <a:txBody>
                    <a:bodyPr/>
                    <a:lstStyle/>
                    <a:p>
                      <a:r>
                        <a:rPr lang="en-US" sz="2400" dirty="0"/>
                        <a:t>New Business Contacts</a:t>
                      </a:r>
                    </a:p>
                  </a:txBody>
                  <a:tcPr anchor="ctr"/>
                </a:tc>
                <a:tc>
                  <a:txBody>
                    <a:bodyPr/>
                    <a:lstStyle/>
                    <a:p>
                      <a:pPr algn="ctr"/>
                      <a:r>
                        <a:rPr lang="en-US" sz="2400" dirty="0"/>
                        <a:t>12</a:t>
                      </a:r>
                    </a:p>
                  </a:txBody>
                  <a:tcPr anchor="ctr"/>
                </a:tc>
                <a:tc>
                  <a:txBody>
                    <a:bodyPr/>
                    <a:lstStyle/>
                    <a:p>
                      <a:pPr algn="ctr"/>
                      <a:r>
                        <a:rPr lang="en-US" sz="2400" dirty="0"/>
                        <a:t>12</a:t>
                      </a:r>
                    </a:p>
                  </a:txBody>
                  <a:tcPr anchor="ctr"/>
                </a:tc>
                <a:tc>
                  <a:txBody>
                    <a:bodyPr/>
                    <a:lstStyle/>
                    <a:p>
                      <a:pPr algn="ctr"/>
                      <a:r>
                        <a:rPr lang="en-US" sz="2400" dirty="0"/>
                        <a:t>16</a:t>
                      </a:r>
                    </a:p>
                  </a:txBody>
                  <a:tcPr anchor="ctr"/>
                </a:tc>
                <a:tc>
                  <a:txBody>
                    <a:bodyPr/>
                    <a:lstStyle/>
                    <a:p>
                      <a:pPr algn="ctr"/>
                      <a:r>
                        <a:rPr lang="en-US" sz="2400" dirty="0"/>
                        <a:t>12</a:t>
                      </a:r>
                    </a:p>
                  </a:txBody>
                  <a:tcPr anchor="ctr"/>
                </a:tc>
                <a:extLst>
                  <a:ext uri="{0D108BD9-81ED-4DB2-BD59-A6C34878D82A}">
                    <a16:rowId xmlns:a16="http://schemas.microsoft.com/office/drawing/2014/main" xmlns="" val="10003"/>
                  </a:ext>
                </a:extLst>
              </a:tr>
              <a:tr h="537882">
                <a:tc>
                  <a:txBody>
                    <a:bodyPr/>
                    <a:lstStyle/>
                    <a:p>
                      <a:r>
                        <a:rPr lang="en-US" sz="2400" dirty="0"/>
                        <a:t>New Businesses</a:t>
                      </a:r>
                    </a:p>
                  </a:txBody>
                  <a:tcPr anchor="ctr"/>
                </a:tc>
                <a:tc>
                  <a:txBody>
                    <a:bodyPr/>
                    <a:lstStyle/>
                    <a:p>
                      <a:pPr algn="ctr"/>
                      <a:r>
                        <a:rPr lang="en-US" sz="2400" dirty="0"/>
                        <a:t>-</a:t>
                      </a:r>
                    </a:p>
                  </a:txBody>
                  <a:tcPr anchor="ctr"/>
                </a:tc>
                <a:tc>
                  <a:txBody>
                    <a:bodyPr/>
                    <a:lstStyle/>
                    <a:p>
                      <a:pPr algn="ctr"/>
                      <a:r>
                        <a:rPr lang="en-US" sz="2400" dirty="0"/>
                        <a:t>-</a:t>
                      </a:r>
                    </a:p>
                  </a:txBody>
                  <a:tcPr anchor="ctr"/>
                </a:tc>
                <a:tc>
                  <a:txBody>
                    <a:bodyPr/>
                    <a:lstStyle/>
                    <a:p>
                      <a:pPr algn="ctr"/>
                      <a:r>
                        <a:rPr lang="en-US" sz="2400" dirty="0"/>
                        <a:t>10</a:t>
                      </a:r>
                    </a:p>
                  </a:txBody>
                  <a:tcPr anchor="ctr"/>
                </a:tc>
                <a:tc>
                  <a:txBody>
                    <a:bodyPr/>
                    <a:lstStyle/>
                    <a:p>
                      <a:pPr algn="ctr"/>
                      <a:r>
                        <a:rPr lang="en-US" sz="2400" dirty="0"/>
                        <a:t>10</a:t>
                      </a:r>
                    </a:p>
                  </a:txBody>
                  <a:tcPr anchor="ctr"/>
                </a:tc>
                <a:extLst>
                  <a:ext uri="{0D108BD9-81ED-4DB2-BD59-A6C34878D82A}">
                    <a16:rowId xmlns:a16="http://schemas.microsoft.com/office/drawing/2014/main" xmlns="" val="335512883"/>
                  </a:ext>
                </a:extLst>
              </a:tr>
              <a:tr h="537882">
                <a:tc>
                  <a:txBody>
                    <a:bodyPr/>
                    <a:lstStyle/>
                    <a:p>
                      <a:r>
                        <a:rPr lang="en-US" sz="2400" dirty="0"/>
                        <a:t>Grant Applications</a:t>
                      </a:r>
                    </a:p>
                  </a:txBody>
                  <a:tcPr anchor="ctr"/>
                </a:tc>
                <a:tc>
                  <a:txBody>
                    <a:bodyPr/>
                    <a:lstStyle/>
                    <a:p>
                      <a:pPr algn="ctr"/>
                      <a:r>
                        <a:rPr lang="en-US" sz="2400" dirty="0"/>
                        <a:t>8</a:t>
                      </a:r>
                    </a:p>
                  </a:txBody>
                  <a:tcPr anchor="ctr"/>
                </a:tc>
                <a:tc>
                  <a:txBody>
                    <a:bodyPr/>
                    <a:lstStyle/>
                    <a:p>
                      <a:pPr algn="ctr"/>
                      <a:r>
                        <a:rPr lang="en-US" sz="2400" dirty="0"/>
                        <a:t>10</a:t>
                      </a:r>
                    </a:p>
                  </a:txBody>
                  <a:tcPr anchor="ctr"/>
                </a:tc>
                <a:tc>
                  <a:txBody>
                    <a:bodyPr/>
                    <a:lstStyle/>
                    <a:p>
                      <a:pPr algn="ctr"/>
                      <a:r>
                        <a:rPr lang="en-US" sz="2400" dirty="0"/>
                        <a:t>11</a:t>
                      </a:r>
                    </a:p>
                  </a:txBody>
                  <a:tcPr anchor="ctr"/>
                </a:tc>
                <a:tc>
                  <a:txBody>
                    <a:bodyPr/>
                    <a:lstStyle/>
                    <a:p>
                      <a:pPr algn="ctr"/>
                      <a:r>
                        <a:rPr lang="en-US" sz="2400" dirty="0"/>
                        <a:t>10</a:t>
                      </a:r>
                    </a:p>
                  </a:txBody>
                  <a:tcPr anchor="ctr"/>
                </a:tc>
                <a:extLst>
                  <a:ext uri="{0D108BD9-81ED-4DB2-BD59-A6C34878D82A}">
                    <a16:rowId xmlns:a16="http://schemas.microsoft.com/office/drawing/2014/main" xmlns="" val="1040633531"/>
                  </a:ext>
                </a:extLst>
              </a:tr>
              <a:tr h="726141">
                <a:tc>
                  <a:txBody>
                    <a:bodyPr/>
                    <a:lstStyle/>
                    <a:p>
                      <a:r>
                        <a:rPr lang="en-US" sz="2400" dirty="0"/>
                        <a:t>Existing</a:t>
                      </a:r>
                      <a:r>
                        <a:rPr lang="en-US" sz="2400" baseline="0" dirty="0"/>
                        <a:t> Business Contacts</a:t>
                      </a:r>
                      <a:endParaRPr lang="en-US" sz="2400" dirty="0"/>
                    </a:p>
                  </a:txBody>
                  <a:tcPr anchor="ctr"/>
                </a:tc>
                <a:tc>
                  <a:txBody>
                    <a:bodyPr/>
                    <a:lstStyle/>
                    <a:p>
                      <a:pPr algn="ctr"/>
                      <a:r>
                        <a:rPr lang="en-US" sz="2400" dirty="0"/>
                        <a:t>65%</a:t>
                      </a:r>
                    </a:p>
                  </a:txBody>
                  <a:tcPr anchor="ctr"/>
                </a:tc>
                <a:tc>
                  <a:txBody>
                    <a:bodyPr/>
                    <a:lstStyle/>
                    <a:p>
                      <a:pPr algn="ctr"/>
                      <a:r>
                        <a:rPr lang="en-US" sz="2400" dirty="0"/>
                        <a:t>225</a:t>
                      </a:r>
                    </a:p>
                  </a:txBody>
                  <a:tcPr anchor="ctr"/>
                </a:tc>
                <a:tc>
                  <a:txBody>
                    <a:bodyPr/>
                    <a:lstStyle/>
                    <a:p>
                      <a:pPr algn="ctr"/>
                      <a:r>
                        <a:rPr lang="en-US" sz="2400" dirty="0"/>
                        <a:t>195</a:t>
                      </a:r>
                    </a:p>
                  </a:txBody>
                  <a:tcPr anchor="ctr"/>
                </a:tc>
                <a:tc>
                  <a:txBody>
                    <a:bodyPr/>
                    <a:lstStyle/>
                    <a:p>
                      <a:pPr algn="ctr"/>
                      <a:r>
                        <a:rPr lang="en-US" sz="2400" dirty="0"/>
                        <a:t>200</a:t>
                      </a:r>
                    </a:p>
                  </a:txBody>
                  <a:tcPr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7962343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844" y="152400"/>
            <a:ext cx="10351065" cy="1326321"/>
          </a:xfrm>
        </p:spPr>
        <p:txBody>
          <a:bodyPr>
            <a:normAutofit/>
          </a:bodyPr>
          <a:lstStyle/>
          <a:p>
            <a:r>
              <a:rPr lang="en-US" sz="4400" dirty="0">
                <a:solidFill>
                  <a:schemeClr val="accent5">
                    <a:lumMod val="20000"/>
                    <a:lumOff val="80000"/>
                  </a:schemeClr>
                </a:solidFill>
              </a:rPr>
              <a:t>FY 2019 Goals </a:t>
            </a:r>
          </a:p>
        </p:txBody>
      </p:sp>
      <p:sp>
        <p:nvSpPr>
          <p:cNvPr id="3" name="Content Placeholder 2"/>
          <p:cNvSpPr>
            <a:spLocks noGrp="1"/>
          </p:cNvSpPr>
          <p:nvPr>
            <p:ph idx="1"/>
          </p:nvPr>
        </p:nvSpPr>
        <p:spPr>
          <a:xfrm>
            <a:off x="645943" y="1295400"/>
            <a:ext cx="10934869" cy="5257800"/>
          </a:xfrm>
        </p:spPr>
        <p:txBody>
          <a:bodyPr>
            <a:normAutofit lnSpcReduction="10000"/>
          </a:bodyPr>
          <a:lstStyle/>
          <a:p>
            <a:r>
              <a:rPr lang="en-US" sz="2800" dirty="0"/>
              <a:t>Work more effectively with existing/new Business entrepreneurs and business prospects.</a:t>
            </a:r>
          </a:p>
          <a:p>
            <a:r>
              <a:rPr lang="en-US" sz="2800" dirty="0"/>
              <a:t>Facilitate improvements in Quality of Life through Community Development efforts, the Façade Improvement Program, special events and relationships with community partners.</a:t>
            </a:r>
          </a:p>
          <a:p>
            <a:r>
              <a:rPr lang="en-US" sz="2800" dirty="0"/>
              <a:t>Develop a more thorough inventory of vacant building assets and communicate with potential developers.</a:t>
            </a:r>
          </a:p>
          <a:p>
            <a:r>
              <a:rPr lang="en-US" sz="2800" dirty="0"/>
              <a:t>Complete two Arts &amp; Entertainment District initiatives from the workplan, as well as two family-oriented events and the city’s Fourth of July fireworks.</a:t>
            </a:r>
          </a:p>
        </p:txBody>
      </p:sp>
    </p:spTree>
    <p:extLst>
      <p:ext uri="{BB962C8B-B14F-4D97-AF65-F5344CB8AC3E}">
        <p14:creationId xmlns:p14="http://schemas.microsoft.com/office/powerpoint/2010/main" val="1798816231"/>
      </p:ext>
    </p:extLst>
  </p:cSld>
  <p:clrMapOvr>
    <a:masterClrMapping/>
  </p:clrMapOvr>
  <p:transition xmlns:p14="http://schemas.microsoft.com/office/powerpoint/2010/mai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942" y="452718"/>
            <a:ext cx="9791870" cy="1400530"/>
          </a:xfrm>
        </p:spPr>
        <p:txBody>
          <a:bodyPr/>
          <a:lstStyle/>
          <a:p>
            <a:r>
              <a:rPr lang="en-US" sz="4400" dirty="0">
                <a:solidFill>
                  <a:schemeClr val="accent5">
                    <a:lumMod val="20000"/>
                    <a:lumOff val="80000"/>
                  </a:schemeClr>
                </a:solidFill>
              </a:rPr>
              <a:t>FY 18 Accomplishments</a:t>
            </a:r>
          </a:p>
        </p:txBody>
      </p:sp>
      <p:sp>
        <p:nvSpPr>
          <p:cNvPr id="3" name="Content Placeholder 2"/>
          <p:cNvSpPr>
            <a:spLocks noGrp="1"/>
          </p:cNvSpPr>
          <p:nvPr>
            <p:ph idx="1"/>
          </p:nvPr>
        </p:nvSpPr>
        <p:spPr>
          <a:xfrm>
            <a:off x="645942" y="1600200"/>
            <a:ext cx="10706270" cy="4724400"/>
          </a:xfrm>
        </p:spPr>
        <p:txBody>
          <a:bodyPr>
            <a:normAutofit fontScale="92500" lnSpcReduction="10000"/>
          </a:bodyPr>
          <a:lstStyle/>
          <a:p>
            <a:r>
              <a:rPr lang="en-US" sz="2800" dirty="0">
                <a:solidFill>
                  <a:schemeClr val="tx2"/>
                </a:solidFill>
              </a:rPr>
              <a:t>Connected with the community through meetings, print, radio, television and social media.</a:t>
            </a:r>
          </a:p>
          <a:p>
            <a:r>
              <a:rPr lang="en-US" sz="2800" dirty="0">
                <a:solidFill>
                  <a:schemeClr val="accent4">
                    <a:lumMod val="20000"/>
                    <a:lumOff val="80000"/>
                  </a:schemeClr>
                </a:solidFill>
              </a:rPr>
              <a:t>Improved fiscal responsibility – purchasing, grants and military surplus.</a:t>
            </a:r>
          </a:p>
          <a:p>
            <a:r>
              <a:rPr lang="en-US" sz="2800" dirty="0">
                <a:solidFill>
                  <a:schemeClr val="tx2"/>
                </a:solidFill>
              </a:rPr>
              <a:t>Strengthened relationships with regional law enforcement and social service organizations.</a:t>
            </a:r>
          </a:p>
          <a:p>
            <a:r>
              <a:rPr lang="en-US" sz="2800" dirty="0">
                <a:solidFill>
                  <a:schemeClr val="accent4">
                    <a:lumMod val="20000"/>
                    <a:lumOff val="80000"/>
                  </a:schemeClr>
                </a:solidFill>
              </a:rPr>
              <a:t>Completed the Greenwood Ave Camera project.</a:t>
            </a:r>
          </a:p>
          <a:p>
            <a:r>
              <a:rPr lang="en-US" sz="2800" dirty="0">
                <a:solidFill>
                  <a:schemeClr val="tx2"/>
                </a:solidFill>
              </a:rPr>
              <a:t>Updated Departments Policies to National Accreditation Standards.</a:t>
            </a:r>
          </a:p>
          <a:p>
            <a:r>
              <a:rPr lang="en-US" sz="2800" dirty="0">
                <a:solidFill>
                  <a:schemeClr val="tx2"/>
                </a:solidFill>
              </a:rPr>
              <a:t>Implemented the Police Explorer Program.</a:t>
            </a:r>
          </a:p>
          <a:p>
            <a:endParaRPr lang="en-US" sz="2800" dirty="0"/>
          </a:p>
        </p:txBody>
      </p:sp>
    </p:spTree>
    <p:extLst>
      <p:ext uri="{BB962C8B-B14F-4D97-AF65-F5344CB8AC3E}">
        <p14:creationId xmlns:p14="http://schemas.microsoft.com/office/powerpoint/2010/main" val="118394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654" y="381001"/>
            <a:ext cx="8823360" cy="838200"/>
          </a:xfrm>
        </p:spPr>
        <p:txBody>
          <a:bodyPr>
            <a:normAutofit fontScale="90000"/>
          </a:bodyPr>
          <a:lstStyle/>
          <a:p>
            <a:r>
              <a:rPr lang="en-US" sz="4800" dirty="0">
                <a:solidFill>
                  <a:schemeClr val="accent5">
                    <a:lumMod val="20000"/>
                    <a:lumOff val="80000"/>
                  </a:schemeClr>
                </a:solidFill>
              </a:rPr>
              <a:t>Department of Public Works</a:t>
            </a:r>
          </a:p>
        </p:txBody>
      </p:sp>
      <p:sp>
        <p:nvSpPr>
          <p:cNvPr id="3" name="Subtitle 2"/>
          <p:cNvSpPr>
            <a:spLocks noGrp="1"/>
          </p:cNvSpPr>
          <p:nvPr>
            <p:ph type="subTitle" idx="1"/>
          </p:nvPr>
        </p:nvSpPr>
        <p:spPr>
          <a:xfrm>
            <a:off x="7389812" y="2438400"/>
            <a:ext cx="4241243" cy="3581400"/>
          </a:xfrm>
          <a:solidFill>
            <a:schemeClr val="accent1">
              <a:lumMod val="75000"/>
            </a:schemeClr>
          </a:solidFill>
          <a:ln>
            <a:solidFill>
              <a:schemeClr val="tx1"/>
            </a:solidFill>
          </a:ln>
          <a:scene3d>
            <a:camera prst="orthographicFront"/>
            <a:lightRig rig="threePt" dir="t"/>
          </a:scene3d>
          <a:sp3d>
            <a:bevelT/>
          </a:sp3d>
        </p:spPr>
        <p:txBody>
          <a:bodyPr>
            <a:normAutofit/>
          </a:bodyPr>
          <a:lstStyle/>
          <a:p>
            <a:pPr algn="ctr"/>
            <a:endParaRPr lang="en-US" sz="4400" b="1" dirty="0"/>
          </a:p>
          <a:p>
            <a:pPr algn="ctr"/>
            <a:r>
              <a:rPr lang="en-US" sz="6600" b="1" dirty="0">
                <a:solidFill>
                  <a:schemeClr val="tx1"/>
                </a:solidFill>
              </a:rPr>
              <a:t>Special Events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212" y="1410253"/>
            <a:ext cx="6477000" cy="4614863"/>
          </a:xfrm>
          <a:prstGeom prst="rect">
            <a:avLst/>
          </a:prstGeom>
        </p:spPr>
      </p:pic>
    </p:spTree>
    <p:extLst>
      <p:ext uri="{BB962C8B-B14F-4D97-AF65-F5344CB8AC3E}">
        <p14:creationId xmlns:p14="http://schemas.microsoft.com/office/powerpoint/2010/main" val="26124087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accent5">
                    <a:lumMod val="20000"/>
                    <a:lumOff val="80000"/>
                  </a:schemeClr>
                </a:solidFill>
              </a:rPr>
              <a:t>Key Descriptors</a:t>
            </a:r>
          </a:p>
        </p:txBody>
      </p:sp>
      <p:sp>
        <p:nvSpPr>
          <p:cNvPr id="3" name="Content Placeholder 2"/>
          <p:cNvSpPr>
            <a:spLocks noGrp="1"/>
          </p:cNvSpPr>
          <p:nvPr>
            <p:ph idx="1"/>
          </p:nvPr>
        </p:nvSpPr>
        <p:spPr/>
        <p:txBody>
          <a:bodyPr>
            <a:normAutofit/>
          </a:bodyPr>
          <a:lstStyle/>
          <a:p>
            <a:pPr marL="0" indent="0">
              <a:buNone/>
            </a:pPr>
            <a:r>
              <a:rPr lang="en-US" sz="3600" dirty="0"/>
              <a:t>Events held for the benefit of Cambridge residents, to promote tourism and stimulate the City’s economy.</a:t>
            </a:r>
          </a:p>
          <a:p>
            <a:pPr marL="0" indent="0">
              <a:buNone/>
            </a:pPr>
            <a:endParaRPr lang="en-US" sz="3600" dirty="0"/>
          </a:p>
        </p:txBody>
      </p:sp>
    </p:spTree>
    <p:extLst>
      <p:ext uri="{BB962C8B-B14F-4D97-AF65-F5344CB8AC3E}">
        <p14:creationId xmlns:p14="http://schemas.microsoft.com/office/powerpoint/2010/main" val="27291803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979" y="159579"/>
            <a:ext cx="10351065" cy="1326321"/>
          </a:xfrm>
        </p:spPr>
        <p:txBody>
          <a:bodyPr/>
          <a:lstStyle/>
          <a:p>
            <a:r>
              <a:rPr lang="en-US" sz="4400" dirty="0">
                <a:solidFill>
                  <a:schemeClr val="accent5">
                    <a:lumMod val="20000"/>
                    <a:lumOff val="80000"/>
                  </a:schemeClr>
                </a:solidFill>
              </a:rPr>
              <a:t>Division Budget Overview</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18738862"/>
              </p:ext>
            </p:extLst>
          </p:nvPr>
        </p:nvGraphicFramePr>
        <p:xfrm>
          <a:off x="1446212" y="1447800"/>
          <a:ext cx="9372600" cy="3352800"/>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xmlns="" val="20000"/>
                    </a:ext>
                  </a:extLst>
                </a:gridCol>
                <a:gridCol w="3124200">
                  <a:extLst>
                    <a:ext uri="{9D8B030D-6E8A-4147-A177-3AD203B41FA5}">
                      <a16:colId xmlns:a16="http://schemas.microsoft.com/office/drawing/2014/main" xmlns="" val="20001"/>
                    </a:ext>
                  </a:extLst>
                </a:gridCol>
                <a:gridCol w="3124200">
                  <a:extLst>
                    <a:ext uri="{9D8B030D-6E8A-4147-A177-3AD203B41FA5}">
                      <a16:colId xmlns:a16="http://schemas.microsoft.com/office/drawing/2014/main" xmlns="" val="20002"/>
                    </a:ext>
                  </a:extLst>
                </a:gridCol>
              </a:tblGrid>
              <a:tr h="1081043">
                <a:tc>
                  <a:txBody>
                    <a:bodyPr/>
                    <a:lstStyle/>
                    <a:p>
                      <a:pPr algn="ctr"/>
                      <a:r>
                        <a:rPr lang="en-US" sz="3200" dirty="0"/>
                        <a:t>Fiscal Year</a:t>
                      </a:r>
                    </a:p>
                  </a:txBody>
                  <a:tcPr anchor="ctr"/>
                </a:tc>
                <a:tc>
                  <a:txBody>
                    <a:bodyPr/>
                    <a:lstStyle/>
                    <a:p>
                      <a:pPr algn="ctr"/>
                      <a:r>
                        <a:rPr lang="en-US" sz="3200" dirty="0"/>
                        <a:t>Budget</a:t>
                      </a:r>
                    </a:p>
                  </a:txBody>
                  <a:tcPr anchor="ctr"/>
                </a:tc>
                <a:tc>
                  <a:txBody>
                    <a:bodyPr/>
                    <a:lstStyle/>
                    <a:p>
                      <a:pPr algn="ctr"/>
                      <a:r>
                        <a:rPr lang="en-US" sz="3200" dirty="0"/>
                        <a:t>Positions</a:t>
                      </a:r>
                    </a:p>
                  </a:txBody>
                  <a:tcPr anchor="ctr"/>
                </a:tc>
                <a:extLst>
                  <a:ext uri="{0D108BD9-81ED-4DB2-BD59-A6C34878D82A}">
                    <a16:rowId xmlns:a16="http://schemas.microsoft.com/office/drawing/2014/main" xmlns="" val="10000"/>
                  </a:ext>
                </a:extLst>
              </a:tr>
              <a:tr h="1190714">
                <a:tc>
                  <a:txBody>
                    <a:bodyPr/>
                    <a:lstStyle/>
                    <a:p>
                      <a:pPr algn="ctr"/>
                      <a:r>
                        <a:rPr lang="en-US" sz="3200" b="1" dirty="0"/>
                        <a:t>2018</a:t>
                      </a:r>
                    </a:p>
                  </a:txBody>
                  <a:tcPr anchor="ctr"/>
                </a:tc>
                <a:tc>
                  <a:txBody>
                    <a:bodyPr/>
                    <a:lstStyle/>
                    <a:p>
                      <a:pPr algn="ctr"/>
                      <a:r>
                        <a:rPr lang="en-US" sz="3200" b="1" dirty="0"/>
                        <a:t>$134,400</a:t>
                      </a:r>
                    </a:p>
                  </a:txBody>
                  <a:tcPr anchor="ctr"/>
                </a:tc>
                <a:tc>
                  <a:txBody>
                    <a:bodyPr/>
                    <a:lstStyle/>
                    <a:p>
                      <a:pPr algn="ctr"/>
                      <a:r>
                        <a:rPr lang="en-US" sz="3200" b="1" dirty="0"/>
                        <a:t>0</a:t>
                      </a:r>
                    </a:p>
                  </a:txBody>
                  <a:tcPr anchor="ctr"/>
                </a:tc>
                <a:extLst>
                  <a:ext uri="{0D108BD9-81ED-4DB2-BD59-A6C34878D82A}">
                    <a16:rowId xmlns:a16="http://schemas.microsoft.com/office/drawing/2014/main" xmlns="" val="10001"/>
                  </a:ext>
                </a:extLst>
              </a:tr>
              <a:tr h="1081043">
                <a:tc>
                  <a:txBody>
                    <a:bodyPr/>
                    <a:lstStyle/>
                    <a:p>
                      <a:pPr algn="ctr"/>
                      <a:r>
                        <a:rPr lang="en-US" sz="3200" b="1" dirty="0"/>
                        <a:t>2019</a:t>
                      </a:r>
                    </a:p>
                  </a:txBody>
                  <a:tcPr anchor="ctr"/>
                </a:tc>
                <a:tc>
                  <a:txBody>
                    <a:bodyPr/>
                    <a:lstStyle/>
                    <a:p>
                      <a:pPr algn="ctr"/>
                      <a:r>
                        <a:rPr lang="en-US" sz="3200" b="1" dirty="0"/>
                        <a:t>$122,900</a:t>
                      </a:r>
                    </a:p>
                  </a:txBody>
                  <a:tcPr anchor="ctr"/>
                </a:tc>
                <a:tc>
                  <a:txBody>
                    <a:bodyPr/>
                    <a:lstStyle/>
                    <a:p>
                      <a:pPr algn="ctr"/>
                      <a:r>
                        <a:rPr lang="en-US" sz="3200" b="1" dirty="0"/>
                        <a:t>0</a:t>
                      </a:r>
                    </a:p>
                  </a:txBody>
                  <a:tcPr anchor="ctr"/>
                </a:tc>
                <a:extLst>
                  <a:ext uri="{0D108BD9-81ED-4DB2-BD59-A6C34878D82A}">
                    <a16:rowId xmlns:a16="http://schemas.microsoft.com/office/drawing/2014/main" xmlns="" val="612593673"/>
                  </a:ext>
                </a:extLst>
              </a:tr>
            </a:tbl>
          </a:graphicData>
        </a:graphic>
      </p:graphicFrame>
    </p:spTree>
    <p:extLst>
      <p:ext uri="{BB962C8B-B14F-4D97-AF65-F5344CB8AC3E}">
        <p14:creationId xmlns:p14="http://schemas.microsoft.com/office/powerpoint/2010/main" val="5654951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xmlns:p14="http://schemas.microsoft.com/office/powerpoint/2010/mai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accent5">
                    <a:lumMod val="20000"/>
                    <a:lumOff val="80000"/>
                  </a:schemeClr>
                </a:solidFill>
              </a:rPr>
              <a:t>FY 2019 Goals </a:t>
            </a:r>
          </a:p>
        </p:txBody>
      </p:sp>
      <p:sp>
        <p:nvSpPr>
          <p:cNvPr id="3" name="Content Placeholder 2"/>
          <p:cNvSpPr>
            <a:spLocks noGrp="1"/>
          </p:cNvSpPr>
          <p:nvPr>
            <p:ph idx="1"/>
          </p:nvPr>
        </p:nvSpPr>
        <p:spPr/>
        <p:txBody>
          <a:bodyPr>
            <a:normAutofit lnSpcReduction="10000"/>
          </a:bodyPr>
          <a:lstStyle/>
          <a:p>
            <a:r>
              <a:rPr lang="en-US" sz="2800" dirty="0"/>
              <a:t>Staff and services for Ironman Maryland and Eagleman Triathlons.</a:t>
            </a:r>
          </a:p>
          <a:p>
            <a:r>
              <a:rPr lang="en-US" sz="2800" dirty="0"/>
              <a:t>Annual 4</a:t>
            </a:r>
            <a:r>
              <a:rPr lang="en-US" sz="2800" baseline="30000" dirty="0"/>
              <a:t>th</a:t>
            </a:r>
            <a:r>
              <a:rPr lang="en-US" sz="2800" dirty="0"/>
              <a:t> of July Fireworks.</a:t>
            </a:r>
          </a:p>
          <a:p>
            <a:r>
              <a:rPr lang="en-US" sz="2800" dirty="0"/>
              <a:t>Support for other events – DT Second Saturday, Taste of Cambridge, High School Football &amp; Basketball, Beer Festivals, Seafood Festival, Dorchester Center for the Arts Showcase.</a:t>
            </a:r>
          </a:p>
          <a:p>
            <a:endParaRPr lang="en-US" sz="2800" dirty="0"/>
          </a:p>
        </p:txBody>
      </p:sp>
    </p:spTree>
    <p:extLst>
      <p:ext uri="{BB962C8B-B14F-4D97-AF65-F5344CB8AC3E}">
        <p14:creationId xmlns:p14="http://schemas.microsoft.com/office/powerpoint/2010/main" val="2675062119"/>
      </p:ext>
    </p:extLst>
  </p:cSld>
  <p:clrMapOvr>
    <a:masterClrMapping/>
  </p:clrMapOvr>
  <p:transition xmlns:p14="http://schemas.microsoft.com/office/powerpoint/2010/mai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solidFill>
                  <a:schemeClr val="accent4">
                    <a:lumMod val="20000"/>
                    <a:lumOff val="80000"/>
                  </a:schemeClr>
                </a:solidFill>
              </a:rPr>
              <a:t>Thank you</a:t>
            </a:r>
          </a:p>
        </p:txBody>
      </p:sp>
    </p:spTree>
    <p:extLst>
      <p:ext uri="{BB962C8B-B14F-4D97-AF65-F5344CB8AC3E}">
        <p14:creationId xmlns:p14="http://schemas.microsoft.com/office/powerpoint/2010/main" val="308839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647824" y="685800"/>
            <a:ext cx="9144000" cy="1600200"/>
          </a:xfrm>
        </p:spPr>
        <p:txBody>
          <a:bodyPr>
            <a:normAutofit fontScale="90000"/>
          </a:bodyPr>
          <a:lstStyle/>
          <a:p>
            <a:pPr algn="ctr"/>
            <a:r>
              <a:rPr lang="en-US" sz="4400" dirty="0">
                <a:solidFill>
                  <a:schemeClr val="accent5">
                    <a:lumMod val="20000"/>
                    <a:lumOff val="80000"/>
                  </a:schemeClr>
                </a:solidFill>
                <a:latin typeface="Century Gothic" panose="020B0502020202020204" pitchFamily="34" charset="0"/>
              </a:rPr>
              <a:t>Fiscal Year 2019 Proposed Operating and Capital Budget</a:t>
            </a:r>
          </a:p>
        </p:txBody>
      </p:sp>
      <p:sp>
        <p:nvSpPr>
          <p:cNvPr id="9" name="Subtitle 8"/>
          <p:cNvSpPr>
            <a:spLocks noGrp="1"/>
          </p:cNvSpPr>
          <p:nvPr>
            <p:ph type="subTitle" idx="1"/>
          </p:nvPr>
        </p:nvSpPr>
        <p:spPr>
          <a:xfrm>
            <a:off x="1674812" y="2895600"/>
            <a:ext cx="9144000" cy="3300414"/>
          </a:xfrm>
          <a:solidFill>
            <a:schemeClr val="accent1">
              <a:lumMod val="75000"/>
            </a:schemeClr>
          </a:solidFill>
          <a:ln>
            <a:solidFill>
              <a:schemeClr val="tx1"/>
            </a:solidFill>
          </a:ln>
          <a:scene3d>
            <a:camera prst="orthographicFront"/>
            <a:lightRig rig="threePt" dir="t"/>
          </a:scene3d>
          <a:sp3d>
            <a:bevelT/>
          </a:sp3d>
        </p:spPr>
        <p:txBody>
          <a:bodyPr/>
          <a:lstStyle/>
          <a:p>
            <a:endParaRPr lang="en-US" sz="3200" dirty="0">
              <a:solidFill>
                <a:schemeClr val="tx2"/>
              </a:solidFill>
              <a:latin typeface="Constantia" pitchFamily="18" charset="0"/>
            </a:endParaRPr>
          </a:p>
          <a:p>
            <a:pPr algn="ctr"/>
            <a:r>
              <a:rPr lang="en-US" sz="6000" b="1" dirty="0">
                <a:solidFill>
                  <a:schemeClr val="tx1"/>
                </a:solidFill>
                <a:latin typeface="Century Gothic" panose="020B0502020202020204" pitchFamily="34" charset="0"/>
              </a:rPr>
              <a:t>Municipal Utilities Commission</a:t>
            </a:r>
          </a:p>
        </p:txBody>
      </p:sp>
    </p:spTree>
    <p:extLst>
      <p:ext uri="{BB962C8B-B14F-4D97-AF65-F5344CB8AC3E}">
        <p14:creationId xmlns:p14="http://schemas.microsoft.com/office/powerpoint/2010/main" val="240550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5">
                    <a:lumMod val="20000"/>
                    <a:lumOff val="80000"/>
                  </a:schemeClr>
                </a:solidFill>
              </a:rPr>
              <a:t>Department Budget Overview</a:t>
            </a:r>
          </a:p>
        </p:txBody>
      </p:sp>
      <p:graphicFrame>
        <p:nvGraphicFramePr>
          <p:cNvPr id="6" name="Content Placeholder 5"/>
          <p:cNvGraphicFramePr>
            <a:graphicFrameLocks noGrp="1"/>
          </p:cNvGraphicFramePr>
          <p:nvPr>
            <p:ph idx="1"/>
            <p:extLst/>
          </p:nvPr>
        </p:nvGraphicFramePr>
        <p:xfrm>
          <a:off x="1103313" y="2052638"/>
          <a:ext cx="8943975" cy="3738561"/>
        </p:xfrm>
        <a:graphic>
          <a:graphicData uri="http://schemas.openxmlformats.org/drawingml/2006/table">
            <a:tbl>
              <a:tblPr firstRow="1" bandRow="1">
                <a:tableStyleId>{5C22544A-7EE6-4342-B048-85BDC9FD1C3A}</a:tableStyleId>
              </a:tblPr>
              <a:tblGrid>
                <a:gridCol w="2981325">
                  <a:extLst>
                    <a:ext uri="{9D8B030D-6E8A-4147-A177-3AD203B41FA5}">
                      <a16:colId xmlns:a16="http://schemas.microsoft.com/office/drawing/2014/main" xmlns="" val="20000"/>
                    </a:ext>
                  </a:extLst>
                </a:gridCol>
                <a:gridCol w="2981325">
                  <a:extLst>
                    <a:ext uri="{9D8B030D-6E8A-4147-A177-3AD203B41FA5}">
                      <a16:colId xmlns:a16="http://schemas.microsoft.com/office/drawing/2014/main" xmlns="" val="20001"/>
                    </a:ext>
                  </a:extLst>
                </a:gridCol>
                <a:gridCol w="2981325">
                  <a:extLst>
                    <a:ext uri="{9D8B030D-6E8A-4147-A177-3AD203B41FA5}">
                      <a16:colId xmlns:a16="http://schemas.microsoft.com/office/drawing/2014/main" xmlns="" val="20002"/>
                    </a:ext>
                  </a:extLst>
                </a:gridCol>
              </a:tblGrid>
              <a:tr h="1246187">
                <a:tc>
                  <a:txBody>
                    <a:bodyPr/>
                    <a:lstStyle/>
                    <a:p>
                      <a:pPr algn="ctr"/>
                      <a:r>
                        <a:rPr lang="en-US" sz="3600" dirty="0"/>
                        <a:t>Fiscal Year</a:t>
                      </a:r>
                    </a:p>
                  </a:txBody>
                  <a:tcPr anchor="ctr"/>
                </a:tc>
                <a:tc>
                  <a:txBody>
                    <a:bodyPr/>
                    <a:lstStyle/>
                    <a:p>
                      <a:pPr algn="ctr"/>
                      <a:r>
                        <a:rPr lang="en-US" sz="3600" dirty="0"/>
                        <a:t>Budget</a:t>
                      </a:r>
                    </a:p>
                  </a:txBody>
                  <a:tcPr anchor="ctr"/>
                </a:tc>
                <a:tc>
                  <a:txBody>
                    <a:bodyPr/>
                    <a:lstStyle/>
                    <a:p>
                      <a:pPr algn="ctr"/>
                      <a:r>
                        <a:rPr lang="en-US" sz="3600" dirty="0"/>
                        <a:t>Positions</a:t>
                      </a:r>
                    </a:p>
                  </a:txBody>
                  <a:tcPr anchor="ctr"/>
                </a:tc>
                <a:extLst>
                  <a:ext uri="{0D108BD9-81ED-4DB2-BD59-A6C34878D82A}">
                    <a16:rowId xmlns:a16="http://schemas.microsoft.com/office/drawing/2014/main" xmlns="" val="10000"/>
                  </a:ext>
                </a:extLst>
              </a:tr>
              <a:tr h="1246187">
                <a:tc>
                  <a:txBody>
                    <a:bodyPr/>
                    <a:lstStyle/>
                    <a:p>
                      <a:pPr algn="ctr"/>
                      <a:r>
                        <a:rPr lang="en-US" sz="3600" b="1" dirty="0"/>
                        <a:t>2018</a:t>
                      </a:r>
                    </a:p>
                  </a:txBody>
                  <a:tcPr anchor="ctr"/>
                </a:tc>
                <a:tc>
                  <a:txBody>
                    <a:bodyPr/>
                    <a:lstStyle/>
                    <a:p>
                      <a:pPr algn="ctr"/>
                      <a:r>
                        <a:rPr lang="en-US" sz="3600" b="1" dirty="0"/>
                        <a:t>$1,930,674</a:t>
                      </a:r>
                    </a:p>
                  </a:txBody>
                  <a:tcPr anchor="ctr"/>
                </a:tc>
                <a:tc>
                  <a:txBody>
                    <a:bodyPr/>
                    <a:lstStyle/>
                    <a:p>
                      <a:pPr algn="ctr"/>
                      <a:r>
                        <a:rPr lang="en-US" sz="3600" b="1" dirty="0"/>
                        <a:t>16</a:t>
                      </a:r>
                    </a:p>
                  </a:txBody>
                  <a:tcPr anchor="ctr"/>
                </a:tc>
                <a:extLst>
                  <a:ext uri="{0D108BD9-81ED-4DB2-BD59-A6C34878D82A}">
                    <a16:rowId xmlns:a16="http://schemas.microsoft.com/office/drawing/2014/main" xmlns="" val="10001"/>
                  </a:ext>
                </a:extLst>
              </a:tr>
              <a:tr h="1246187">
                <a:tc>
                  <a:txBody>
                    <a:bodyPr/>
                    <a:lstStyle/>
                    <a:p>
                      <a:pPr algn="ctr"/>
                      <a:r>
                        <a:rPr lang="en-US" sz="3600" b="1" dirty="0"/>
                        <a:t>2019</a:t>
                      </a:r>
                    </a:p>
                  </a:txBody>
                  <a:tcPr anchor="ctr"/>
                </a:tc>
                <a:tc>
                  <a:txBody>
                    <a:bodyPr/>
                    <a:lstStyle/>
                    <a:p>
                      <a:pPr algn="ctr"/>
                      <a:r>
                        <a:rPr lang="en-US" sz="3600" b="1" dirty="0"/>
                        <a:t>$2,479,058</a:t>
                      </a:r>
                    </a:p>
                  </a:txBody>
                  <a:tcPr anchor="ctr"/>
                </a:tc>
                <a:tc>
                  <a:txBody>
                    <a:bodyPr/>
                    <a:lstStyle/>
                    <a:p>
                      <a:pPr algn="ctr"/>
                      <a:r>
                        <a:rPr lang="en-US" sz="3600" b="1" dirty="0"/>
                        <a:t>16</a:t>
                      </a:r>
                    </a:p>
                  </a:txBody>
                  <a:tcPr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6774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2" y="304800"/>
            <a:ext cx="10351065" cy="1326321"/>
          </a:xfrm>
        </p:spPr>
        <p:txBody>
          <a:bodyPr/>
          <a:lstStyle/>
          <a:p>
            <a:r>
              <a:rPr lang="en-US" sz="4400" dirty="0">
                <a:solidFill>
                  <a:schemeClr val="accent5">
                    <a:lumMod val="20000"/>
                    <a:lumOff val="80000"/>
                  </a:schemeClr>
                </a:solidFill>
              </a:rPr>
              <a:t>Organization</a:t>
            </a:r>
          </a:p>
        </p:txBody>
      </p:sp>
      <p:graphicFrame>
        <p:nvGraphicFramePr>
          <p:cNvPr id="3" name="Diagram 2"/>
          <p:cNvGraphicFramePr/>
          <p:nvPr>
            <p:extLst/>
          </p:nvPr>
        </p:nvGraphicFramePr>
        <p:xfrm>
          <a:off x="1370012" y="1152983"/>
          <a:ext cx="8787342"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012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dirty="0"/>
              <a:t>MUC</a:t>
            </a:r>
          </a:p>
        </p:txBody>
      </p:sp>
      <p:sp>
        <p:nvSpPr>
          <p:cNvPr id="3" name="Content Placeholder 2"/>
          <p:cNvSpPr>
            <a:spLocks noGrp="1"/>
          </p:cNvSpPr>
          <p:nvPr>
            <p:ph idx="1"/>
          </p:nvPr>
        </p:nvSpPr>
        <p:spPr>
          <a:xfrm>
            <a:off x="1765680" y="1883728"/>
            <a:ext cx="7162800" cy="3357281"/>
          </a:xfrm>
          <a:solidFill>
            <a:schemeClr val="accent1">
              <a:lumMod val="75000"/>
            </a:schemeClr>
          </a:solidFill>
        </p:spPr>
        <p:txBody>
          <a:bodyPr>
            <a:normAutofit/>
          </a:bodyPr>
          <a:lstStyle/>
          <a:p>
            <a:pPr marL="0" indent="0" algn="ctr">
              <a:buNone/>
            </a:pPr>
            <a:endParaRPr lang="en-US" sz="6000" dirty="0"/>
          </a:p>
          <a:p>
            <a:pPr marL="0" indent="0" algn="ctr">
              <a:buNone/>
            </a:pPr>
            <a:r>
              <a:rPr lang="en-US" sz="6000" dirty="0"/>
              <a:t>Administration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556625" y="2820035"/>
            <a:ext cx="4419598" cy="2486024"/>
          </a:xfrm>
          <a:prstGeom prst="rect">
            <a:avLst/>
          </a:prstGeom>
        </p:spPr>
      </p:pic>
    </p:spTree>
    <p:extLst>
      <p:ext uri="{BB962C8B-B14F-4D97-AF65-F5344CB8AC3E}">
        <p14:creationId xmlns:p14="http://schemas.microsoft.com/office/powerpoint/2010/main" val="102957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solidFill>
                  <a:schemeClr val="accent5">
                    <a:lumMod val="20000"/>
                    <a:lumOff val="80000"/>
                  </a:schemeClr>
                </a:solidFill>
              </a:rPr>
              <a:t>ADMINISTRATION</a:t>
            </a:r>
            <a:r>
              <a:rPr lang="en-US" sz="2400" dirty="0">
                <a:solidFill>
                  <a:schemeClr val="accent5">
                    <a:lumMod val="20000"/>
                    <a:lumOff val="80000"/>
                  </a:schemeClr>
                </a:solidFill>
              </a:rPr>
              <a:t>  </a:t>
            </a:r>
            <a:endParaRPr lang="en-US" sz="4400" dirty="0">
              <a:solidFill>
                <a:schemeClr val="accent5">
                  <a:lumMod val="20000"/>
                  <a:lumOff val="80000"/>
                </a:schemeClr>
              </a:solidFill>
            </a:endParaRPr>
          </a:p>
        </p:txBody>
      </p:sp>
      <p:graphicFrame>
        <p:nvGraphicFramePr>
          <p:cNvPr id="6" name="Content Placeholder 5"/>
          <p:cNvGraphicFramePr>
            <a:graphicFrameLocks noGrp="1"/>
          </p:cNvGraphicFramePr>
          <p:nvPr>
            <p:ph idx="1"/>
            <p:extLst/>
          </p:nvPr>
        </p:nvGraphicFramePr>
        <p:xfrm>
          <a:off x="760412" y="1371600"/>
          <a:ext cx="105918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787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076" y="0"/>
            <a:ext cx="9402274" cy="1538465"/>
          </a:xfrm>
        </p:spPr>
        <p:txBody>
          <a:bodyPr/>
          <a:lstStyle/>
          <a:p>
            <a:r>
              <a:rPr lang="en-US" sz="4400" dirty="0">
                <a:solidFill>
                  <a:schemeClr val="accent5">
                    <a:lumMod val="20000"/>
                    <a:lumOff val="80000"/>
                  </a:schemeClr>
                </a:solidFill>
              </a:rPr>
              <a:t>FY 18 Challenges </a:t>
            </a:r>
          </a:p>
        </p:txBody>
      </p:sp>
      <p:sp>
        <p:nvSpPr>
          <p:cNvPr id="3" name="Content Placeholder 2"/>
          <p:cNvSpPr>
            <a:spLocks noGrp="1"/>
          </p:cNvSpPr>
          <p:nvPr>
            <p:ph idx="1"/>
          </p:nvPr>
        </p:nvSpPr>
        <p:spPr>
          <a:xfrm>
            <a:off x="210361" y="1066800"/>
            <a:ext cx="11560951" cy="5562600"/>
          </a:xfrm>
        </p:spPr>
        <p:txBody>
          <a:bodyPr>
            <a:normAutofit/>
          </a:bodyPr>
          <a:lstStyle/>
          <a:p>
            <a:r>
              <a:rPr lang="en-US" sz="3000" dirty="0"/>
              <a:t>Reduce crime;</a:t>
            </a:r>
          </a:p>
          <a:p>
            <a:endParaRPr lang="en-US" sz="3000" dirty="0"/>
          </a:p>
          <a:p>
            <a:r>
              <a:rPr lang="en-US" sz="3000" dirty="0"/>
              <a:t>Develop our youth so they have a vision for the future (DARE and Police Explorer Program);</a:t>
            </a:r>
          </a:p>
          <a:p>
            <a:endParaRPr lang="en-US" sz="3000" dirty="0"/>
          </a:p>
          <a:p>
            <a:r>
              <a:rPr lang="en-US" sz="3000" dirty="0"/>
              <a:t>Recruit and retain officers who</a:t>
            </a:r>
          </a:p>
          <a:p>
            <a:pPr marL="0" indent="0">
              <a:buNone/>
            </a:pPr>
            <a:r>
              <a:rPr lang="en-US" sz="3000" dirty="0"/>
              <a:t>  will help the department mirror </a:t>
            </a:r>
          </a:p>
          <a:p>
            <a:pPr marL="0" indent="0">
              <a:buNone/>
            </a:pPr>
            <a:r>
              <a:rPr lang="en-US" sz="3000" dirty="0"/>
              <a:t>  our city’s diversity.</a:t>
            </a:r>
          </a:p>
          <a:p>
            <a:endParaRPr lang="en-US" sz="3600" dirty="0"/>
          </a:p>
        </p:txBody>
      </p:sp>
      <p:pic>
        <p:nvPicPr>
          <p:cNvPr id="6" name="Picture 5">
            <a:extLst>
              <a:ext uri="{FF2B5EF4-FFF2-40B4-BE49-F238E27FC236}">
                <a16:creationId xmlns:a16="http://schemas.microsoft.com/office/drawing/2014/main" xmlns="" id="{481ABCAF-D4E7-49DE-8E5A-8F1268158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2612" y="3028497"/>
            <a:ext cx="4381500" cy="3600903"/>
          </a:xfrm>
          <a:prstGeom prst="rect">
            <a:avLst/>
          </a:prstGeom>
        </p:spPr>
      </p:pic>
    </p:spTree>
    <p:extLst>
      <p:ext uri="{BB962C8B-B14F-4D97-AF65-F5344CB8AC3E}">
        <p14:creationId xmlns:p14="http://schemas.microsoft.com/office/powerpoint/2010/main" val="174112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5">
                    <a:lumMod val="20000"/>
                    <a:lumOff val="80000"/>
                  </a:schemeClr>
                </a:solidFill>
              </a:rPr>
              <a:t>Division Budget Overview</a:t>
            </a:r>
          </a:p>
        </p:txBody>
      </p:sp>
      <p:graphicFrame>
        <p:nvGraphicFramePr>
          <p:cNvPr id="6" name="Content Placeholder 5"/>
          <p:cNvGraphicFramePr>
            <a:graphicFrameLocks noGrp="1"/>
          </p:cNvGraphicFramePr>
          <p:nvPr>
            <p:ph idx="1"/>
            <p:extLst/>
          </p:nvPr>
        </p:nvGraphicFramePr>
        <p:xfrm>
          <a:off x="1446212" y="2057400"/>
          <a:ext cx="8943975" cy="3738561"/>
        </p:xfrm>
        <a:graphic>
          <a:graphicData uri="http://schemas.openxmlformats.org/drawingml/2006/table">
            <a:tbl>
              <a:tblPr firstRow="1" bandRow="1">
                <a:tableStyleId>{5C22544A-7EE6-4342-B048-85BDC9FD1C3A}</a:tableStyleId>
              </a:tblPr>
              <a:tblGrid>
                <a:gridCol w="2981325">
                  <a:extLst>
                    <a:ext uri="{9D8B030D-6E8A-4147-A177-3AD203B41FA5}">
                      <a16:colId xmlns:a16="http://schemas.microsoft.com/office/drawing/2014/main" xmlns="" val="20000"/>
                    </a:ext>
                  </a:extLst>
                </a:gridCol>
                <a:gridCol w="2981325">
                  <a:extLst>
                    <a:ext uri="{9D8B030D-6E8A-4147-A177-3AD203B41FA5}">
                      <a16:colId xmlns:a16="http://schemas.microsoft.com/office/drawing/2014/main" xmlns="" val="20001"/>
                    </a:ext>
                  </a:extLst>
                </a:gridCol>
                <a:gridCol w="2981325">
                  <a:extLst>
                    <a:ext uri="{9D8B030D-6E8A-4147-A177-3AD203B41FA5}">
                      <a16:colId xmlns:a16="http://schemas.microsoft.com/office/drawing/2014/main" xmlns="" val="20002"/>
                    </a:ext>
                  </a:extLst>
                </a:gridCol>
              </a:tblGrid>
              <a:tr h="1246187">
                <a:tc>
                  <a:txBody>
                    <a:bodyPr/>
                    <a:lstStyle/>
                    <a:p>
                      <a:pPr algn="ctr"/>
                      <a:r>
                        <a:rPr lang="en-US" sz="3200" dirty="0"/>
                        <a:t>Fiscal Year</a:t>
                      </a:r>
                    </a:p>
                  </a:txBody>
                  <a:tcPr anchor="ctr"/>
                </a:tc>
                <a:tc>
                  <a:txBody>
                    <a:bodyPr/>
                    <a:lstStyle/>
                    <a:p>
                      <a:pPr algn="ctr"/>
                      <a:r>
                        <a:rPr lang="en-US" sz="3200" dirty="0"/>
                        <a:t>Budget</a:t>
                      </a:r>
                    </a:p>
                  </a:txBody>
                  <a:tcPr anchor="ctr"/>
                </a:tc>
                <a:tc>
                  <a:txBody>
                    <a:bodyPr/>
                    <a:lstStyle/>
                    <a:p>
                      <a:pPr algn="ctr"/>
                      <a:r>
                        <a:rPr lang="en-US" sz="3200" dirty="0"/>
                        <a:t>Positions</a:t>
                      </a:r>
                    </a:p>
                  </a:txBody>
                  <a:tcPr anchor="ctr"/>
                </a:tc>
                <a:extLst>
                  <a:ext uri="{0D108BD9-81ED-4DB2-BD59-A6C34878D82A}">
                    <a16:rowId xmlns:a16="http://schemas.microsoft.com/office/drawing/2014/main" xmlns="" val="10000"/>
                  </a:ext>
                </a:extLst>
              </a:tr>
              <a:tr h="1246187">
                <a:tc>
                  <a:txBody>
                    <a:bodyPr/>
                    <a:lstStyle/>
                    <a:p>
                      <a:pPr algn="ctr"/>
                      <a:r>
                        <a:rPr lang="en-US" sz="3200" b="1" dirty="0"/>
                        <a:t>2018</a:t>
                      </a:r>
                    </a:p>
                  </a:txBody>
                  <a:tcPr anchor="ctr"/>
                </a:tc>
                <a:tc>
                  <a:txBody>
                    <a:bodyPr/>
                    <a:lstStyle/>
                    <a:p>
                      <a:pPr algn="ctr"/>
                      <a:r>
                        <a:rPr lang="en-US" sz="3200" b="1" dirty="0"/>
                        <a:t>$735,084</a:t>
                      </a:r>
                    </a:p>
                  </a:txBody>
                  <a:tcPr anchor="ctr"/>
                </a:tc>
                <a:tc>
                  <a:txBody>
                    <a:bodyPr/>
                    <a:lstStyle/>
                    <a:p>
                      <a:pPr algn="ctr"/>
                      <a:r>
                        <a:rPr lang="en-US" sz="3200" b="1" dirty="0"/>
                        <a:t>6</a:t>
                      </a:r>
                    </a:p>
                  </a:txBody>
                  <a:tcPr anchor="ctr"/>
                </a:tc>
                <a:extLst>
                  <a:ext uri="{0D108BD9-81ED-4DB2-BD59-A6C34878D82A}">
                    <a16:rowId xmlns:a16="http://schemas.microsoft.com/office/drawing/2014/main" xmlns="" val="10001"/>
                  </a:ext>
                </a:extLst>
              </a:tr>
              <a:tr h="1246187">
                <a:tc>
                  <a:txBody>
                    <a:bodyPr/>
                    <a:lstStyle/>
                    <a:p>
                      <a:pPr algn="ctr"/>
                      <a:r>
                        <a:rPr lang="en-US" sz="3200" b="1" dirty="0"/>
                        <a:t>2019</a:t>
                      </a:r>
                    </a:p>
                  </a:txBody>
                  <a:tcPr anchor="ctr"/>
                </a:tc>
                <a:tc>
                  <a:txBody>
                    <a:bodyPr/>
                    <a:lstStyle/>
                    <a:p>
                      <a:pPr algn="ctr"/>
                      <a:r>
                        <a:rPr lang="en-US" sz="3200" b="1" dirty="0"/>
                        <a:t>$742,048</a:t>
                      </a:r>
                    </a:p>
                  </a:txBody>
                  <a:tcPr anchor="ctr"/>
                </a:tc>
                <a:tc>
                  <a:txBody>
                    <a:bodyPr/>
                    <a:lstStyle/>
                    <a:p>
                      <a:pPr algn="ctr"/>
                      <a:r>
                        <a:rPr lang="en-US" sz="3200" b="1" dirty="0"/>
                        <a:t>6</a:t>
                      </a:r>
                    </a:p>
                  </a:txBody>
                  <a:tcPr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419524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accent5">
                    <a:lumMod val="20000"/>
                    <a:lumOff val="80000"/>
                  </a:schemeClr>
                </a:solidFill>
              </a:rPr>
              <a:t>Key Descriptors</a:t>
            </a:r>
          </a:p>
        </p:txBody>
      </p:sp>
      <p:sp>
        <p:nvSpPr>
          <p:cNvPr id="3" name="Content Placeholder 2"/>
          <p:cNvSpPr>
            <a:spLocks noGrp="1"/>
          </p:cNvSpPr>
          <p:nvPr>
            <p:ph idx="1"/>
          </p:nvPr>
        </p:nvSpPr>
        <p:spPr>
          <a:xfrm>
            <a:off x="760413" y="1295401"/>
            <a:ext cx="9601200" cy="5334000"/>
          </a:xfrm>
        </p:spPr>
        <p:txBody>
          <a:bodyPr>
            <a:normAutofit fontScale="92500" lnSpcReduction="20000"/>
          </a:bodyPr>
          <a:lstStyle/>
          <a:p>
            <a:r>
              <a:rPr lang="en-US" sz="3600" dirty="0"/>
              <a:t>Provide direction to the Administration and Distribution</a:t>
            </a:r>
          </a:p>
          <a:p>
            <a:r>
              <a:rPr lang="en-US" sz="3600" dirty="0"/>
              <a:t>Process all water/sewer/disposal bills for 5500 customers monthly.</a:t>
            </a:r>
          </a:p>
          <a:p>
            <a:r>
              <a:rPr lang="en-US" sz="3600" dirty="0"/>
              <a:t>Process all rental registration bills.</a:t>
            </a:r>
          </a:p>
          <a:p>
            <a:r>
              <a:rPr lang="en-US" sz="3600" dirty="0"/>
              <a:t>Handle all customer service requests.</a:t>
            </a:r>
          </a:p>
          <a:p>
            <a:r>
              <a:rPr lang="en-US" sz="3600" dirty="0"/>
              <a:t>Order new services, shut-offs, turn-ons, and all work order generated for Distribution.</a:t>
            </a:r>
          </a:p>
          <a:p>
            <a:r>
              <a:rPr lang="en-US" sz="3600" dirty="0"/>
              <a:t>Staff MUC/Commission.</a:t>
            </a:r>
          </a:p>
        </p:txBody>
      </p:sp>
    </p:spTree>
    <p:extLst>
      <p:ext uri="{BB962C8B-B14F-4D97-AF65-F5344CB8AC3E}">
        <p14:creationId xmlns:p14="http://schemas.microsoft.com/office/powerpoint/2010/main" val="295232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942" y="452718"/>
            <a:ext cx="9715669" cy="1400530"/>
          </a:xfrm>
        </p:spPr>
        <p:txBody>
          <a:bodyPr/>
          <a:lstStyle/>
          <a:p>
            <a:r>
              <a:rPr lang="en-US" sz="4400" dirty="0">
                <a:solidFill>
                  <a:schemeClr val="accent5">
                    <a:lumMod val="20000"/>
                    <a:lumOff val="80000"/>
                  </a:schemeClr>
                </a:solidFill>
              </a:rPr>
              <a:t>Performance Measures - Sele</a:t>
            </a:r>
            <a:r>
              <a:rPr lang="en-US" sz="4400" dirty="0"/>
              <a:t>cted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52203713"/>
              </p:ext>
            </p:extLst>
          </p:nvPr>
        </p:nvGraphicFramePr>
        <p:xfrm>
          <a:off x="1293812" y="2514600"/>
          <a:ext cx="8686800" cy="1905000"/>
        </p:xfrm>
        <a:graphic>
          <a:graphicData uri="http://schemas.openxmlformats.org/drawingml/2006/table">
            <a:tbl>
              <a:tblPr firstRow="1" bandRow="1">
                <a:tableStyleId>{5C22544A-7EE6-4342-B048-85BDC9FD1C3A}</a:tableStyleId>
              </a:tblPr>
              <a:tblGrid>
                <a:gridCol w="4166120">
                  <a:extLst>
                    <a:ext uri="{9D8B030D-6E8A-4147-A177-3AD203B41FA5}">
                      <a16:colId xmlns:a16="http://schemas.microsoft.com/office/drawing/2014/main" xmlns="" val="20000"/>
                    </a:ext>
                  </a:extLst>
                </a:gridCol>
                <a:gridCol w="2393302">
                  <a:extLst>
                    <a:ext uri="{9D8B030D-6E8A-4147-A177-3AD203B41FA5}">
                      <a16:colId xmlns:a16="http://schemas.microsoft.com/office/drawing/2014/main" xmlns="" val="20002"/>
                    </a:ext>
                  </a:extLst>
                </a:gridCol>
                <a:gridCol w="2127378">
                  <a:extLst>
                    <a:ext uri="{9D8B030D-6E8A-4147-A177-3AD203B41FA5}">
                      <a16:colId xmlns:a16="http://schemas.microsoft.com/office/drawing/2014/main" xmlns="" val="20003"/>
                    </a:ext>
                  </a:extLst>
                </a:gridCol>
              </a:tblGrid>
              <a:tr h="463519">
                <a:tc>
                  <a:txBody>
                    <a:bodyPr/>
                    <a:lstStyle/>
                    <a:p>
                      <a:r>
                        <a:rPr lang="en-US" sz="2400" dirty="0"/>
                        <a:t>Measures</a:t>
                      </a:r>
                    </a:p>
                  </a:txBody>
                  <a:tcPr/>
                </a:tc>
                <a:tc>
                  <a:txBody>
                    <a:bodyPr/>
                    <a:lstStyle/>
                    <a:p>
                      <a:pPr algn="ctr"/>
                      <a:r>
                        <a:rPr lang="en-US" sz="2400" dirty="0"/>
                        <a:t>2017 (est.)</a:t>
                      </a:r>
                    </a:p>
                  </a:txBody>
                  <a:tcPr/>
                </a:tc>
                <a:tc>
                  <a:txBody>
                    <a:bodyPr/>
                    <a:lstStyle/>
                    <a:p>
                      <a:pPr algn="ctr"/>
                      <a:r>
                        <a:rPr lang="en-US" sz="2400" dirty="0"/>
                        <a:t>2018 (</a:t>
                      </a:r>
                      <a:r>
                        <a:rPr lang="en-US" sz="2400" dirty="0" err="1"/>
                        <a:t>est</a:t>
                      </a:r>
                      <a:r>
                        <a:rPr lang="en-US" sz="2400" dirty="0"/>
                        <a:t>)</a:t>
                      </a:r>
                    </a:p>
                  </a:txBody>
                  <a:tcPr/>
                </a:tc>
                <a:extLst>
                  <a:ext uri="{0D108BD9-81ED-4DB2-BD59-A6C34878D82A}">
                    <a16:rowId xmlns:a16="http://schemas.microsoft.com/office/drawing/2014/main" xmlns="" val="10000"/>
                  </a:ext>
                </a:extLst>
              </a:tr>
              <a:tr h="607146">
                <a:tc>
                  <a:txBody>
                    <a:bodyPr/>
                    <a:lstStyle/>
                    <a:p>
                      <a:r>
                        <a:rPr lang="en-US" sz="2400" dirty="0"/>
                        <a:t>Bills processed</a:t>
                      </a:r>
                    </a:p>
                  </a:txBody>
                  <a:tcPr/>
                </a:tc>
                <a:tc>
                  <a:txBody>
                    <a:bodyPr/>
                    <a:lstStyle/>
                    <a:p>
                      <a:pPr algn="ctr"/>
                      <a:r>
                        <a:rPr lang="en-US" sz="2400" dirty="0"/>
                        <a:t>66,000</a:t>
                      </a:r>
                    </a:p>
                  </a:txBody>
                  <a:tcPr/>
                </a:tc>
                <a:tc>
                  <a:txBody>
                    <a:bodyPr/>
                    <a:lstStyle/>
                    <a:p>
                      <a:pPr algn="ctr"/>
                      <a:r>
                        <a:rPr lang="en-US" sz="2400" dirty="0"/>
                        <a:t>66,000</a:t>
                      </a:r>
                    </a:p>
                  </a:txBody>
                  <a:tcPr/>
                </a:tc>
                <a:extLst>
                  <a:ext uri="{0D108BD9-81ED-4DB2-BD59-A6C34878D82A}">
                    <a16:rowId xmlns:a16="http://schemas.microsoft.com/office/drawing/2014/main" xmlns="" val="10001"/>
                  </a:ext>
                </a:extLst>
              </a:tr>
              <a:tr h="834335">
                <a:tc>
                  <a:txBody>
                    <a:bodyPr/>
                    <a:lstStyle/>
                    <a:p>
                      <a:r>
                        <a:rPr lang="en-US" sz="2400" dirty="0"/>
                        <a:t>Design</a:t>
                      </a:r>
                      <a:r>
                        <a:rPr lang="en-US" sz="2400" baseline="0" dirty="0"/>
                        <a:t> &amp; distribute Water Quality Report</a:t>
                      </a:r>
                      <a:endParaRPr lang="en-US" sz="2400" dirty="0"/>
                    </a:p>
                  </a:txBody>
                  <a:tcPr/>
                </a:tc>
                <a:tc>
                  <a:txBody>
                    <a:bodyPr/>
                    <a:lstStyle/>
                    <a:p>
                      <a:pPr algn="ctr"/>
                      <a:r>
                        <a:rPr lang="en-US" sz="2400" dirty="0"/>
                        <a:t>4,900</a:t>
                      </a:r>
                    </a:p>
                    <a:p>
                      <a:pPr algn="ctr"/>
                      <a:r>
                        <a:rPr lang="en-US" sz="2400" dirty="0"/>
                        <a:t>customers</a:t>
                      </a:r>
                    </a:p>
                  </a:txBody>
                  <a:tcPr/>
                </a:tc>
                <a:tc>
                  <a:txBody>
                    <a:bodyPr/>
                    <a:lstStyle/>
                    <a:p>
                      <a:pPr algn="ctr"/>
                      <a:r>
                        <a:rPr lang="en-US" sz="2400" dirty="0"/>
                        <a:t>4,900</a:t>
                      </a:r>
                    </a:p>
                    <a:p>
                      <a:pPr algn="ctr"/>
                      <a:r>
                        <a:rPr lang="en-US" sz="2400" dirty="0"/>
                        <a:t>customers</a:t>
                      </a: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413825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195" y="228600"/>
            <a:ext cx="9791870" cy="1400530"/>
          </a:xfrm>
        </p:spPr>
        <p:txBody>
          <a:bodyPr/>
          <a:lstStyle/>
          <a:p>
            <a:r>
              <a:rPr lang="en-US" sz="4400" dirty="0">
                <a:solidFill>
                  <a:schemeClr val="accent5">
                    <a:lumMod val="20000"/>
                    <a:lumOff val="80000"/>
                  </a:schemeClr>
                </a:solidFill>
              </a:rPr>
              <a:t>FY 18 Accomplishments - Selected</a:t>
            </a:r>
          </a:p>
        </p:txBody>
      </p:sp>
      <p:sp>
        <p:nvSpPr>
          <p:cNvPr id="3" name="Content Placeholder 2"/>
          <p:cNvSpPr>
            <a:spLocks noGrp="1"/>
          </p:cNvSpPr>
          <p:nvPr>
            <p:ph idx="1"/>
          </p:nvPr>
        </p:nvSpPr>
        <p:spPr>
          <a:xfrm>
            <a:off x="1103025" y="1295400"/>
            <a:ext cx="8944211" cy="5410199"/>
          </a:xfrm>
        </p:spPr>
        <p:txBody>
          <a:bodyPr>
            <a:normAutofit fontScale="92500" lnSpcReduction="10000"/>
          </a:bodyPr>
          <a:lstStyle/>
          <a:p>
            <a:r>
              <a:rPr lang="en-US" sz="3200" dirty="0"/>
              <a:t>Replaced and upgraded customer counters and security in office.</a:t>
            </a:r>
          </a:p>
          <a:p>
            <a:r>
              <a:rPr lang="en-US" sz="3600" dirty="0"/>
              <a:t>Added new work station in office.</a:t>
            </a:r>
          </a:p>
          <a:p>
            <a:r>
              <a:rPr lang="en-US" sz="3200" dirty="0"/>
              <a:t>Completed cross training of office personnel for backup &amp; efficiency.</a:t>
            </a:r>
          </a:p>
          <a:p>
            <a:r>
              <a:rPr lang="en-US" sz="3200" dirty="0"/>
              <a:t>Completed lead &amp; copper testing</a:t>
            </a:r>
          </a:p>
          <a:p>
            <a:r>
              <a:rPr lang="en-US" sz="3200" dirty="0"/>
              <a:t>Completed rental registration billing</a:t>
            </a:r>
          </a:p>
          <a:p>
            <a:r>
              <a:rPr lang="en-US" sz="3200" dirty="0"/>
              <a:t>Completed water audit for MDE and all necessary reports on schedule</a:t>
            </a:r>
          </a:p>
          <a:p>
            <a:endParaRPr lang="en-US" sz="3200" dirty="0"/>
          </a:p>
        </p:txBody>
      </p:sp>
      <p:pic>
        <p:nvPicPr>
          <p:cNvPr id="6" name="Picture 5">
            <a:extLst>
              <a:ext uri="{FF2B5EF4-FFF2-40B4-BE49-F238E27FC236}">
                <a16:creationId xmlns:a16="http://schemas.microsoft.com/office/drawing/2014/main" xmlns="" id="{7BDCE6AD-164E-4B38-A34D-DFFCA41320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8612" y="2438400"/>
            <a:ext cx="2743200" cy="3124200"/>
          </a:xfrm>
          <a:prstGeom prst="rect">
            <a:avLst/>
          </a:prstGeom>
        </p:spPr>
      </p:pic>
    </p:spTree>
    <p:extLst>
      <p:ext uri="{BB962C8B-B14F-4D97-AF65-F5344CB8AC3E}">
        <p14:creationId xmlns:p14="http://schemas.microsoft.com/office/powerpoint/2010/main" val="13864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5">
                    <a:lumMod val="20000"/>
                    <a:lumOff val="80000"/>
                  </a:schemeClr>
                </a:solidFill>
              </a:rPr>
              <a:t>FY18 Significant Goals – Selected</a:t>
            </a:r>
          </a:p>
        </p:txBody>
      </p:sp>
      <p:sp>
        <p:nvSpPr>
          <p:cNvPr id="3" name="Content Placeholder 2"/>
          <p:cNvSpPr>
            <a:spLocks noGrp="1"/>
          </p:cNvSpPr>
          <p:nvPr>
            <p:ph idx="1"/>
          </p:nvPr>
        </p:nvSpPr>
        <p:spPr>
          <a:xfrm>
            <a:off x="1103025" y="2052919"/>
            <a:ext cx="8944211" cy="4576481"/>
          </a:xfrm>
        </p:spPr>
        <p:txBody>
          <a:bodyPr>
            <a:normAutofit/>
          </a:bodyPr>
          <a:lstStyle/>
          <a:p>
            <a:r>
              <a:rPr lang="en-US" sz="3600" dirty="0"/>
              <a:t>Continue training of office personnel.</a:t>
            </a:r>
          </a:p>
          <a:p>
            <a:r>
              <a:rPr lang="en-US" sz="3600" dirty="0"/>
              <a:t>Continue for seek changes for excessive office work flow.</a:t>
            </a:r>
          </a:p>
          <a:p>
            <a:r>
              <a:rPr lang="en-US" sz="3600" dirty="0"/>
              <a:t>Strive to add to reserves to finance our capital improvement projects. </a:t>
            </a:r>
          </a:p>
        </p:txBody>
      </p:sp>
    </p:spTree>
    <p:extLst>
      <p:ext uri="{BB962C8B-B14F-4D97-AF65-F5344CB8AC3E}">
        <p14:creationId xmlns:p14="http://schemas.microsoft.com/office/powerpoint/2010/main" val="341212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654" y="381000"/>
            <a:ext cx="8823360" cy="1066799"/>
          </a:xfrm>
          <a:solidFill>
            <a:schemeClr val="accent1">
              <a:lumMod val="75000"/>
            </a:schemeClr>
          </a:solidFill>
        </p:spPr>
        <p:txBody>
          <a:bodyPr>
            <a:normAutofit fontScale="90000"/>
          </a:bodyPr>
          <a:lstStyle/>
          <a:p>
            <a:pPr algn="ctr"/>
            <a:r>
              <a:rPr lang="en-US" sz="4800" dirty="0">
                <a:solidFill>
                  <a:schemeClr val="accent5">
                    <a:lumMod val="20000"/>
                    <a:lumOff val="80000"/>
                  </a:schemeClr>
                </a:solidFill>
              </a:rPr>
              <a:t>– </a:t>
            </a:r>
            <a:br>
              <a:rPr lang="en-US" sz="4800" dirty="0">
                <a:solidFill>
                  <a:schemeClr val="accent5">
                    <a:lumMod val="20000"/>
                    <a:lumOff val="80000"/>
                  </a:schemeClr>
                </a:solidFill>
              </a:rPr>
            </a:br>
            <a:r>
              <a:rPr lang="en-US" sz="4800" dirty="0">
                <a:solidFill>
                  <a:schemeClr val="accent5">
                    <a:lumMod val="20000"/>
                    <a:lumOff val="80000"/>
                  </a:schemeClr>
                </a:solidFill>
              </a:rPr>
              <a:t/>
            </a:r>
            <a:br>
              <a:rPr lang="en-US" sz="4800" dirty="0">
                <a:solidFill>
                  <a:schemeClr val="accent5">
                    <a:lumMod val="20000"/>
                    <a:lumOff val="80000"/>
                  </a:schemeClr>
                </a:solidFill>
              </a:rPr>
            </a:br>
            <a:r>
              <a:rPr lang="en-US" sz="4800" dirty="0">
                <a:solidFill>
                  <a:schemeClr val="accent5">
                    <a:lumMod val="20000"/>
                    <a:lumOff val="80000"/>
                  </a:schemeClr>
                </a:solidFill>
              </a:rPr>
              <a:t>MUC DISTRIBUTION</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091" t="3400" r="7071" b="1414"/>
          <a:stretch/>
        </p:blipFill>
        <p:spPr>
          <a:xfrm>
            <a:off x="1794434" y="1600198"/>
            <a:ext cx="7543800" cy="508979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412" y="0"/>
            <a:ext cx="9144000" cy="6858000"/>
          </a:xfrm>
          <a:prstGeom prst="rect">
            <a:avLst/>
          </a:prstGeom>
        </p:spPr>
      </p:pic>
    </p:spTree>
    <p:extLst>
      <p:ext uri="{BB962C8B-B14F-4D97-AF65-F5344CB8AC3E}">
        <p14:creationId xmlns:p14="http://schemas.microsoft.com/office/powerpoint/2010/main" val="28652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2" y="304800"/>
            <a:ext cx="10351065" cy="1326321"/>
          </a:xfrm>
        </p:spPr>
        <p:txBody>
          <a:bodyPr/>
          <a:lstStyle/>
          <a:p>
            <a:r>
              <a:rPr lang="en-US" dirty="0"/>
              <a:t>Organization</a:t>
            </a:r>
          </a:p>
        </p:txBody>
      </p:sp>
      <p:graphicFrame>
        <p:nvGraphicFramePr>
          <p:cNvPr id="4" name="Content Placeholder 3"/>
          <p:cNvGraphicFramePr>
            <a:graphicFrameLocks noGrp="1"/>
          </p:cNvGraphicFramePr>
          <p:nvPr>
            <p:ph idx="1"/>
            <p:extLst/>
          </p:nvPr>
        </p:nvGraphicFramePr>
        <p:xfrm>
          <a:off x="1103313" y="1371600"/>
          <a:ext cx="8943975"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937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5">
                    <a:lumMod val="20000"/>
                    <a:lumOff val="80000"/>
                  </a:schemeClr>
                </a:solidFill>
              </a:rPr>
              <a:t>Division Budget Overview</a:t>
            </a:r>
          </a:p>
        </p:txBody>
      </p:sp>
      <p:graphicFrame>
        <p:nvGraphicFramePr>
          <p:cNvPr id="6" name="Content Placeholder 5"/>
          <p:cNvGraphicFramePr>
            <a:graphicFrameLocks noGrp="1"/>
          </p:cNvGraphicFramePr>
          <p:nvPr>
            <p:ph idx="1"/>
            <p:extLst/>
          </p:nvPr>
        </p:nvGraphicFramePr>
        <p:xfrm>
          <a:off x="1446212" y="2057400"/>
          <a:ext cx="8943975" cy="3738561"/>
        </p:xfrm>
        <a:graphic>
          <a:graphicData uri="http://schemas.openxmlformats.org/drawingml/2006/table">
            <a:tbl>
              <a:tblPr firstRow="1" bandRow="1">
                <a:tableStyleId>{5C22544A-7EE6-4342-B048-85BDC9FD1C3A}</a:tableStyleId>
              </a:tblPr>
              <a:tblGrid>
                <a:gridCol w="2981325">
                  <a:extLst>
                    <a:ext uri="{9D8B030D-6E8A-4147-A177-3AD203B41FA5}">
                      <a16:colId xmlns:a16="http://schemas.microsoft.com/office/drawing/2014/main" xmlns="" val="20000"/>
                    </a:ext>
                  </a:extLst>
                </a:gridCol>
                <a:gridCol w="2981325">
                  <a:extLst>
                    <a:ext uri="{9D8B030D-6E8A-4147-A177-3AD203B41FA5}">
                      <a16:colId xmlns:a16="http://schemas.microsoft.com/office/drawing/2014/main" xmlns="" val="20001"/>
                    </a:ext>
                  </a:extLst>
                </a:gridCol>
                <a:gridCol w="2981325">
                  <a:extLst>
                    <a:ext uri="{9D8B030D-6E8A-4147-A177-3AD203B41FA5}">
                      <a16:colId xmlns:a16="http://schemas.microsoft.com/office/drawing/2014/main" xmlns="" val="20002"/>
                    </a:ext>
                  </a:extLst>
                </a:gridCol>
              </a:tblGrid>
              <a:tr h="1246187">
                <a:tc>
                  <a:txBody>
                    <a:bodyPr/>
                    <a:lstStyle/>
                    <a:p>
                      <a:pPr algn="ctr"/>
                      <a:r>
                        <a:rPr lang="en-US" sz="3200" dirty="0"/>
                        <a:t>Fiscal Year</a:t>
                      </a:r>
                    </a:p>
                  </a:txBody>
                  <a:tcPr anchor="ctr"/>
                </a:tc>
                <a:tc>
                  <a:txBody>
                    <a:bodyPr/>
                    <a:lstStyle/>
                    <a:p>
                      <a:pPr algn="ctr"/>
                      <a:r>
                        <a:rPr lang="en-US" sz="3200" dirty="0"/>
                        <a:t>Budget</a:t>
                      </a:r>
                    </a:p>
                  </a:txBody>
                  <a:tcPr anchor="ctr"/>
                </a:tc>
                <a:tc>
                  <a:txBody>
                    <a:bodyPr/>
                    <a:lstStyle/>
                    <a:p>
                      <a:pPr algn="ctr"/>
                      <a:r>
                        <a:rPr lang="en-US" sz="3200" dirty="0"/>
                        <a:t>Positions</a:t>
                      </a:r>
                    </a:p>
                  </a:txBody>
                  <a:tcPr anchor="ctr"/>
                </a:tc>
                <a:extLst>
                  <a:ext uri="{0D108BD9-81ED-4DB2-BD59-A6C34878D82A}">
                    <a16:rowId xmlns:a16="http://schemas.microsoft.com/office/drawing/2014/main" xmlns="" val="10000"/>
                  </a:ext>
                </a:extLst>
              </a:tr>
              <a:tr h="1246187">
                <a:tc>
                  <a:txBody>
                    <a:bodyPr/>
                    <a:lstStyle/>
                    <a:p>
                      <a:pPr algn="ctr"/>
                      <a:r>
                        <a:rPr lang="en-US" sz="3200" b="1" dirty="0"/>
                        <a:t>2018</a:t>
                      </a:r>
                    </a:p>
                  </a:txBody>
                  <a:tcPr anchor="ctr"/>
                </a:tc>
                <a:tc>
                  <a:txBody>
                    <a:bodyPr/>
                    <a:lstStyle/>
                    <a:p>
                      <a:pPr algn="ctr"/>
                      <a:r>
                        <a:rPr lang="en-US" sz="3200" b="1" dirty="0"/>
                        <a:t>1,195,590</a:t>
                      </a:r>
                    </a:p>
                  </a:txBody>
                  <a:tcPr anchor="ctr"/>
                </a:tc>
                <a:tc>
                  <a:txBody>
                    <a:bodyPr/>
                    <a:lstStyle/>
                    <a:p>
                      <a:pPr algn="ctr"/>
                      <a:r>
                        <a:rPr lang="en-US" sz="3200" b="1" dirty="0"/>
                        <a:t>10</a:t>
                      </a:r>
                    </a:p>
                  </a:txBody>
                  <a:tcPr anchor="ctr"/>
                </a:tc>
                <a:extLst>
                  <a:ext uri="{0D108BD9-81ED-4DB2-BD59-A6C34878D82A}">
                    <a16:rowId xmlns:a16="http://schemas.microsoft.com/office/drawing/2014/main" xmlns="" val="10001"/>
                  </a:ext>
                </a:extLst>
              </a:tr>
              <a:tr h="1246187">
                <a:tc>
                  <a:txBody>
                    <a:bodyPr/>
                    <a:lstStyle/>
                    <a:p>
                      <a:pPr algn="ctr"/>
                      <a:r>
                        <a:rPr lang="en-US" sz="3200" b="1" dirty="0"/>
                        <a:t>2019</a:t>
                      </a:r>
                    </a:p>
                  </a:txBody>
                  <a:tcPr anchor="ctr"/>
                </a:tc>
                <a:tc>
                  <a:txBody>
                    <a:bodyPr/>
                    <a:lstStyle/>
                    <a:p>
                      <a:pPr algn="ctr"/>
                      <a:r>
                        <a:rPr lang="en-US" sz="3200" b="1" dirty="0"/>
                        <a:t>1,737,010</a:t>
                      </a:r>
                    </a:p>
                  </a:txBody>
                  <a:tcPr anchor="ctr"/>
                </a:tc>
                <a:tc>
                  <a:txBody>
                    <a:bodyPr/>
                    <a:lstStyle/>
                    <a:p>
                      <a:pPr algn="ctr"/>
                      <a:r>
                        <a:rPr lang="en-US" sz="3200" b="1" dirty="0"/>
                        <a:t>10</a:t>
                      </a:r>
                    </a:p>
                  </a:txBody>
                  <a:tcPr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33752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304800"/>
            <a:ext cx="9402274" cy="1400530"/>
          </a:xfrm>
        </p:spPr>
        <p:txBody>
          <a:bodyPr>
            <a:normAutofit/>
          </a:bodyPr>
          <a:lstStyle/>
          <a:p>
            <a:r>
              <a:rPr lang="en-US" sz="4400" dirty="0">
                <a:solidFill>
                  <a:schemeClr val="accent5">
                    <a:lumMod val="20000"/>
                    <a:lumOff val="80000"/>
                  </a:schemeClr>
                </a:solidFill>
              </a:rPr>
              <a:t>Key Descriptors</a:t>
            </a:r>
          </a:p>
        </p:txBody>
      </p:sp>
      <p:sp>
        <p:nvSpPr>
          <p:cNvPr id="3" name="Content Placeholder 2"/>
          <p:cNvSpPr>
            <a:spLocks noGrp="1"/>
          </p:cNvSpPr>
          <p:nvPr>
            <p:ph idx="1"/>
          </p:nvPr>
        </p:nvSpPr>
        <p:spPr>
          <a:xfrm>
            <a:off x="487553" y="1371600"/>
            <a:ext cx="7969060" cy="5257800"/>
          </a:xfrm>
        </p:spPr>
        <p:txBody>
          <a:bodyPr>
            <a:normAutofit fontScale="92500" lnSpcReduction="10000"/>
          </a:bodyPr>
          <a:lstStyle/>
          <a:p>
            <a:r>
              <a:rPr lang="en-US" sz="3600" dirty="0"/>
              <a:t>Provide a safe, reliable, and efficient public water system to the City and certain surrounding areas.</a:t>
            </a:r>
          </a:p>
          <a:p>
            <a:r>
              <a:rPr lang="en-US" sz="3600" dirty="0"/>
              <a:t>Maintain 10 wells and pumps at 4 stations. </a:t>
            </a:r>
          </a:p>
          <a:p>
            <a:r>
              <a:rPr lang="en-US" sz="3600" dirty="0"/>
              <a:t>Repair and replace piping in water system as needed.  </a:t>
            </a:r>
          </a:p>
          <a:p>
            <a:r>
              <a:rPr lang="en-US" sz="3600" dirty="0"/>
              <a:t>Install water meters.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5885" y="4191000"/>
            <a:ext cx="4064001" cy="2286000"/>
          </a:xfrm>
          <a:prstGeom prst="rect">
            <a:avLst/>
          </a:prstGeom>
        </p:spPr>
      </p:pic>
    </p:spTree>
    <p:extLst>
      <p:ext uri="{BB962C8B-B14F-4D97-AF65-F5344CB8AC3E}">
        <p14:creationId xmlns:p14="http://schemas.microsoft.com/office/powerpoint/2010/main" val="219793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942" y="452718"/>
            <a:ext cx="9715669" cy="1400530"/>
          </a:xfrm>
        </p:spPr>
        <p:txBody>
          <a:bodyPr/>
          <a:lstStyle/>
          <a:p>
            <a:r>
              <a:rPr lang="en-US" sz="4400" dirty="0">
                <a:solidFill>
                  <a:schemeClr val="accent5">
                    <a:lumMod val="20000"/>
                    <a:lumOff val="80000"/>
                  </a:schemeClr>
                </a:solidFill>
              </a:rPr>
              <a:t>Performance Measures - Sele</a:t>
            </a:r>
            <a:r>
              <a:rPr lang="en-US" sz="4400" dirty="0"/>
              <a:t>cted</a:t>
            </a:r>
          </a:p>
        </p:txBody>
      </p:sp>
      <p:graphicFrame>
        <p:nvGraphicFramePr>
          <p:cNvPr id="4" name="Content Placeholder 3"/>
          <p:cNvGraphicFramePr>
            <a:graphicFrameLocks noGrp="1"/>
          </p:cNvGraphicFramePr>
          <p:nvPr>
            <p:ph idx="1"/>
            <p:extLst/>
          </p:nvPr>
        </p:nvGraphicFramePr>
        <p:xfrm>
          <a:off x="1769976" y="2362200"/>
          <a:ext cx="7467600" cy="2499360"/>
        </p:xfrm>
        <a:graphic>
          <a:graphicData uri="http://schemas.openxmlformats.org/drawingml/2006/table">
            <a:tbl>
              <a:tblPr firstRow="1" bandRow="1">
                <a:tableStyleId>{5C22544A-7EE6-4342-B048-85BDC9FD1C3A}</a:tableStyleId>
              </a:tblPr>
              <a:tblGrid>
                <a:gridCol w="3581401">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2"/>
                    </a:ext>
                  </a:extLst>
                </a:gridCol>
                <a:gridCol w="1828799">
                  <a:extLst>
                    <a:ext uri="{9D8B030D-6E8A-4147-A177-3AD203B41FA5}">
                      <a16:colId xmlns:a16="http://schemas.microsoft.com/office/drawing/2014/main" xmlns="" val="20003"/>
                    </a:ext>
                  </a:extLst>
                </a:gridCol>
              </a:tblGrid>
              <a:tr h="152400">
                <a:tc>
                  <a:txBody>
                    <a:bodyPr/>
                    <a:lstStyle/>
                    <a:p>
                      <a:r>
                        <a:rPr lang="en-US" sz="2400" dirty="0"/>
                        <a:t>Measures</a:t>
                      </a:r>
                    </a:p>
                  </a:txBody>
                  <a:tcPr/>
                </a:tc>
                <a:tc>
                  <a:txBody>
                    <a:bodyPr/>
                    <a:lstStyle/>
                    <a:p>
                      <a:pPr algn="ctr"/>
                      <a:r>
                        <a:rPr lang="en-US" sz="2400" dirty="0"/>
                        <a:t>2018 (</a:t>
                      </a:r>
                      <a:r>
                        <a:rPr lang="en-US" sz="2400" dirty="0" err="1"/>
                        <a:t>est</a:t>
                      </a:r>
                      <a:r>
                        <a:rPr lang="en-US" sz="2400" dirty="0"/>
                        <a:t>)</a:t>
                      </a:r>
                    </a:p>
                  </a:txBody>
                  <a:tcPr/>
                </a:tc>
                <a:tc>
                  <a:txBody>
                    <a:bodyPr/>
                    <a:lstStyle/>
                    <a:p>
                      <a:pPr algn="ctr"/>
                      <a:r>
                        <a:rPr lang="en-US" sz="2400" dirty="0"/>
                        <a:t>2019 (</a:t>
                      </a:r>
                      <a:r>
                        <a:rPr lang="en-US" sz="2400" dirty="0" err="1"/>
                        <a:t>est</a:t>
                      </a:r>
                      <a:r>
                        <a:rPr lang="en-US" sz="2400" dirty="0"/>
                        <a:t>)</a:t>
                      </a:r>
                    </a:p>
                  </a:txBody>
                  <a:tcPr/>
                </a:tc>
                <a:extLst>
                  <a:ext uri="{0D108BD9-81ED-4DB2-BD59-A6C34878D82A}">
                    <a16:rowId xmlns:a16="http://schemas.microsoft.com/office/drawing/2014/main" xmlns="" val="10000"/>
                  </a:ext>
                </a:extLst>
              </a:tr>
              <a:tr h="609600">
                <a:tc>
                  <a:txBody>
                    <a:bodyPr/>
                    <a:lstStyle/>
                    <a:p>
                      <a:r>
                        <a:rPr lang="en-US" sz="2400" dirty="0"/>
                        <a:t>Millions of gallons </a:t>
                      </a:r>
                      <a:r>
                        <a:rPr lang="en-US" sz="2400" baseline="0" dirty="0"/>
                        <a:t>delivered to customers</a:t>
                      </a:r>
                      <a:endParaRPr lang="en-US" sz="2400" dirty="0"/>
                    </a:p>
                  </a:txBody>
                  <a:tcPr/>
                </a:tc>
                <a:tc>
                  <a:txBody>
                    <a:bodyPr/>
                    <a:lstStyle/>
                    <a:p>
                      <a:pPr algn="ctr"/>
                      <a:r>
                        <a:rPr lang="en-US" sz="2400" dirty="0"/>
                        <a:t>680</a:t>
                      </a:r>
                    </a:p>
                  </a:txBody>
                  <a:tcPr anchor="ctr"/>
                </a:tc>
                <a:tc>
                  <a:txBody>
                    <a:bodyPr/>
                    <a:lstStyle/>
                    <a:p>
                      <a:pPr algn="ctr"/>
                      <a:r>
                        <a:rPr lang="en-US" sz="2400" dirty="0"/>
                        <a:t>700</a:t>
                      </a:r>
                    </a:p>
                  </a:txBody>
                  <a:tcPr anchor="ctr"/>
                </a:tc>
                <a:extLst>
                  <a:ext uri="{0D108BD9-81ED-4DB2-BD59-A6C34878D82A}">
                    <a16:rowId xmlns:a16="http://schemas.microsoft.com/office/drawing/2014/main" xmlns="" val="10001"/>
                  </a:ext>
                </a:extLst>
              </a:tr>
              <a:tr h="609600">
                <a:tc>
                  <a:txBody>
                    <a:bodyPr/>
                    <a:lstStyle/>
                    <a:p>
                      <a:r>
                        <a:rPr lang="en-US" sz="2400" dirty="0"/>
                        <a:t>Leaks repaired</a:t>
                      </a:r>
                      <a:r>
                        <a:rPr lang="en-US" sz="2400" baseline="0" dirty="0"/>
                        <a:t> by MUC</a:t>
                      </a:r>
                      <a:endParaRPr lang="en-US" sz="2400" dirty="0"/>
                    </a:p>
                  </a:txBody>
                  <a:tcPr/>
                </a:tc>
                <a:tc>
                  <a:txBody>
                    <a:bodyPr/>
                    <a:lstStyle/>
                    <a:p>
                      <a:pPr algn="ctr"/>
                      <a:r>
                        <a:rPr lang="en-US" sz="2400" dirty="0"/>
                        <a:t>50</a:t>
                      </a:r>
                    </a:p>
                  </a:txBody>
                  <a:tcPr anchor="ctr"/>
                </a:tc>
                <a:tc>
                  <a:txBody>
                    <a:bodyPr/>
                    <a:lstStyle/>
                    <a:p>
                      <a:pPr algn="ctr"/>
                      <a:r>
                        <a:rPr lang="en-US" sz="2400" dirty="0"/>
                        <a:t>50</a:t>
                      </a:r>
                    </a:p>
                  </a:txBody>
                  <a:tcPr anchor="ctr"/>
                </a:tc>
                <a:extLst>
                  <a:ext uri="{0D108BD9-81ED-4DB2-BD59-A6C34878D82A}">
                    <a16:rowId xmlns:a16="http://schemas.microsoft.com/office/drawing/2014/main" xmlns="" val="10002"/>
                  </a:ext>
                </a:extLst>
              </a:tr>
              <a:tr h="609600">
                <a:tc>
                  <a:txBody>
                    <a:bodyPr/>
                    <a:lstStyle/>
                    <a:p>
                      <a:r>
                        <a:rPr lang="en-US" sz="2400" dirty="0"/>
                        <a:t>Meters</a:t>
                      </a:r>
                      <a:r>
                        <a:rPr lang="en-US" sz="2400" baseline="0" dirty="0"/>
                        <a:t> read</a:t>
                      </a:r>
                      <a:endParaRPr lang="en-US" sz="2400" dirty="0"/>
                    </a:p>
                  </a:txBody>
                  <a:tcPr/>
                </a:tc>
                <a:tc>
                  <a:txBody>
                    <a:bodyPr/>
                    <a:lstStyle/>
                    <a:p>
                      <a:pPr algn="ctr"/>
                      <a:r>
                        <a:rPr lang="en-US" sz="2400" dirty="0"/>
                        <a:t>62,628</a:t>
                      </a:r>
                    </a:p>
                  </a:txBody>
                  <a:tcPr anchor="ctr"/>
                </a:tc>
                <a:tc>
                  <a:txBody>
                    <a:bodyPr/>
                    <a:lstStyle/>
                    <a:p>
                      <a:pPr algn="ctr"/>
                      <a:r>
                        <a:rPr lang="en-US" sz="2400" dirty="0"/>
                        <a:t>62,628</a:t>
                      </a:r>
                    </a:p>
                  </a:txBody>
                  <a:tcPr anchor="ctr"/>
                </a:tc>
                <a:extLst>
                  <a:ext uri="{0D108BD9-81ED-4DB2-BD59-A6C34878D82A}">
                    <a16:rowId xmlns:a16="http://schemas.microsoft.com/office/drawing/2014/main" xmlns="" val="270913988"/>
                  </a:ext>
                </a:extLst>
              </a:tr>
            </a:tbl>
          </a:graphicData>
        </a:graphic>
      </p:graphicFrame>
    </p:spTree>
    <p:extLst>
      <p:ext uri="{BB962C8B-B14F-4D97-AF65-F5344CB8AC3E}">
        <p14:creationId xmlns:p14="http://schemas.microsoft.com/office/powerpoint/2010/main" val="336274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654" y="381000"/>
            <a:ext cx="8823360" cy="1219199"/>
          </a:xfrm>
        </p:spPr>
        <p:txBody>
          <a:bodyPr/>
          <a:lstStyle/>
          <a:p>
            <a:r>
              <a:rPr lang="en-US" sz="4800" dirty="0">
                <a:solidFill>
                  <a:schemeClr val="accent5">
                    <a:lumMod val="20000"/>
                    <a:lumOff val="80000"/>
                  </a:schemeClr>
                </a:solidFill>
              </a:rPr>
              <a:t>POLICE</a:t>
            </a:r>
          </a:p>
        </p:txBody>
      </p:sp>
      <p:sp>
        <p:nvSpPr>
          <p:cNvPr id="3" name="Subtitle 2"/>
          <p:cNvSpPr>
            <a:spLocks noGrp="1"/>
          </p:cNvSpPr>
          <p:nvPr>
            <p:ph type="subTitle" idx="1"/>
          </p:nvPr>
        </p:nvSpPr>
        <p:spPr>
          <a:xfrm>
            <a:off x="2002970" y="2438400"/>
            <a:ext cx="8053842" cy="3657600"/>
          </a:xfrm>
          <a:solidFill>
            <a:schemeClr val="accent1">
              <a:lumMod val="75000"/>
            </a:schemeClr>
          </a:solidFill>
          <a:ln>
            <a:solidFill>
              <a:schemeClr val="tx1"/>
            </a:solidFill>
          </a:ln>
          <a:scene3d>
            <a:camera prst="orthographicFront"/>
            <a:lightRig rig="threePt" dir="t"/>
          </a:scene3d>
          <a:sp3d>
            <a:bevelT/>
          </a:sp3d>
        </p:spPr>
        <p:txBody>
          <a:bodyPr>
            <a:normAutofit/>
          </a:bodyPr>
          <a:lstStyle/>
          <a:p>
            <a:pPr algn="ctr"/>
            <a:endParaRPr lang="en-US" sz="3600" b="1" dirty="0"/>
          </a:p>
          <a:p>
            <a:pPr algn="ctr"/>
            <a:r>
              <a:rPr lang="en-US" sz="6600" b="1" dirty="0">
                <a:solidFill>
                  <a:schemeClr val="tx1"/>
                </a:solidFill>
              </a:rPr>
              <a:t>Office of </a:t>
            </a:r>
          </a:p>
          <a:p>
            <a:pPr algn="ctr"/>
            <a:r>
              <a:rPr lang="en-US" sz="6600" b="1" dirty="0">
                <a:solidFill>
                  <a:schemeClr val="tx1"/>
                </a:solidFill>
              </a:rPr>
              <a:t>Police Chief</a:t>
            </a:r>
          </a:p>
        </p:txBody>
      </p:sp>
    </p:spTree>
    <p:extLst>
      <p:ext uri="{BB962C8B-B14F-4D97-AF65-F5344CB8AC3E}">
        <p14:creationId xmlns:p14="http://schemas.microsoft.com/office/powerpoint/2010/main" val="135310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2" y="0"/>
            <a:ext cx="10351065" cy="1326321"/>
          </a:xfrm>
        </p:spPr>
        <p:txBody>
          <a:bodyPr>
            <a:noAutofit/>
          </a:bodyPr>
          <a:lstStyle/>
          <a:p>
            <a:r>
              <a:rPr lang="en-US" sz="4400" dirty="0">
                <a:solidFill>
                  <a:schemeClr val="accent5">
                    <a:lumMod val="20000"/>
                    <a:lumOff val="80000"/>
                  </a:schemeClr>
                </a:solidFill>
              </a:rPr>
              <a:t>FY 2018 Accomplishments -selected</a:t>
            </a:r>
          </a:p>
        </p:txBody>
      </p:sp>
      <p:sp>
        <p:nvSpPr>
          <p:cNvPr id="3" name="Content Placeholder 2"/>
          <p:cNvSpPr>
            <a:spLocks noGrp="1"/>
          </p:cNvSpPr>
          <p:nvPr>
            <p:ph idx="1"/>
          </p:nvPr>
        </p:nvSpPr>
        <p:spPr>
          <a:xfrm>
            <a:off x="760412" y="1853248"/>
            <a:ext cx="10515600" cy="5004752"/>
          </a:xfrm>
        </p:spPr>
        <p:txBody>
          <a:bodyPr>
            <a:normAutofit fontScale="92500"/>
          </a:bodyPr>
          <a:lstStyle/>
          <a:p>
            <a:r>
              <a:rPr lang="en-US" sz="3600" dirty="0"/>
              <a:t>Installed larger main on Dobson St.</a:t>
            </a:r>
          </a:p>
          <a:p>
            <a:r>
              <a:rPr lang="en-US" sz="3200" dirty="0"/>
              <a:t>Installed larger main on Skinners Ct.</a:t>
            </a:r>
          </a:p>
          <a:p>
            <a:r>
              <a:rPr lang="en-US" sz="3200" dirty="0"/>
              <a:t>Installed larger main on Charles St.</a:t>
            </a:r>
          </a:p>
          <a:p>
            <a:r>
              <a:rPr lang="en-US" sz="3200" dirty="0"/>
              <a:t>Purchased new transit for service technician.</a:t>
            </a:r>
          </a:p>
          <a:p>
            <a:r>
              <a:rPr lang="en-US" sz="3200" dirty="0"/>
              <a:t>Upgraded Nathans Ave station for automation.</a:t>
            </a:r>
          </a:p>
          <a:p>
            <a:r>
              <a:rPr lang="en-US" sz="3200" dirty="0"/>
              <a:t>Washed out and inspected tanks at Woods Rd &amp; Wash. St.</a:t>
            </a:r>
          </a:p>
          <a:p>
            <a:r>
              <a:rPr lang="en-US" sz="3200" dirty="0"/>
              <a:t>Maintained quality work for leak control.</a:t>
            </a:r>
            <a:endParaRPr lang="en-US" sz="3600" dirty="0"/>
          </a:p>
        </p:txBody>
      </p:sp>
      <p:pic>
        <p:nvPicPr>
          <p:cNvPr id="5" name="Picture 4">
            <a:extLst>
              <a:ext uri="{FF2B5EF4-FFF2-40B4-BE49-F238E27FC236}">
                <a16:creationId xmlns:a16="http://schemas.microsoft.com/office/drawing/2014/main" xmlns="" id="{22481636-5C5E-4E6D-9585-6DB557025D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5205" y="685800"/>
            <a:ext cx="3494961" cy="2870259"/>
          </a:xfrm>
          <a:prstGeom prst="rect">
            <a:avLst/>
          </a:prstGeom>
        </p:spPr>
      </p:pic>
    </p:spTree>
    <p:extLst>
      <p:ext uri="{BB962C8B-B14F-4D97-AF65-F5344CB8AC3E}">
        <p14:creationId xmlns:p14="http://schemas.microsoft.com/office/powerpoint/2010/main" val="363279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8" y="-50895"/>
            <a:ext cx="10351065" cy="1326321"/>
          </a:xfrm>
        </p:spPr>
        <p:txBody>
          <a:bodyPr>
            <a:normAutofit/>
          </a:bodyPr>
          <a:lstStyle/>
          <a:p>
            <a:r>
              <a:rPr lang="en-US" sz="4000" dirty="0">
                <a:solidFill>
                  <a:schemeClr val="accent5">
                    <a:lumMod val="20000"/>
                    <a:lumOff val="80000"/>
                  </a:schemeClr>
                </a:solidFill>
              </a:rPr>
              <a:t>FY 19 Goals – Selected</a:t>
            </a:r>
          </a:p>
        </p:txBody>
      </p:sp>
      <p:sp>
        <p:nvSpPr>
          <p:cNvPr id="3" name="Content Placeholder 2"/>
          <p:cNvSpPr>
            <a:spLocks noGrp="1"/>
          </p:cNvSpPr>
          <p:nvPr>
            <p:ph idx="1"/>
          </p:nvPr>
        </p:nvSpPr>
        <p:spPr>
          <a:xfrm>
            <a:off x="443625" y="1447800"/>
            <a:ext cx="6955769" cy="4515464"/>
          </a:xfrm>
        </p:spPr>
        <p:txBody>
          <a:bodyPr>
            <a:normAutofit fontScale="70000" lnSpcReduction="20000"/>
          </a:bodyPr>
          <a:lstStyle/>
          <a:p>
            <a:r>
              <a:rPr lang="en-US" sz="3600" dirty="0"/>
              <a:t>Minimize the time of interruptions to services and restore water as quickly as possible even under adverse conditions.</a:t>
            </a:r>
          </a:p>
          <a:p>
            <a:r>
              <a:rPr lang="en-US" sz="3600" dirty="0"/>
              <a:t>Replace undersized mains – per Master Plan.</a:t>
            </a:r>
          </a:p>
          <a:p>
            <a:r>
              <a:rPr lang="en-US" sz="3600" dirty="0"/>
              <a:t>Upgrade pumps, valves &amp; meters </a:t>
            </a:r>
          </a:p>
          <a:p>
            <a:pPr marL="0" indent="0">
              <a:buNone/>
            </a:pPr>
            <a:r>
              <a:rPr lang="en-US" sz="3600" dirty="0"/>
              <a:t>   when feasible.</a:t>
            </a:r>
          </a:p>
          <a:p>
            <a:r>
              <a:rPr lang="en-US" sz="3600" dirty="0"/>
              <a:t>Meet MDE requirements/pass inspections </a:t>
            </a:r>
          </a:p>
          <a:p>
            <a:pPr marL="0" indent="0">
              <a:buNone/>
            </a:pPr>
            <a:r>
              <a:rPr lang="en-US" sz="3600" dirty="0"/>
              <a:t>   without exceptions.</a:t>
            </a:r>
          </a:p>
          <a:p>
            <a:endParaRPr lang="en-US" sz="3600" dirty="0"/>
          </a:p>
          <a:p>
            <a:endParaRPr lang="en-US" sz="3600" dirty="0"/>
          </a:p>
        </p:txBody>
      </p:sp>
      <p:graphicFrame>
        <p:nvGraphicFramePr>
          <p:cNvPr id="5" name="Object 4"/>
          <p:cNvGraphicFramePr>
            <a:graphicFrameLocks noChangeAspect="1"/>
          </p:cNvGraphicFramePr>
          <p:nvPr>
            <p:extLst>
              <p:ext uri="{D42A27DB-BD31-4B8C-83A1-F6EECF244321}">
                <p14:modId xmlns:p14="http://schemas.microsoft.com/office/powerpoint/2010/main" val="3323133481"/>
              </p:ext>
            </p:extLst>
          </p:nvPr>
        </p:nvGraphicFramePr>
        <p:xfrm>
          <a:off x="9386024" y="431748"/>
          <a:ext cx="2631665" cy="2794103"/>
        </p:xfrm>
        <a:graphic>
          <a:graphicData uri="http://schemas.openxmlformats.org/presentationml/2006/ole">
            <mc:AlternateContent xmlns:mc="http://schemas.openxmlformats.org/markup-compatibility/2006">
              <mc:Choice xmlns:v="urn:schemas-microsoft-com:vml" Requires="v">
                <p:oleObj spid="_x0000_s1039" name="Acrobat Document" r:id="rId3" imgW="5829261" imgH="7543646" progId="AcroExch.Document.11">
                  <p:embed/>
                </p:oleObj>
              </mc:Choice>
              <mc:Fallback>
                <p:oleObj name="Acrobat Document" r:id="rId3" imgW="5829261" imgH="7543646" progId="AcroExch.Document.11">
                  <p:embed/>
                  <p:pic>
                    <p:nvPicPr>
                      <p:cNvPr id="5" name="Object 4"/>
                      <p:cNvPicPr/>
                      <p:nvPr/>
                    </p:nvPicPr>
                    <p:blipFill>
                      <a:blip r:embed="rId4"/>
                      <a:stretch>
                        <a:fillRect/>
                      </a:stretch>
                    </p:blipFill>
                    <p:spPr>
                      <a:xfrm>
                        <a:off x="9386024" y="431748"/>
                        <a:ext cx="2631665" cy="2794103"/>
                      </a:xfrm>
                      <a:prstGeom prst="rect">
                        <a:avLst/>
                      </a:prstGeom>
                    </p:spPr>
                  </p:pic>
                </p:oleObj>
              </mc:Fallback>
            </mc:AlternateContent>
          </a:graphicData>
        </a:graphic>
      </p:graphicFrame>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0280" y="3352800"/>
            <a:ext cx="2343152" cy="312420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4654" y="1828800"/>
            <a:ext cx="2400301" cy="3200400"/>
          </a:xfrm>
          <a:prstGeom prst="rect">
            <a:avLst/>
          </a:prstGeom>
        </p:spPr>
      </p:pic>
    </p:spTree>
    <p:extLst>
      <p:ext uri="{BB962C8B-B14F-4D97-AF65-F5344CB8AC3E}">
        <p14:creationId xmlns:p14="http://schemas.microsoft.com/office/powerpoint/2010/main" val="57770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2" y="45279"/>
            <a:ext cx="10351065" cy="1326321"/>
          </a:xfrm>
        </p:spPr>
        <p:txBody>
          <a:bodyPr/>
          <a:lstStyle/>
          <a:p>
            <a:pPr algn="ctr"/>
            <a:r>
              <a:rPr lang="en-US" dirty="0"/>
              <a:t> MUC Techs at work</a:t>
            </a:r>
          </a:p>
        </p:txBody>
      </p:sp>
      <p:pic>
        <p:nvPicPr>
          <p:cNvPr id="4" name="Content Placeholder 3">
            <a:extLst>
              <a:ext uri="{FF2B5EF4-FFF2-40B4-BE49-F238E27FC236}">
                <a16:creationId xmlns:a16="http://schemas.microsoft.com/office/drawing/2014/main" xmlns="" id="{87605749-C04D-4CDA-9DAE-37DA4BF1667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1812" y="1676400"/>
            <a:ext cx="5105400" cy="3657600"/>
          </a:xfrm>
        </p:spPr>
      </p:pic>
      <p:pic>
        <p:nvPicPr>
          <p:cNvPr id="8" name="Picture 7">
            <a:extLst>
              <a:ext uri="{FF2B5EF4-FFF2-40B4-BE49-F238E27FC236}">
                <a16:creationId xmlns:a16="http://schemas.microsoft.com/office/drawing/2014/main" xmlns="" id="{F16A3E22-6CBC-4023-B63E-0567641076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4012" y="1371600"/>
            <a:ext cx="3857625" cy="5004752"/>
          </a:xfrm>
          <a:prstGeom prst="rect">
            <a:avLst/>
          </a:prstGeom>
        </p:spPr>
      </p:pic>
    </p:spTree>
    <p:extLst>
      <p:ext uri="{BB962C8B-B14F-4D97-AF65-F5344CB8AC3E}">
        <p14:creationId xmlns:p14="http://schemas.microsoft.com/office/powerpoint/2010/main" val="225035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2" y="533400"/>
            <a:ext cx="10503465" cy="1326321"/>
          </a:xfrm>
        </p:spPr>
        <p:txBody>
          <a:bodyPr/>
          <a:lstStyle/>
          <a:p>
            <a:pPr algn="ctr"/>
            <a:r>
              <a:rPr lang="en-US" dirty="0"/>
              <a:t>Team work is the reason for our success.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6212" y="2089715"/>
            <a:ext cx="3146821" cy="4006285"/>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1412" y="2098053"/>
            <a:ext cx="5943600" cy="3997947"/>
          </a:xfrm>
          <a:prstGeom prst="rect">
            <a:avLst/>
          </a:prstGeom>
        </p:spPr>
      </p:pic>
    </p:spTree>
    <p:extLst>
      <p:ext uri="{BB962C8B-B14F-4D97-AF65-F5344CB8AC3E}">
        <p14:creationId xmlns:p14="http://schemas.microsoft.com/office/powerpoint/2010/main" val="83255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5">
                    <a:lumMod val="20000"/>
                    <a:lumOff val="80000"/>
                  </a:schemeClr>
                </a:solidFill>
              </a:rPr>
              <a:t>MUC</a:t>
            </a:r>
          </a:p>
        </p:txBody>
      </p:sp>
      <p:sp>
        <p:nvSpPr>
          <p:cNvPr id="3" name="Content Placeholder 2"/>
          <p:cNvSpPr>
            <a:spLocks noGrp="1"/>
          </p:cNvSpPr>
          <p:nvPr>
            <p:ph idx="1"/>
          </p:nvPr>
        </p:nvSpPr>
        <p:spPr>
          <a:xfrm>
            <a:off x="1370012" y="4343400"/>
            <a:ext cx="8944211" cy="2290481"/>
          </a:xfrm>
          <a:solidFill>
            <a:schemeClr val="accent1">
              <a:lumMod val="75000"/>
            </a:schemeClr>
          </a:solidFill>
          <a:ln>
            <a:solidFill>
              <a:schemeClr val="tx1"/>
            </a:solidFill>
          </a:ln>
          <a:scene3d>
            <a:camera prst="orthographicFront"/>
            <a:lightRig rig="threePt" dir="t"/>
          </a:scene3d>
          <a:sp3d>
            <a:bevelT/>
          </a:sp3d>
        </p:spPr>
        <p:txBody>
          <a:bodyPr>
            <a:normAutofit/>
          </a:bodyPr>
          <a:lstStyle/>
          <a:p>
            <a:pPr marL="0" indent="0">
              <a:buNone/>
            </a:pPr>
            <a:r>
              <a:rPr lang="en-US" sz="3600" dirty="0"/>
              <a:t>In closing, the MUC takes pride in our delivery of water services, our customers, and our employees.</a:t>
            </a:r>
            <a:endParaRPr lang="en-US" sz="3600" dirty="0">
              <a:solidFill>
                <a:schemeClr val="accent3">
                  <a:lumMod val="20000"/>
                  <a:lumOff val="8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0012" y="1137743"/>
            <a:ext cx="4191000" cy="31432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1415" y="1152985"/>
            <a:ext cx="4196802" cy="3147602"/>
          </a:xfrm>
          <a:prstGeom prst="rect">
            <a:avLst/>
          </a:prstGeom>
        </p:spPr>
      </p:pic>
    </p:spTree>
    <p:extLst>
      <p:ext uri="{BB962C8B-B14F-4D97-AF65-F5344CB8AC3E}">
        <p14:creationId xmlns:p14="http://schemas.microsoft.com/office/powerpoint/2010/main" val="197175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01681" y="762000"/>
            <a:ext cx="5029200" cy="2057399"/>
          </a:xfrm>
        </p:spPr>
        <p:txBody>
          <a:bodyPr/>
          <a:lstStyle/>
          <a:p>
            <a:pPr algn="ctr"/>
            <a:r>
              <a:rPr lang="en-US" dirty="0">
                <a:solidFill>
                  <a:schemeClr val="accent4">
                    <a:lumMod val="20000"/>
                    <a:lumOff val="80000"/>
                  </a:schemeClr>
                </a:solidFill>
              </a:rPr>
              <a:t>Thank you</a:t>
            </a:r>
          </a:p>
        </p:txBody>
      </p:sp>
      <p:sp>
        <p:nvSpPr>
          <p:cNvPr id="3" name="Subtitle 2"/>
          <p:cNvSpPr>
            <a:spLocks noGrp="1"/>
          </p:cNvSpPr>
          <p:nvPr>
            <p:ph type="subTitle" idx="1"/>
          </p:nvPr>
        </p:nvSpPr>
        <p:spPr>
          <a:xfrm>
            <a:off x="5561012" y="3390900"/>
            <a:ext cx="6477000" cy="880661"/>
          </a:xfrm>
        </p:spPr>
        <p:txBody>
          <a:bodyPr>
            <a:normAutofit/>
          </a:bodyPr>
          <a:lstStyle/>
          <a:p>
            <a:pPr algn="ctr"/>
            <a:r>
              <a:rPr lang="en-US" sz="3600" dirty="0"/>
              <a:t>From the staff of MUC</a:t>
            </a:r>
          </a:p>
        </p:txBody>
      </p:sp>
      <p:pic>
        <p:nvPicPr>
          <p:cNvPr id="9" name="Picture 8">
            <a:extLst>
              <a:ext uri="{FF2B5EF4-FFF2-40B4-BE49-F238E27FC236}">
                <a16:creationId xmlns:a16="http://schemas.microsoft.com/office/drawing/2014/main" xmlns="" id="{9E04C1D8-8E7A-4B51-B97A-BA83CC5A52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8612" y="1066800"/>
            <a:ext cx="4343400" cy="4724400"/>
          </a:xfrm>
          <a:prstGeom prst="rect">
            <a:avLst/>
          </a:prstGeom>
        </p:spPr>
      </p:pic>
    </p:spTree>
    <p:extLst>
      <p:ext uri="{BB962C8B-B14F-4D97-AF65-F5344CB8AC3E}">
        <p14:creationId xmlns:p14="http://schemas.microsoft.com/office/powerpoint/2010/main" val="270789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228600"/>
            <a:ext cx="9639469" cy="1600200"/>
          </a:xfrm>
        </p:spPr>
        <p:txBody>
          <a:bodyPr>
            <a:normAutofit/>
          </a:bodyPr>
          <a:lstStyle/>
          <a:p>
            <a:r>
              <a:rPr lang="en-US" sz="4400" dirty="0">
                <a:solidFill>
                  <a:schemeClr val="accent5">
                    <a:lumMod val="20000"/>
                    <a:lumOff val="80000"/>
                  </a:schemeClr>
                </a:solidFill>
              </a:rPr>
              <a:t>Key Descriptors</a:t>
            </a:r>
          </a:p>
        </p:txBody>
      </p:sp>
      <p:sp>
        <p:nvSpPr>
          <p:cNvPr id="3" name="Content Placeholder 2"/>
          <p:cNvSpPr>
            <a:spLocks noGrp="1"/>
          </p:cNvSpPr>
          <p:nvPr>
            <p:ph idx="1"/>
          </p:nvPr>
        </p:nvSpPr>
        <p:spPr>
          <a:xfrm>
            <a:off x="883227" y="838200"/>
            <a:ext cx="10630187" cy="4800601"/>
          </a:xfrm>
        </p:spPr>
        <p:txBody>
          <a:bodyPr>
            <a:noAutofit/>
          </a:bodyPr>
          <a:lstStyle/>
          <a:p>
            <a:r>
              <a:rPr lang="en-US" sz="2400" dirty="0"/>
              <a:t>Provide guidance and support for overall police operations.</a:t>
            </a:r>
          </a:p>
          <a:p>
            <a:r>
              <a:rPr lang="en-US" sz="2400" dirty="0"/>
              <a:t>Manage department personnel, equipment, budgeting, training, and policies.</a:t>
            </a:r>
          </a:p>
          <a:p>
            <a:r>
              <a:rPr lang="en-US" sz="2400" dirty="0"/>
              <a:t>The community-oriented police officers (COPs) play a significant role within the community. Their focus is building partnerships between community leaders and residents to create solutions using police resources.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268" t="35821" r="25364" b="28358"/>
          <a:stretch/>
        </p:blipFill>
        <p:spPr>
          <a:xfrm>
            <a:off x="3122612" y="3962400"/>
            <a:ext cx="8458199" cy="2743200"/>
          </a:xfrm>
          <a:prstGeom prst="rect">
            <a:avLst/>
          </a:prstGeom>
        </p:spPr>
      </p:pic>
      <p:pic>
        <p:nvPicPr>
          <p:cNvPr id="6" name="Picture 5">
            <a:extLst>
              <a:ext uri="{FF2B5EF4-FFF2-40B4-BE49-F238E27FC236}">
                <a16:creationId xmlns:a16="http://schemas.microsoft.com/office/drawing/2014/main" xmlns="" id="{C0631060-5B94-4B22-8864-C8FA37A95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661" y="4343400"/>
            <a:ext cx="2114550" cy="2362200"/>
          </a:xfrm>
          <a:prstGeom prst="rect">
            <a:avLst/>
          </a:prstGeom>
        </p:spPr>
      </p:pic>
    </p:spTree>
    <p:extLst>
      <p:ext uri="{BB962C8B-B14F-4D97-AF65-F5344CB8AC3E}">
        <p14:creationId xmlns:p14="http://schemas.microsoft.com/office/powerpoint/2010/main" val="187229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5">
                    <a:lumMod val="20000"/>
                    <a:lumOff val="80000"/>
                  </a:schemeClr>
                </a:solidFill>
              </a:rPr>
              <a:t>Division Budget Overview</a:t>
            </a:r>
          </a:p>
        </p:txBody>
      </p:sp>
      <p:graphicFrame>
        <p:nvGraphicFramePr>
          <p:cNvPr id="6" name="Content Placeholder 5"/>
          <p:cNvGraphicFramePr>
            <a:graphicFrameLocks noGrp="1"/>
          </p:cNvGraphicFramePr>
          <p:nvPr>
            <p:ph idx="1"/>
            <p:extLst/>
          </p:nvPr>
        </p:nvGraphicFramePr>
        <p:xfrm>
          <a:off x="1446212" y="2057400"/>
          <a:ext cx="8943975" cy="3684587"/>
        </p:xfrm>
        <a:graphic>
          <a:graphicData uri="http://schemas.openxmlformats.org/drawingml/2006/table">
            <a:tbl>
              <a:tblPr firstRow="1" bandRow="1">
                <a:tableStyleId>{5C22544A-7EE6-4342-B048-85BDC9FD1C3A}</a:tableStyleId>
              </a:tblPr>
              <a:tblGrid>
                <a:gridCol w="2981325">
                  <a:extLst>
                    <a:ext uri="{9D8B030D-6E8A-4147-A177-3AD203B41FA5}">
                      <a16:colId xmlns:a16="http://schemas.microsoft.com/office/drawing/2014/main" xmlns="" val="20000"/>
                    </a:ext>
                  </a:extLst>
                </a:gridCol>
                <a:gridCol w="2981325">
                  <a:extLst>
                    <a:ext uri="{9D8B030D-6E8A-4147-A177-3AD203B41FA5}">
                      <a16:colId xmlns:a16="http://schemas.microsoft.com/office/drawing/2014/main" xmlns="" val="20001"/>
                    </a:ext>
                  </a:extLst>
                </a:gridCol>
                <a:gridCol w="2981325">
                  <a:extLst>
                    <a:ext uri="{9D8B030D-6E8A-4147-A177-3AD203B41FA5}">
                      <a16:colId xmlns:a16="http://schemas.microsoft.com/office/drawing/2014/main" xmlns="" val="20002"/>
                    </a:ext>
                  </a:extLst>
                </a:gridCol>
              </a:tblGrid>
              <a:tr h="1246187">
                <a:tc>
                  <a:txBody>
                    <a:bodyPr/>
                    <a:lstStyle/>
                    <a:p>
                      <a:pPr algn="ctr"/>
                      <a:r>
                        <a:rPr lang="en-US" sz="3200" dirty="0"/>
                        <a:t>Fiscal Year</a:t>
                      </a:r>
                    </a:p>
                  </a:txBody>
                  <a:tcPr/>
                </a:tc>
                <a:tc>
                  <a:txBody>
                    <a:bodyPr/>
                    <a:lstStyle/>
                    <a:p>
                      <a:pPr algn="ctr"/>
                      <a:r>
                        <a:rPr lang="en-US" sz="3200" dirty="0"/>
                        <a:t>Budget</a:t>
                      </a:r>
                    </a:p>
                  </a:txBody>
                  <a:tcPr/>
                </a:tc>
                <a:tc>
                  <a:txBody>
                    <a:bodyPr/>
                    <a:lstStyle/>
                    <a:p>
                      <a:pPr algn="ctr"/>
                      <a:r>
                        <a:rPr lang="en-US" sz="3200" dirty="0"/>
                        <a:t>Positions</a:t>
                      </a:r>
                    </a:p>
                  </a:txBody>
                  <a:tcPr/>
                </a:tc>
                <a:extLst>
                  <a:ext uri="{0D108BD9-81ED-4DB2-BD59-A6C34878D82A}">
                    <a16:rowId xmlns:a16="http://schemas.microsoft.com/office/drawing/2014/main" xmlns="" val="10000"/>
                  </a:ext>
                </a:extLst>
              </a:tr>
              <a:tr h="1192213">
                <a:tc>
                  <a:txBody>
                    <a:bodyPr/>
                    <a:lstStyle/>
                    <a:p>
                      <a:pPr algn="ctr"/>
                      <a:r>
                        <a:rPr lang="en-US" sz="3200" b="1" dirty="0"/>
                        <a:t>2018</a:t>
                      </a:r>
                    </a:p>
                  </a:txBody>
                  <a:tcPr/>
                </a:tc>
                <a:tc>
                  <a:txBody>
                    <a:bodyPr/>
                    <a:lstStyle/>
                    <a:p>
                      <a:pPr algn="ctr"/>
                      <a:r>
                        <a:rPr lang="en-US" sz="3200" b="1" dirty="0"/>
                        <a:t>$898,519</a:t>
                      </a:r>
                    </a:p>
                  </a:txBody>
                  <a:tcPr/>
                </a:tc>
                <a:tc>
                  <a:txBody>
                    <a:bodyPr/>
                    <a:lstStyle/>
                    <a:p>
                      <a:pPr algn="ctr"/>
                      <a:r>
                        <a:rPr lang="en-US" sz="3200" b="1" dirty="0"/>
                        <a:t>9</a:t>
                      </a:r>
                    </a:p>
                  </a:txBody>
                  <a:tcPr/>
                </a:tc>
                <a:extLst>
                  <a:ext uri="{0D108BD9-81ED-4DB2-BD59-A6C34878D82A}">
                    <a16:rowId xmlns:a16="http://schemas.microsoft.com/office/drawing/2014/main" xmlns="" val="10001"/>
                  </a:ext>
                </a:extLst>
              </a:tr>
              <a:tr h="1246187">
                <a:tc>
                  <a:txBody>
                    <a:bodyPr/>
                    <a:lstStyle/>
                    <a:p>
                      <a:pPr algn="ctr"/>
                      <a:r>
                        <a:rPr lang="en-US" sz="3200" b="1" dirty="0"/>
                        <a:t>2019</a:t>
                      </a:r>
                    </a:p>
                    <a:p>
                      <a:pPr algn="ctr"/>
                      <a:endParaRPr lang="en-US" sz="3200" b="1" dirty="0"/>
                    </a:p>
                  </a:txBody>
                  <a:tcPr/>
                </a:tc>
                <a:tc>
                  <a:txBody>
                    <a:bodyPr/>
                    <a:lstStyle/>
                    <a:p>
                      <a:pPr algn="ctr"/>
                      <a:r>
                        <a:rPr lang="en-US" sz="3200" b="1" dirty="0"/>
                        <a:t>$875,606</a:t>
                      </a:r>
                    </a:p>
                  </a:txBody>
                  <a:tcPr/>
                </a:tc>
                <a:tc>
                  <a:txBody>
                    <a:bodyPr/>
                    <a:lstStyle/>
                    <a:p>
                      <a:pPr algn="ctr"/>
                      <a:r>
                        <a:rPr lang="en-US" sz="3200" b="1" dirty="0"/>
                        <a:t>8</a:t>
                      </a:r>
                    </a:p>
                  </a:txBody>
                  <a:tcPr/>
                </a:tc>
                <a:extLst>
                  <a:ext uri="{0D108BD9-81ED-4DB2-BD59-A6C34878D82A}">
                    <a16:rowId xmlns:a16="http://schemas.microsoft.com/office/drawing/2014/main" xmlns="" val="10002"/>
                  </a:ext>
                </a:extLst>
              </a:tr>
            </a:tbl>
          </a:graphicData>
        </a:graphic>
      </p:graphicFrame>
      <p:sp>
        <p:nvSpPr>
          <p:cNvPr id="3" name="TextBox 2"/>
          <p:cNvSpPr txBox="1"/>
          <p:nvPr/>
        </p:nvSpPr>
        <p:spPr>
          <a:xfrm>
            <a:off x="1293812" y="5943600"/>
            <a:ext cx="4267515" cy="369332"/>
          </a:xfrm>
          <a:prstGeom prst="rect">
            <a:avLst/>
          </a:prstGeom>
          <a:noFill/>
        </p:spPr>
        <p:txBody>
          <a:bodyPr wrap="none" rtlCol="0">
            <a:spAutoFit/>
          </a:bodyPr>
          <a:lstStyle/>
          <a:p>
            <a:pPr marL="285750" indent="-285750">
              <a:buFont typeface="Arial" panose="020B0604020202020204" pitchFamily="34" charset="0"/>
              <a:buChar char="•"/>
            </a:pPr>
            <a:r>
              <a:rPr lang="en-US" dirty="0"/>
              <a:t>Deputy Chief position eliminated</a:t>
            </a:r>
          </a:p>
        </p:txBody>
      </p:sp>
    </p:spTree>
    <p:extLst>
      <p:ext uri="{BB962C8B-B14F-4D97-AF65-F5344CB8AC3E}">
        <p14:creationId xmlns:p14="http://schemas.microsoft.com/office/powerpoint/2010/main" val="36570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xmlns="" name="Damask" id="{F9A299A0-33D0-4E0F-9F3F-7163E3744208}" vid="{746EEEEA-FB6A-406B-B510-531588D54811}"/>
    </a:ext>
  </a:extLst>
</a:theme>
</file>

<file path=ppt/theme/theme2.xml><?xml version="1.0" encoding="utf-8"?>
<a:theme xmlns:a="http://schemas.openxmlformats.org/drawingml/2006/main" name="Office Theme">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3.xml><?xml version="1.0" encoding="utf-8"?>
<a:theme xmlns:a="http://schemas.openxmlformats.org/drawingml/2006/main" name="Office Theme">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A2A3AC6-1A45-42F7-8976-E15E36AD84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TM04033921[[fn=Damask]]</Template>
  <TotalTime>0</TotalTime>
  <Words>2178</Words>
  <Application>Microsoft Macintosh PowerPoint</Application>
  <PresentationFormat>Custom</PresentationFormat>
  <Paragraphs>505</Paragraphs>
  <Slides>75</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77" baseType="lpstr">
      <vt:lpstr>Damask</vt:lpstr>
      <vt:lpstr>Acrobat Document</vt:lpstr>
      <vt:lpstr>     Fiscal Year 2019 Proposed Operating and Capital Budget</vt:lpstr>
      <vt:lpstr>Police Budget Overview</vt:lpstr>
      <vt:lpstr>Police Organization </vt:lpstr>
      <vt:lpstr>Organization Changes</vt:lpstr>
      <vt:lpstr>FY 18 Accomplishments</vt:lpstr>
      <vt:lpstr>FY 18 Challenges </vt:lpstr>
      <vt:lpstr>POLICE</vt:lpstr>
      <vt:lpstr>Key Descriptors</vt:lpstr>
      <vt:lpstr>Division Budget Overview</vt:lpstr>
      <vt:lpstr>Performance Measures - Selected</vt:lpstr>
      <vt:lpstr>FY 19 Goals – Selected</vt:lpstr>
      <vt:lpstr>POLICE</vt:lpstr>
      <vt:lpstr>Key Descriptors</vt:lpstr>
      <vt:lpstr>Division Budget Overview</vt:lpstr>
      <vt:lpstr>Performance Measures - Selected</vt:lpstr>
      <vt:lpstr>FY 19 Goals – Selected</vt:lpstr>
      <vt:lpstr>POLICE</vt:lpstr>
      <vt:lpstr>Key Descriptors</vt:lpstr>
      <vt:lpstr>Division Budget Overview</vt:lpstr>
      <vt:lpstr>Performance Measures - Selected</vt:lpstr>
      <vt:lpstr>FY 19 Goals – Selected</vt:lpstr>
      <vt:lpstr>POLICE DEPARTMENT</vt:lpstr>
      <vt:lpstr>Thank you</vt:lpstr>
      <vt:lpstr>Fiscal Year 2019 Proposed Operating and Capital Budget</vt:lpstr>
      <vt:lpstr>Rescue Fire Company</vt:lpstr>
      <vt:lpstr>Organization</vt:lpstr>
      <vt:lpstr>Department Budget Overview</vt:lpstr>
      <vt:lpstr>Key Descriptors</vt:lpstr>
      <vt:lpstr>Performance Measures - Selected</vt:lpstr>
      <vt:lpstr>FY 18 Accomplishments - Selected</vt:lpstr>
      <vt:lpstr>PowerPoint Presentation</vt:lpstr>
      <vt:lpstr>FY19 Significant Goals – Selected</vt:lpstr>
      <vt:lpstr>Thank you!</vt:lpstr>
      <vt:lpstr>Fiscal Year 2019 Proposed Operating and Capital Budget</vt:lpstr>
      <vt:lpstr>Department of Public Works</vt:lpstr>
      <vt:lpstr>Key Descriptors</vt:lpstr>
      <vt:lpstr>Division Budget Overview</vt:lpstr>
      <vt:lpstr>Performance Measures - Selected</vt:lpstr>
      <vt:lpstr>FY 2018 Accomplishments </vt:lpstr>
      <vt:lpstr>FY 2019 Goals </vt:lpstr>
      <vt:lpstr>Department of Public Works</vt:lpstr>
      <vt:lpstr>Division Budget Overview</vt:lpstr>
      <vt:lpstr>FY 2019/2020 Goals </vt:lpstr>
      <vt:lpstr>Thank you</vt:lpstr>
      <vt:lpstr>Department of Public Works</vt:lpstr>
      <vt:lpstr>Key Descriptors</vt:lpstr>
      <vt:lpstr>Division Budget Overview</vt:lpstr>
      <vt:lpstr>Performance Measures - Selected</vt:lpstr>
      <vt:lpstr>FY 2019 Goals </vt:lpstr>
      <vt:lpstr>Department of Public Works</vt:lpstr>
      <vt:lpstr>Key Descriptors</vt:lpstr>
      <vt:lpstr>Division Budget Overview</vt:lpstr>
      <vt:lpstr>FY 2019 Goals </vt:lpstr>
      <vt:lpstr>Thank you</vt:lpstr>
      <vt:lpstr>Fiscal Year 2019 Proposed Operating and Capital Budget</vt:lpstr>
      <vt:lpstr>Department Budget Overview</vt:lpstr>
      <vt:lpstr>Organization</vt:lpstr>
      <vt:lpstr>MUC</vt:lpstr>
      <vt:lpstr>ADMINISTRATION  </vt:lpstr>
      <vt:lpstr>Division Budget Overview</vt:lpstr>
      <vt:lpstr>Key Descriptors</vt:lpstr>
      <vt:lpstr>Performance Measures - Selected</vt:lpstr>
      <vt:lpstr>FY 18 Accomplishments - Selected</vt:lpstr>
      <vt:lpstr>FY18 Significant Goals – Selected</vt:lpstr>
      <vt:lpstr>–   MUC DISTRIBUTION</vt:lpstr>
      <vt:lpstr>Organization</vt:lpstr>
      <vt:lpstr>Division Budget Overview</vt:lpstr>
      <vt:lpstr>Key Descriptors</vt:lpstr>
      <vt:lpstr>Performance Measures - Selected</vt:lpstr>
      <vt:lpstr>FY 2018 Accomplishments -selected</vt:lpstr>
      <vt:lpstr>FY 19 Goals – Selected</vt:lpstr>
      <vt:lpstr> MUC Techs at work</vt:lpstr>
      <vt:lpstr>Team work is the reason for our success.</vt:lpstr>
      <vt:lpstr>MUC</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2016-05-01T19:38:54Z</dcterms:created>
  <dcterms:modified xsi:type="dcterms:W3CDTF">2018-04-18T02:14:47Z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TC028952639991</vt:lpwstr>
  </property>
</Properties>
</file>