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mp4" ContentType="video/unknown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83" r:id="rId4"/>
    <p:sldId id="285" r:id="rId5"/>
    <p:sldId id="286" r:id="rId6"/>
    <p:sldId id="287" r:id="rId7"/>
    <p:sldId id="265" r:id="rId8"/>
    <p:sldId id="297" r:id="rId9"/>
    <p:sldId id="289" r:id="rId10"/>
    <p:sldId id="290" r:id="rId11"/>
    <p:sldId id="261" r:id="rId12"/>
    <p:sldId id="277" r:id="rId13"/>
    <p:sldId id="278" r:id="rId14"/>
    <p:sldId id="279" r:id="rId15"/>
    <p:sldId id="280" r:id="rId16"/>
    <p:sldId id="291" r:id="rId17"/>
    <p:sldId id="293" r:id="rId18"/>
    <p:sldId id="299" r:id="rId19"/>
    <p:sldId id="294" r:id="rId20"/>
    <p:sldId id="300" r:id="rId21"/>
    <p:sldId id="2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662" autoAdjust="0"/>
  </p:normalViewPr>
  <p:slideViewPr>
    <p:cSldViewPr snapToGrid="0">
      <p:cViewPr varScale="1">
        <p:scale>
          <a:sx n="73" d="100"/>
          <a:sy n="73" d="100"/>
        </p:scale>
        <p:origin x="-1320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 b="1" cap="small" baseline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defRPr>
            </a:pPr>
            <a:r>
              <a:rPr lang="en-US" sz="1300" b="1" cap="small" baseline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Dorchester County</a:t>
            </a:r>
          </a:p>
          <a:p>
            <a:pPr>
              <a:defRPr sz="1300" b="1" cap="small" baseline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defRPr>
            </a:pPr>
            <a:r>
              <a:rPr lang="en-US" sz="1300" b="1" cap="small" baseline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Kindergarten Readiness</a:t>
            </a:r>
          </a:p>
        </c:rich>
      </c:tx>
      <c:layout>
        <c:manualLayout>
          <c:xMode val="edge"/>
          <c:yMode val="edge"/>
          <c:x val="0.298039590987027"/>
          <c:y val="0.02198846248607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703525272734"/>
          <c:y val="0.183008924058468"/>
          <c:w val="0.884927733885765"/>
          <c:h val="0.6514335216186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Maryland</c:v>
                </c:pt>
              </c:strCache>
            </c:strRef>
          </c:tx>
          <c:spPr>
            <a:solidFill>
              <a:schemeClr val="tx1">
                <a:lumMod val="6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1">
                  <a:lumMod val="65000"/>
                </a:schemeClr>
              </a:solidFill>
              <a:ln w="23381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65D-491C-A51B-3A2E5D3EB2B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89AF697B-5D77-4E4D-B937-06751156F36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65D-491C-A51B-3A2E5D3EB2B7}"/>
                </c:ext>
              </c:extLst>
            </c:dLbl>
            <c:dLbl>
              <c:idx val="1"/>
              <c:layout/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200" b="0">
                        <a:latin typeface="Nunito" charset="0"/>
                        <a:ea typeface="Nunito" charset="0"/>
                        <a:cs typeface="Nunito" charset="0"/>
                      </a:defRPr>
                    </a:pPr>
                    <a:fld id="{08A2942A-F13D-3445-86BC-B4E27758946F}" type="VALUE">
                      <a:rPr lang="en-US" sz="1200" b="0" smtClean="0">
                        <a:latin typeface="Nunito" charset="0"/>
                        <a:ea typeface="Nunito" charset="0"/>
                        <a:cs typeface="Nunito" charset="0"/>
                      </a:rPr>
                      <a:pPr algn="l">
                        <a:defRPr sz="1200" b="0">
                          <a:latin typeface="Nunito" charset="0"/>
                          <a:ea typeface="Nunito" charset="0"/>
                          <a:cs typeface="Nunito" charset="0"/>
                        </a:defRPr>
                      </a:pPr>
                      <a:t>[VALUE]</a:t>
                    </a:fld>
                    <a:r>
                      <a:rPr lang="en-US" sz="1200" b="0" dirty="0">
                        <a:latin typeface="Nunito" charset="0"/>
                        <a:ea typeface="Nunito" charset="0"/>
                        <a:cs typeface="Nunito" charset="0"/>
                      </a:rPr>
                      <a:t>%</a:t>
                    </a:r>
                  </a:p>
                </c:rich>
              </c:tx>
              <c:spPr>
                <a:noFill/>
                <a:ln w="25340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65D-491C-A51B-3A2E5D3EB2B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184FB5DF-75DA-D441-9461-6E47A831A93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5D-491C-A51B-3A2E5D3EB2B7}"/>
                </c:ext>
              </c:extLst>
            </c:dLbl>
            <c:spPr>
              <a:noFill/>
              <a:ln w="25340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l">
                  <a:defRPr sz="1200" b="0">
                    <a:latin typeface="Nunito" charset="0"/>
                    <a:ea typeface="Nunito" charset="0"/>
                    <a:cs typeface="Nuni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Emerging</c:v>
                </c:pt>
                <c:pt idx="1">
                  <c:v>Approaching</c:v>
                </c:pt>
                <c:pt idx="2">
                  <c:v>Demonstrating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18.0</c:v>
                </c:pt>
                <c:pt idx="1">
                  <c:v>37.0</c:v>
                </c:pt>
                <c:pt idx="2">
                  <c:v>45.0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65D-491C-A51B-3A2E5D3EB2B7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Jursidition</c:v>
                </c:pt>
              </c:strCache>
            </c:strRef>
          </c:tx>
          <c:spPr>
            <a:solidFill>
              <a:srgbClr val="5EBA45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06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65D-491C-A51B-3A2E5D3EB2B7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65D-491C-A51B-3A2E5D3EB2B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53FD7F0-D35A-AC4A-8D74-1A65AEB6D0B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65D-491C-A51B-3A2E5D3EB2B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9ADF4DB3-C00E-0341-9D11-2E4448C1EF49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65D-491C-A51B-3A2E5D3EB2B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75A0734-EA98-B34B-8132-A29872A8822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65D-491C-A51B-3A2E5D3EB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Nunito" charset="0"/>
                    <a:ea typeface="Nunito" charset="0"/>
                    <a:cs typeface="Nuni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Emerging</c:v>
                </c:pt>
                <c:pt idx="1">
                  <c:v>Approaching</c:v>
                </c:pt>
                <c:pt idx="2">
                  <c:v>Demonstrating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19.3</c:v>
                </c:pt>
                <c:pt idx="1">
                  <c:v>36.80000000000001</c:v>
                </c:pt>
                <c:pt idx="2">
                  <c:v>43.9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65D-491C-A51B-3A2E5D3EB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8"/>
        <c:axId val="-2144091176"/>
        <c:axId val="2088932232"/>
      </c:barChart>
      <c:catAx>
        <c:axId val="-2144091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8932232"/>
        <c:crosses val="autoZero"/>
        <c:auto val="1"/>
        <c:lblAlgn val="ctr"/>
        <c:lblOffset val="100"/>
        <c:noMultiLvlLbl val="0"/>
      </c:catAx>
      <c:valAx>
        <c:axId val="2088932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144091176"/>
        <c:crosses val="autoZero"/>
        <c:crossBetween val="between"/>
      </c:valAx>
      <c:spPr>
        <a:noFill/>
        <a:ln w="25340">
          <a:noFill/>
        </a:ln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10896776936283"/>
          <c:y val="0.898381716778049"/>
          <c:w val="0.177850201461827"/>
          <c:h val="0.0653890624674515"/>
        </c:manualLayout>
      </c:layout>
      <c:overlay val="0"/>
      <c:txPr>
        <a:bodyPr/>
        <a:lstStyle/>
        <a:p>
          <a:pPr>
            <a:defRPr sz="1000" b="0">
              <a:latin typeface="Nunito" charset="0"/>
              <a:ea typeface="Nunito" charset="0"/>
              <a:cs typeface="Nunito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96" b="1" i="0" u="none" strike="noStrike" baseline="0">
          <a:solidFill>
            <a:srgbClr val="000000"/>
          </a:solidFill>
          <a:latin typeface="AGaramond"/>
          <a:ea typeface="AGaramond"/>
          <a:cs typeface="AGaramond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>
                <a:latin typeface="Nunito" charset="0"/>
                <a:ea typeface="Nunito" charset="0"/>
                <a:cs typeface="Nunito" charset="0"/>
              </a:defRPr>
            </a:pPr>
            <a:r>
              <a:rPr lang="en-US" sz="1300" cap="small" baseline="0" dirty="0">
                <a:latin typeface="Nunito" charset="0"/>
                <a:ea typeface="Nunito" charset="0"/>
                <a:cs typeface="Nunito" charset="0"/>
              </a:rPr>
              <a:t>Parent-Reported Prior Care Experience</a:t>
            </a:r>
          </a:p>
        </c:rich>
      </c:tx>
      <c:layout>
        <c:manualLayout>
          <c:xMode val="edge"/>
          <c:yMode val="edge"/>
          <c:x val="0.289826400354084"/>
          <c:y val="0.12573421841607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8042530257243"/>
          <c:y val="0.187129995438895"/>
          <c:w val="0.653453355753271"/>
          <c:h val="0.537375775451473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0070C0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7B0542E-1FC9-4847-8421-A45DC273EE8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B2C-4C6E-B874-838B89D1DC3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F6500262-B1D2-C446-B00E-618D211CE67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B2C-4C6E-B874-838B89D1DC3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DCA9D856-A644-2840-BA85-F5CFCCEACC98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B2C-4C6E-B874-838B89D1DC3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8F68373C-0746-BB43-B210-D87F95F33909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B2C-4C6E-B874-838B89D1DC3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CA149690-E367-8E4F-9E96-6A3C511A28A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B2C-4C6E-B874-838B89D1DC30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5D17BDB9-CA29-FB48-8CB9-D21B95D5A83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B2C-4C6E-B874-838B89D1DC30}"/>
                </c:ext>
              </c:extLst>
            </c:dLbl>
            <c:spPr>
              <a:noFill/>
              <a:ln w="25364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l">
                  <a:defRPr sz="1200">
                    <a:solidFill>
                      <a:schemeClr val="tx1"/>
                    </a:solidFill>
                    <a:latin typeface="Nunito" charset="0"/>
                    <a:ea typeface="Nunito" charset="0"/>
                    <a:cs typeface="Nuni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Sheet1!$A$3:$A$8</c:f>
              <c:strCache>
                <c:ptCount val="6"/>
                <c:pt idx="0">
                  <c:v>PreK</c:v>
                </c:pt>
                <c:pt idx="1">
                  <c:v>Non-Public Nursery</c:v>
                </c:pt>
                <c:pt idx="2">
                  <c:v>Home/Informal</c:v>
                </c:pt>
                <c:pt idx="3">
                  <c:v>Head Start</c:v>
                </c:pt>
                <c:pt idx="4">
                  <c:v>Family Child Care</c:v>
                </c:pt>
                <c:pt idx="5">
                  <c:v>Child Care</c:v>
                </c:pt>
              </c:strCache>
            </c:strRef>
          </c:cat>
          <c:val>
            <c:numRef>
              <c:f>Sheet1!$B$3:$B$8</c:f>
              <c:numCache>
                <c:formatCode>0</c:formatCode>
                <c:ptCount val="6"/>
                <c:pt idx="0">
                  <c:v>63.6923076923077</c:v>
                </c:pt>
                <c:pt idx="1">
                  <c:v>1.230769230769231</c:v>
                </c:pt>
                <c:pt idx="2">
                  <c:v>1.53846153846154</c:v>
                </c:pt>
                <c:pt idx="3">
                  <c:v>16.30769230769231</c:v>
                </c:pt>
                <c:pt idx="4">
                  <c:v>9.538461538461538</c:v>
                </c:pt>
                <c:pt idx="5">
                  <c:v>7.076923076923076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2C-4C6E-B874-838B89D1D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142863176"/>
        <c:axId val="-2142860488"/>
      </c:barChart>
      <c:catAx>
        <c:axId val="-214286317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-2142860488"/>
        <c:crosses val="autoZero"/>
        <c:auto val="1"/>
        <c:lblAlgn val="ctr"/>
        <c:lblOffset val="100"/>
        <c:noMultiLvlLbl val="0"/>
      </c:catAx>
      <c:valAx>
        <c:axId val="-2142860488"/>
        <c:scaling>
          <c:orientation val="maxMin"/>
          <c:max val="70.0"/>
          <c:min val="0.0"/>
        </c:scaling>
        <c:delete val="1"/>
        <c:axPos val="b"/>
        <c:numFmt formatCode="General" sourceLinked="0"/>
        <c:majorTickMark val="out"/>
        <c:minorTickMark val="none"/>
        <c:tickLblPos val="nextTo"/>
        <c:crossAx val="-2142863176"/>
        <c:crosses val="autoZero"/>
        <c:crossBetween val="between"/>
        <c:majorUnit val="10.0"/>
      </c:valAx>
      <c:spPr>
        <a:noFill/>
        <a:ln w="2536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98" b="1" i="0" u="none" strike="noStrike" baseline="0">
          <a:solidFill>
            <a:srgbClr val="000000"/>
          </a:solidFill>
          <a:latin typeface="AGaramond"/>
          <a:ea typeface="AGaramond"/>
          <a:cs typeface="AGaramond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/>
              <a:t>DCPS KRA 2017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9840638067557"/>
          <c:y val="0.097739328636552"/>
          <c:w val="0.72469689356022"/>
          <c:h val="0.599235970954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Demonstrating Readiness 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SDS</c:v>
                </c:pt>
                <c:pt idx="1">
                  <c:v>VES</c:v>
                </c:pt>
                <c:pt idx="2">
                  <c:v>WES</c:v>
                </c:pt>
                <c:pt idx="3">
                  <c:v>HES</c:v>
                </c:pt>
                <c:pt idx="4">
                  <c:v>DCPS</c:v>
                </c:pt>
                <c:pt idx="5">
                  <c:v>CES</c:v>
                </c:pt>
                <c:pt idx="6">
                  <c:v>TRANS</c:v>
                </c:pt>
                <c:pt idx="7">
                  <c:v>SHES</c:v>
                </c:pt>
                <c:pt idx="8">
                  <c:v>MES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0.76</c:v>
                </c:pt>
                <c:pt idx="1">
                  <c:v>0.64</c:v>
                </c:pt>
                <c:pt idx="2">
                  <c:v>0.51</c:v>
                </c:pt>
                <c:pt idx="3">
                  <c:v>0.2</c:v>
                </c:pt>
                <c:pt idx="5">
                  <c:v>0.28</c:v>
                </c:pt>
                <c:pt idx="7">
                  <c:v>0.23</c:v>
                </c:pt>
                <c:pt idx="8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63-441B-8AD3-362DB84C90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Demonstrating Readiness 2017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SDS</c:v>
                </c:pt>
                <c:pt idx="1">
                  <c:v>VES</c:v>
                </c:pt>
                <c:pt idx="2">
                  <c:v>WES</c:v>
                </c:pt>
                <c:pt idx="3">
                  <c:v>HES</c:v>
                </c:pt>
                <c:pt idx="4">
                  <c:v>DCPS</c:v>
                </c:pt>
                <c:pt idx="5">
                  <c:v>CES</c:v>
                </c:pt>
                <c:pt idx="6">
                  <c:v>TRANS</c:v>
                </c:pt>
                <c:pt idx="7">
                  <c:v>SHES</c:v>
                </c:pt>
                <c:pt idx="8">
                  <c:v>MES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0.84</c:v>
                </c:pt>
                <c:pt idx="1">
                  <c:v>0.65</c:v>
                </c:pt>
                <c:pt idx="2">
                  <c:v>0.57</c:v>
                </c:pt>
                <c:pt idx="3">
                  <c:v>0.56</c:v>
                </c:pt>
                <c:pt idx="4">
                  <c:v>0.42</c:v>
                </c:pt>
                <c:pt idx="5">
                  <c:v>0.35</c:v>
                </c:pt>
                <c:pt idx="6">
                  <c:v>0.33</c:v>
                </c:pt>
                <c:pt idx="7">
                  <c:v>0.29</c:v>
                </c:pt>
                <c:pt idx="8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63-441B-8AD3-362DB84C900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Demonstrating  2017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SDS</c:v>
                </c:pt>
                <c:pt idx="1">
                  <c:v>VES</c:v>
                </c:pt>
                <c:pt idx="2">
                  <c:v>WES</c:v>
                </c:pt>
                <c:pt idx="3">
                  <c:v>HES</c:v>
                </c:pt>
                <c:pt idx="4">
                  <c:v>DCPS</c:v>
                </c:pt>
                <c:pt idx="5">
                  <c:v>CES</c:v>
                </c:pt>
                <c:pt idx="6">
                  <c:v>TRANS</c:v>
                </c:pt>
                <c:pt idx="7">
                  <c:v>SHES</c:v>
                </c:pt>
                <c:pt idx="8">
                  <c:v>MES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0.16</c:v>
                </c:pt>
                <c:pt idx="1">
                  <c:v>0.35</c:v>
                </c:pt>
                <c:pt idx="2">
                  <c:v>0.43</c:v>
                </c:pt>
                <c:pt idx="3">
                  <c:v>0.44</c:v>
                </c:pt>
                <c:pt idx="4">
                  <c:v>0.58</c:v>
                </c:pt>
                <c:pt idx="5">
                  <c:v>0.65</c:v>
                </c:pt>
                <c:pt idx="6">
                  <c:v>0.67</c:v>
                </c:pt>
                <c:pt idx="7">
                  <c:v>0.71</c:v>
                </c:pt>
                <c:pt idx="8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63-441B-8AD3-362DB84C9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0740280"/>
        <c:axId val="2079543976"/>
      </c:barChart>
      <c:catAx>
        <c:axId val="209074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543976"/>
        <c:crosses val="autoZero"/>
        <c:auto val="1"/>
        <c:lblAlgn val="ctr"/>
        <c:lblOffset val="100"/>
        <c:noMultiLvlLbl val="0"/>
      </c:catAx>
      <c:valAx>
        <c:axId val="2079543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402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Dorchester County KRA</a:t>
            </a:r>
            <a:r>
              <a:rPr lang="en-US" sz="2400" baseline="0" dirty="0"/>
              <a:t> Data 2016-2017 Comparison</a:t>
            </a:r>
            <a:endParaRPr lang="en-US" sz="2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Demonstrating Readiness</c:v>
                </c:pt>
                <c:pt idx="1">
                  <c:v>Approaching</c:v>
                </c:pt>
                <c:pt idx="2">
                  <c:v>Emerging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28.0</c:v>
                </c:pt>
                <c:pt idx="1">
                  <c:v>39.0</c:v>
                </c:pt>
                <c:pt idx="2">
                  <c:v>32.0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B2-4698-879F-7729AC99B7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Demonstrating Readiness</c:v>
                </c:pt>
                <c:pt idx="1">
                  <c:v>Approaching</c:v>
                </c:pt>
                <c:pt idx="2">
                  <c:v>Emerging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44.0</c:v>
                </c:pt>
                <c:pt idx="1">
                  <c:v>37.0</c:v>
                </c:pt>
                <c:pt idx="2">
                  <c:v>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B2-4698-879F-7729AC99B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4210344"/>
        <c:axId val="-2144214072"/>
      </c:barChart>
      <c:catAx>
        <c:axId val="-214421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14072"/>
        <c:crosses val="autoZero"/>
        <c:auto val="1"/>
        <c:lblAlgn val="ctr"/>
        <c:lblOffset val="100"/>
        <c:noMultiLvlLbl val="0"/>
      </c:catAx>
      <c:valAx>
        <c:axId val="-2144214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1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Dorchester</a:t>
            </a:r>
            <a:r>
              <a:rPr lang="en-US" sz="3200" baseline="0" dirty="0"/>
              <a:t> </a:t>
            </a:r>
            <a:r>
              <a:rPr lang="en-US" sz="3200" dirty="0"/>
              <a:t>County KRA</a:t>
            </a:r>
            <a:r>
              <a:rPr lang="en-US" sz="3200" baseline="0" dirty="0"/>
              <a:t> Data 2016-2017 Comparison by Prior Care</a:t>
            </a:r>
            <a:endParaRPr lang="en-US" sz="32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Child Care</c:v>
                </c:pt>
                <c:pt idx="1">
                  <c:v>Family Child Care</c:v>
                </c:pt>
                <c:pt idx="2">
                  <c:v>Head Start</c:v>
                </c:pt>
                <c:pt idx="3">
                  <c:v>Home/Informal Care</c:v>
                </c:pt>
                <c:pt idx="4">
                  <c:v>PreK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63.0</c:v>
                </c:pt>
                <c:pt idx="1">
                  <c:v>4.0</c:v>
                </c:pt>
                <c:pt idx="2">
                  <c:v>13.0</c:v>
                </c:pt>
                <c:pt idx="3">
                  <c:v>29.0</c:v>
                </c:pt>
                <c:pt idx="4">
                  <c:v>31.0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E8-40FA-95A4-F5EC7DFE1F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Child Care</c:v>
                </c:pt>
                <c:pt idx="1">
                  <c:v>Family Child Care</c:v>
                </c:pt>
                <c:pt idx="2">
                  <c:v>Head Start</c:v>
                </c:pt>
                <c:pt idx="3">
                  <c:v>Home/Informal Care</c:v>
                </c:pt>
                <c:pt idx="4">
                  <c:v>PreK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65.0</c:v>
                </c:pt>
                <c:pt idx="1">
                  <c:v>43.0</c:v>
                </c:pt>
                <c:pt idx="2">
                  <c:v>31.0</c:v>
                </c:pt>
                <c:pt idx="3">
                  <c:v>40.0</c:v>
                </c:pt>
                <c:pt idx="4">
                  <c:v>45.0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E8-40FA-95A4-F5EC7DFE1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44269560"/>
        <c:axId val="-2144273288"/>
      </c:barChart>
      <c:catAx>
        <c:axId val="-214426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73288"/>
        <c:crosses val="autoZero"/>
        <c:auto val="1"/>
        <c:lblAlgn val="ctr"/>
        <c:lblOffset val="100"/>
        <c:noMultiLvlLbl val="0"/>
      </c:catAx>
      <c:valAx>
        <c:axId val="-2144273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269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Dorchester County KRA</a:t>
            </a:r>
            <a:r>
              <a:rPr lang="en-US" sz="3200" baseline="0" dirty="0"/>
              <a:t> Data 2016-2017 Comparison by Domain Area</a:t>
            </a:r>
            <a:endParaRPr lang="en-US" sz="32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Social Foundations</c:v>
                </c:pt>
                <c:pt idx="1">
                  <c:v>Language and Literacy</c:v>
                </c:pt>
                <c:pt idx="2">
                  <c:v>Mathematics</c:v>
                </c:pt>
                <c:pt idx="3">
                  <c:v>Physical Well Being and Development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48.0</c:v>
                </c:pt>
                <c:pt idx="1">
                  <c:v>27.0</c:v>
                </c:pt>
                <c:pt idx="2">
                  <c:v>22.0</c:v>
                </c:pt>
                <c:pt idx="3">
                  <c:v>44.0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3D-493C-A9BA-3051B01BBB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Social Foundations</c:v>
                </c:pt>
                <c:pt idx="1">
                  <c:v>Language and Literacy</c:v>
                </c:pt>
                <c:pt idx="2">
                  <c:v>Mathematics</c:v>
                </c:pt>
                <c:pt idx="3">
                  <c:v>Physical Well Being and Development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64.0</c:v>
                </c:pt>
                <c:pt idx="1">
                  <c:v>40.0</c:v>
                </c:pt>
                <c:pt idx="2">
                  <c:v>37.0</c:v>
                </c:pt>
                <c:pt idx="3">
                  <c:v>56.0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3D-493C-A9BA-3051B01BB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0750600"/>
        <c:axId val="2090752728"/>
      </c:barChart>
      <c:catAx>
        <c:axId val="209075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52728"/>
        <c:crosses val="autoZero"/>
        <c:auto val="1"/>
        <c:lblAlgn val="ctr"/>
        <c:lblOffset val="100"/>
        <c:noMultiLvlLbl val="0"/>
      </c:catAx>
      <c:valAx>
        <c:axId val="209075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50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 cap="small" baseline="0">
                <a:latin typeface="Nunito" charset="0"/>
                <a:ea typeface="Nunito" charset="0"/>
                <a:cs typeface="Nunito" charset="0"/>
              </a:defRPr>
            </a:pPr>
            <a:r>
              <a:rPr lang="is-IS" sz="1300" cap="small" baseline="0" dirty="0">
                <a:latin typeface="Nunito" charset="0"/>
                <a:ea typeface="Nunito" charset="0"/>
                <a:cs typeface="Nunito" charset="0"/>
              </a:rPr>
              <a:t>Demonstrate Kindergarten Readiness</a:t>
            </a:r>
          </a:p>
        </c:rich>
      </c:tx>
      <c:layout>
        <c:manualLayout>
          <c:xMode val="edge"/>
          <c:yMode val="edge"/>
          <c:x val="0.273242049183109"/>
          <c:y val="0.12231983925249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7643924209568"/>
          <c:y val="0.18712996942992"/>
          <c:w val="0.653453355753271"/>
          <c:h val="0.53737577545147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Sheet1!$A$2:$A$6</c:f>
              <c:strCache>
                <c:ptCount val="5"/>
                <c:pt idx="0">
                  <c:v>White</c:v>
                </c:pt>
                <c:pt idx="1">
                  <c:v>Two or More</c:v>
                </c:pt>
                <c:pt idx="2">
                  <c:v>Hispanic/Latino</c:v>
                </c:pt>
                <c:pt idx="3">
                  <c:v>Asian</c:v>
                </c:pt>
                <c:pt idx="4">
                  <c:v>African America</c:v>
                </c:pt>
              </c:strCache>
            </c:strRef>
          </c:tx>
          <c:spPr>
            <a:solidFill>
              <a:srgbClr val="5EBA45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B7FFFEA6-2060-2640-A2EC-93181B220BCA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B62-43DB-B692-63FC17AD7BC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7774C42-CB20-B14B-932B-F63A1005642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B62-43DB-B692-63FC17AD7BC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68FAD85-1BD0-EC44-A3A3-7AE6BB0F1833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B62-43DB-B692-63FC17AD7BC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D62AB356-285A-6248-8E0B-6AD002DB2C31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B62-43DB-B692-63FC17AD7BC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659B0D7D-FA69-F044-AC5A-15E50BB894F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B62-43DB-B692-63FC17AD7BC0}"/>
                </c:ext>
              </c:extLst>
            </c:dLbl>
            <c:spPr>
              <a:noFill/>
              <a:ln w="2537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tx1"/>
                    </a:solidFill>
                    <a:latin typeface="Nunito" charset="0"/>
                    <a:ea typeface="Nunito" charset="0"/>
                    <a:cs typeface="Nuni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White</c:v>
                </c:pt>
                <c:pt idx="1">
                  <c:v>Two or More</c:v>
                </c:pt>
                <c:pt idx="2">
                  <c:v>Hispanic/Latino</c:v>
                </c:pt>
                <c:pt idx="3">
                  <c:v>Asian</c:v>
                </c:pt>
                <c:pt idx="4">
                  <c:v>African America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65.8</c:v>
                </c:pt>
                <c:pt idx="1">
                  <c:v>42.3</c:v>
                </c:pt>
                <c:pt idx="2">
                  <c:v>28.6</c:v>
                </c:pt>
                <c:pt idx="3">
                  <c:v>33.30000000000001</c:v>
                </c:pt>
                <c:pt idx="4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B62-43DB-B692-63FC17AD7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90821016"/>
        <c:axId val="2090823960"/>
      </c:barChart>
      <c:catAx>
        <c:axId val="2090821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90823960"/>
        <c:crosses val="autoZero"/>
        <c:auto val="1"/>
        <c:lblAlgn val="ctr"/>
        <c:lblOffset val="100"/>
        <c:noMultiLvlLbl val="0"/>
      </c:catAx>
      <c:valAx>
        <c:axId val="2090823960"/>
        <c:scaling>
          <c:orientation val="minMax"/>
          <c:max val="80.0"/>
        </c:scaling>
        <c:delete val="1"/>
        <c:axPos val="b"/>
        <c:numFmt formatCode="General" sourceLinked="0"/>
        <c:majorTickMark val="out"/>
        <c:minorTickMark val="none"/>
        <c:tickLblPos val="nextTo"/>
        <c:crossAx val="2090821016"/>
        <c:crosses val="autoZero"/>
        <c:crossBetween val="between"/>
      </c:valAx>
      <c:spPr>
        <a:noFill/>
        <a:ln w="253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98" b="1" i="0" u="none" strike="noStrike" baseline="0">
          <a:solidFill>
            <a:srgbClr val="000000"/>
          </a:solidFill>
          <a:latin typeface="AGaramond"/>
          <a:ea typeface="AGaramond"/>
          <a:cs typeface="AGaramond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1300">
                <a:latin typeface="Nunito" charset="0"/>
                <a:ea typeface="Nunito" charset="0"/>
                <a:cs typeface="Nunito" charset="0"/>
              </a:defRPr>
            </a:pPr>
            <a:r>
              <a:rPr lang="en-US" sz="1300" cap="small" baseline="0" dirty="0">
                <a:latin typeface="Nunito" charset="0"/>
                <a:ea typeface="Nunito" charset="0"/>
                <a:cs typeface="Nunito" charset="0"/>
              </a:rPr>
              <a:t>Kindergarten Enrollment</a:t>
            </a:r>
          </a:p>
        </c:rich>
      </c:tx>
      <c:layout>
        <c:manualLayout>
          <c:xMode val="edge"/>
          <c:yMode val="edge"/>
          <c:x val="0.560595615003513"/>
          <c:y val="0.1251660177484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5326876981577"/>
          <c:y val="0.18712996942992"/>
          <c:w val="0.653453355753271"/>
          <c:h val="0.537375775451473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0070C0"/>
            </a:solidFill>
            <a:ln w="12682">
              <a:noFill/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3D916F12-E025-404E-8F12-4D1472D8BDB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17-4487-B80E-43D4F088969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3B3102A-D308-5B43-AB0C-BFE6B86B70E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517-4487-B80E-43D4F088969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2EA495F-B4FD-4D40-80DD-CB031E40808D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517-4487-B80E-43D4F0889694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65032273-F25A-324A-88CC-14AFAE97CD3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517-4487-B80E-43D4F0889694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3C4E42FD-B4F6-804A-B22B-7F2F608CA66A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517-4487-B80E-43D4F0889694}"/>
                </c:ext>
              </c:extLst>
            </c:dLbl>
            <c:spPr>
              <a:noFill/>
              <a:ln w="2536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ysClr val="windowText" lastClr="000000"/>
                    </a:solidFill>
                    <a:latin typeface="Nunito" charset="0"/>
                    <a:ea typeface="Nunito" charset="0"/>
                    <a:cs typeface="Nuni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White</c:v>
                </c:pt>
                <c:pt idx="1">
                  <c:v>Two or More</c:v>
                </c:pt>
                <c:pt idx="2">
                  <c:v>Hispanic/Latino</c:v>
                </c:pt>
                <c:pt idx="3">
                  <c:v>Asian</c:v>
                </c:pt>
                <c:pt idx="4">
                  <c:v>African American</c:v>
                </c:pt>
              </c:strCache>
            </c:strRef>
          </c:cat>
          <c:val>
            <c:numRef>
              <c:f>Sheet1!$B$3:$B$7</c:f>
              <c:numCache>
                <c:formatCode>0</c:formatCode>
                <c:ptCount val="5"/>
                <c:pt idx="0">
                  <c:v>39.0</c:v>
                </c:pt>
                <c:pt idx="1">
                  <c:v>8.0</c:v>
                </c:pt>
                <c:pt idx="2">
                  <c:v>11.0</c:v>
                </c:pt>
                <c:pt idx="3">
                  <c:v>2.0</c:v>
                </c:pt>
                <c:pt idx="4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517-4487-B80E-43D4F0889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144297288"/>
        <c:axId val="-2144300104"/>
      </c:barChart>
      <c:catAx>
        <c:axId val="-214429728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-2144300104"/>
        <c:crosses val="autoZero"/>
        <c:auto val="1"/>
        <c:lblAlgn val="ctr"/>
        <c:lblOffset val="100"/>
        <c:noMultiLvlLbl val="0"/>
      </c:catAx>
      <c:valAx>
        <c:axId val="-2144300104"/>
        <c:scaling>
          <c:orientation val="maxMin"/>
          <c:max val="80.0"/>
        </c:scaling>
        <c:delete val="1"/>
        <c:axPos val="b"/>
        <c:numFmt formatCode="0" sourceLinked="0"/>
        <c:majorTickMark val="out"/>
        <c:minorTickMark val="none"/>
        <c:tickLblPos val="nextTo"/>
        <c:crossAx val="-2144297288"/>
        <c:crosses val="autoZero"/>
        <c:crossBetween val="between"/>
      </c:valAx>
      <c:spPr>
        <a:noFill/>
        <a:ln w="2536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98" b="1" i="0" u="none" strike="noStrike" baseline="0">
          <a:solidFill>
            <a:srgbClr val="000000"/>
          </a:solidFill>
          <a:latin typeface="AGaramond"/>
          <a:ea typeface="AGaramond"/>
          <a:cs typeface="AGaramond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Demonstrate Kindergarten Readiness</a:t>
            </a:r>
          </a:p>
        </c:rich>
      </c:tx>
      <c:layout>
        <c:manualLayout>
          <c:xMode val="edge"/>
          <c:yMode val="edge"/>
          <c:x val="0.389998033191587"/>
          <c:y val="0.0469510505870113"/>
        </c:manualLayout>
      </c:layout>
      <c:overlay val="0"/>
      <c:spPr>
        <a:noFill/>
        <a:ln w="23431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633891499996609"/>
          <c:y val="0.230354669309808"/>
          <c:w val="0.864915786193248"/>
          <c:h val="0.74337874692950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Income</c:v>
                </c:pt>
              </c:strCache>
            </c:strRef>
          </c:tx>
          <c:spPr>
            <a:ln w="28575">
              <a:solidFill>
                <a:srgbClr val="F06000"/>
              </a:solidFill>
            </a:ln>
          </c:spPr>
          <c:marker>
            <c:symbol val="circle"/>
            <c:size val="40"/>
            <c:spPr>
              <a:solidFill>
                <a:srgbClr val="F48314"/>
              </a:solidFill>
              <a:ln>
                <a:noFill/>
              </a:ln>
            </c:spPr>
          </c:marker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8FB-4F28-AF59-DF5F2D23721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96D2917C-B71E-B049-B122-A1511E4367DD}" type="XVALUE">
                      <a:rPr lang="en-US" smtClean="0"/>
                      <a:pPr/>
                      <a:t>[X 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8FB-4F28-AF59-DF5F2D23721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7861AD8-E2D1-3542-A49C-7920E08751D3}" type="XVALUE">
                      <a:rPr lang="en-US" smtClean="0"/>
                      <a:pPr/>
                      <a:t>[X 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8FB-4F28-AF59-DF5F2D237217}"/>
                </c:ext>
              </c:extLst>
            </c:dLbl>
            <c:spPr>
              <a:noFill/>
              <a:ln w="25358">
                <a:noFill/>
              </a:ln>
            </c:sp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Sheet1!$B$2:$C$2</c:f>
              <c:numCache>
                <c:formatCode>General</c:formatCode>
                <c:ptCount val="2"/>
                <c:pt idx="0" formatCode="0">
                  <c:v>32.0</c:v>
                </c:pt>
                <c:pt idx="1">
                  <c:v>59.0</c:v>
                </c:pt>
              </c:numCache>
            </c:numRef>
          </c:xVal>
          <c:yVal>
            <c:numRef>
              <c:f>Sheet1!$D$2:$E$2</c:f>
              <c:numCache>
                <c:formatCode>General</c:formatCode>
                <c:ptCount val="2"/>
                <c:pt idx="0">
                  <c:v>3.0</c:v>
                </c:pt>
                <c:pt idx="1">
                  <c:v>3.0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8FB-4F28-AF59-DF5F2D23721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English Proficiency</c:v>
                </c:pt>
              </c:strCache>
            </c:strRef>
          </c:tx>
          <c:spPr>
            <a:ln w="28575">
              <a:solidFill>
                <a:srgbClr val="F48314"/>
              </a:solidFill>
            </a:ln>
          </c:spPr>
          <c:marker>
            <c:symbol val="circle"/>
            <c:size val="40"/>
            <c:spPr>
              <a:solidFill>
                <a:srgbClr val="F48314"/>
              </a:solidFill>
              <a:ln>
                <a:noFill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1EA90EEB-9DF9-1043-A43B-0951A91185DF}" type="XVALUE">
                      <a:rPr lang="en-US" smtClean="0"/>
                      <a:pPr/>
                      <a:t>[X 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8FB-4F28-AF59-DF5F2D23721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6A53ABF-6801-DD4C-97EA-5BE5D62AE20D}" type="XVALUE">
                      <a:rPr lang="en-US" smtClean="0"/>
                      <a:pPr/>
                      <a:t>[X 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8FB-4F28-AF59-DF5F2D237217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Sheet1!$B$3:$C$3</c:f>
              <c:numCache>
                <c:formatCode>General</c:formatCode>
                <c:ptCount val="2"/>
                <c:pt idx="0" formatCode="0">
                  <c:v>20.0</c:v>
                </c:pt>
                <c:pt idx="1">
                  <c:v>45.0</c:v>
                </c:pt>
              </c:numCache>
            </c:numRef>
          </c:xVal>
          <c:yVal>
            <c:numRef>
              <c:f>Sheet1!$D$3:$E$3</c:f>
              <c:numCache>
                <c:formatCode>General</c:formatCode>
                <c:ptCount val="2"/>
                <c:pt idx="0">
                  <c:v>2.0</c:v>
                </c:pt>
                <c:pt idx="1">
                  <c:v>2.0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18FB-4F28-AF59-DF5F2D23721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Disability Status</c:v>
                </c:pt>
              </c:strCache>
            </c:strRef>
          </c:tx>
          <c:spPr>
            <a:ln w="28575">
              <a:solidFill>
                <a:srgbClr val="F48314"/>
              </a:solidFill>
            </a:ln>
          </c:spPr>
          <c:marker>
            <c:symbol val="circle"/>
            <c:size val="40"/>
            <c:spPr>
              <a:solidFill>
                <a:srgbClr val="F48314"/>
              </a:solidFill>
              <a:ln>
                <a:noFill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136FAFCF-8A2C-E248-99B0-4E2BD9F37D29}" type="XVALUE">
                      <a:rPr lang="en-US" sz="1200" smtClean="0">
                        <a:latin typeface="Nunito" charset="0"/>
                        <a:ea typeface="Nunito" charset="0"/>
                        <a:cs typeface="Nunito" charset="0"/>
                      </a:rPr>
                      <a:pPr/>
                      <a:t>[X VALUE]</a:t>
                    </a:fld>
                    <a:r>
                      <a:rPr lang="en-US" sz="1200">
                        <a:latin typeface="Nunito" charset="0"/>
                        <a:ea typeface="Nunito" charset="0"/>
                        <a:cs typeface="Nunito" charset="0"/>
                      </a:rPr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8FB-4F28-AF59-DF5F2D23721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9EF8893D-AEFB-B047-AC8B-E154D60DD7A4}" type="XVALUE">
                      <a:rPr lang="en-US" smtClean="0"/>
                      <a:pPr/>
                      <a:t>[X 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8FB-4F28-AF59-DF5F2D237217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Sheet1!$B$4:$C$4</c:f>
              <c:numCache>
                <c:formatCode>0</c:formatCode>
                <c:ptCount val="2"/>
                <c:pt idx="0">
                  <c:v>21.0</c:v>
                </c:pt>
                <c:pt idx="1">
                  <c:v>45.0</c:v>
                </c:pt>
              </c:numCache>
            </c:numRef>
          </c:xVal>
          <c:yVal>
            <c:numRef>
              <c:f>Sheet1!$D$4:$E$4</c:f>
              <c:numCache>
                <c:formatCode>General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18FB-4F28-AF59-DF5F2D23721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Overall </c:v>
                </c:pt>
              </c:strCache>
            </c:strRef>
          </c:tx>
          <c:spPr>
            <a:ln w="0">
              <a:solidFill>
                <a:srgbClr val="92D050"/>
              </a:solidFill>
              <a:headEnd type="none" w="lg" len="lg"/>
              <a:tailEnd type="none" w="lg" len="lg"/>
            </a:ln>
          </c:spPr>
          <c:marker>
            <c:symbol val="circle"/>
            <c:size val="40"/>
            <c:spPr>
              <a:solidFill>
                <a:srgbClr val="5EBA45"/>
              </a:solidFill>
              <a:ln>
                <a:noFill/>
              </a:ln>
            </c:spPr>
          </c:marker>
          <c:dPt>
            <c:idx val="0"/>
            <c:marker>
              <c:spPr>
                <a:solidFill>
                  <a:srgbClr val="5EBA45"/>
                </a:solidFill>
                <a:ln>
                  <a:solidFill>
                    <a:srgbClr val="92D050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8FB-4F28-AF59-DF5F2D237217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0">
                <a:solidFill>
                  <a:srgbClr val="5EBA45"/>
                </a:solidFill>
                <a:headEnd type="none" w="lg" len="lg"/>
                <a:tailEnd type="none" w="lg" len="lg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8FB-4F28-AF59-DF5F2D23721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9C09D65-BE68-D54A-B861-4003EAA9DD5F}" type="XVALUE">
                      <a:rPr lang="en-US"/>
                      <a:pPr/>
                      <a:t>[X 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8FB-4F28-AF59-DF5F2D237217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8FB-4F28-AF59-DF5F2D237217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Sheet1!$B$5:$C$5</c:f>
              <c:numCache>
                <c:formatCode>General</c:formatCode>
                <c:ptCount val="2"/>
                <c:pt idx="0">
                  <c:v>44.0</c:v>
                </c:pt>
                <c:pt idx="1">
                  <c:v>44.0</c:v>
                </c:pt>
              </c:numCache>
            </c:numRef>
          </c:xVal>
          <c:yVal>
            <c:numRef>
              <c:f>Sheet1!$D$5:$E$5</c:f>
              <c:numCache>
                <c:formatCode>General</c:formatCode>
                <c:ptCount val="2"/>
                <c:pt idx="0">
                  <c:v>3.8</c:v>
                </c:pt>
                <c:pt idx="1">
                  <c:v>1.0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18FB-4F28-AF59-DF5F2D2372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2122373160"/>
        <c:axId val="2122370168"/>
      </c:scatterChart>
      <c:valAx>
        <c:axId val="2122373160"/>
        <c:scaling>
          <c:orientation val="minMax"/>
          <c:max val="70.0"/>
          <c:min val="0.0"/>
        </c:scaling>
        <c:delete val="1"/>
        <c:axPos val="b"/>
        <c:numFmt formatCode="General" sourceLinked="0"/>
        <c:majorTickMark val="out"/>
        <c:minorTickMark val="none"/>
        <c:tickLblPos val="nextTo"/>
        <c:crossAx val="2122370168"/>
        <c:crosses val="autoZero"/>
        <c:crossBetween val="midCat"/>
      </c:valAx>
      <c:valAx>
        <c:axId val="2122370168"/>
        <c:scaling>
          <c:orientation val="minMax"/>
          <c:max val="4.0"/>
          <c:min val="0.0"/>
        </c:scaling>
        <c:delete val="1"/>
        <c:axPos val="l"/>
        <c:numFmt formatCode="General" sourceLinked="1"/>
        <c:majorTickMark val="out"/>
        <c:minorTickMark val="none"/>
        <c:tickLblPos val="nextTo"/>
        <c:crossAx val="2122373160"/>
        <c:crosses val="autoZero"/>
        <c:crossBetween val="midCat"/>
        <c:majorUnit val="20.0"/>
      </c:valAx>
      <c:spPr>
        <a:noFill/>
        <a:ln w="2535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98" b="1" i="0" u="none" strike="noStrike" baseline="0">
          <a:solidFill>
            <a:schemeClr val="tx1"/>
          </a:solidFill>
          <a:latin typeface="AGaramond"/>
          <a:ea typeface="AGaramond"/>
          <a:cs typeface="AGaramond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00" cap="small" baseline="0">
                <a:latin typeface="Nunito" charset="0"/>
                <a:ea typeface="Nunito" charset="0"/>
                <a:cs typeface="Nunito" charset="0"/>
              </a:defRPr>
            </a:pPr>
            <a:r>
              <a:rPr lang="is-IS" sz="1300" cap="small" baseline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Demonstrate Kindergarten Readiness</a:t>
            </a:r>
          </a:p>
        </c:rich>
      </c:tx>
      <c:layout>
        <c:manualLayout>
          <c:xMode val="edge"/>
          <c:yMode val="edge"/>
          <c:x val="0.270803441236512"/>
          <c:y val="0.11947588582677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7643924209568"/>
          <c:y val="0.1871299619981"/>
          <c:w val="0.653453355753271"/>
          <c:h val="0.53737577545147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5EBA45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1651F86-E036-7C42-AF47-0C8EC74F640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9AF-49BF-A254-18C0AE4AC60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*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AF-49BF-A254-18C0AE4AC60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1DD554FD-DF89-A34E-A242-0CEC395F3A7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9AF-49BF-A254-18C0AE4AC60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784C78A9-0449-634F-A70A-8C8B3AF3B73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AF-49BF-A254-18C0AE4AC60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7FA10E13-77B5-F24C-AF98-A898E7327C7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9AF-49BF-A254-18C0AE4AC600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9A644B5A-9A93-A447-9FF2-16C88298767A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AF-49BF-A254-18C0AE4AC600}"/>
                </c:ext>
              </c:extLst>
            </c:dLbl>
            <c:spPr>
              <a:noFill/>
              <a:ln w="25367">
                <a:noFill/>
              </a:ln>
            </c:spPr>
            <c:txPr>
              <a:bodyPr/>
              <a:lstStyle/>
              <a:p>
                <a:pPr>
                  <a:defRPr sz="1200">
                    <a:solidFill>
                      <a:schemeClr val="tx1"/>
                    </a:solidFill>
                    <a:latin typeface="Nunito" charset="0"/>
                    <a:ea typeface="Nunito" charset="0"/>
                    <a:cs typeface="Nunito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PreK</c:v>
                </c:pt>
                <c:pt idx="1">
                  <c:v>Non-Public Nursery</c:v>
                </c:pt>
                <c:pt idx="2">
                  <c:v>Home/Informal</c:v>
                </c:pt>
                <c:pt idx="3">
                  <c:v>Head Start</c:v>
                </c:pt>
                <c:pt idx="4">
                  <c:v>Family Child Care</c:v>
                </c:pt>
                <c:pt idx="5">
                  <c:v>Child Care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45.2</c:v>
                </c:pt>
                <c:pt idx="1">
                  <c:v>0.0</c:v>
                </c:pt>
                <c:pt idx="2">
                  <c:v>40.0</c:v>
                </c:pt>
                <c:pt idx="3">
                  <c:v>30.8</c:v>
                </c:pt>
                <c:pt idx="4">
                  <c:v>43.3</c:v>
                </c:pt>
                <c:pt idx="5">
                  <c:v>65.2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9AF-49BF-A254-18C0AE4AC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2142935400"/>
        <c:axId val="-2142932456"/>
      </c:barChart>
      <c:catAx>
        <c:axId val="-2142935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142932456"/>
        <c:crossesAt val="0.0"/>
        <c:auto val="1"/>
        <c:lblAlgn val="ctr"/>
        <c:lblOffset val="100"/>
        <c:noMultiLvlLbl val="0"/>
      </c:catAx>
      <c:valAx>
        <c:axId val="-2142932456"/>
        <c:scaling>
          <c:orientation val="minMax"/>
          <c:max val="70.0"/>
          <c:min val="0.0"/>
        </c:scaling>
        <c:delete val="1"/>
        <c:axPos val="b"/>
        <c:numFmt formatCode="General" sourceLinked="0"/>
        <c:majorTickMark val="out"/>
        <c:minorTickMark val="none"/>
        <c:tickLblPos val="nextTo"/>
        <c:crossAx val="-2142935400"/>
        <c:crosses val="autoZero"/>
        <c:crossBetween val="between"/>
        <c:majorUnit val="10.0"/>
      </c:valAx>
      <c:spPr>
        <a:noFill/>
        <a:ln w="2536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98" b="1" i="0" u="none" strike="noStrike" baseline="0">
          <a:solidFill>
            <a:schemeClr val="bg2"/>
          </a:solidFill>
          <a:latin typeface="AGaramond"/>
          <a:ea typeface="AGaramond"/>
          <a:cs typeface="AGaramond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EB404-2172-46B8-8155-5C439142D1D0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B8B1B-AC36-4A90-A0AC-11C77F314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DDF44D-A4CE-7A4E-8D47-B5108C5B550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8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i="1" cap="small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257F4-C5EA-4A3E-AE51-45D89A7CB5A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72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257F4-C5EA-4A3E-AE51-45D89A7CB5A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0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346BC-2A75-4DCF-803E-77C0AB86D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A8A850-7FDA-4E52-93B4-2B31A313F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BC3CFD-E128-47CA-9990-84745645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A5CE7E-B186-4DF2-9757-210BB42A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AAE81E-66FA-4DF9-931F-735CABC2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4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D00B72-9AD9-4514-87C2-67928EA5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CA7C80-323E-4A34-AC17-AA760E89F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C3B497-98B4-4910-B24E-4318768A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7D07A-67B2-470F-9F17-A2D581D7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7977D7-1195-4249-87A9-4F2D67B0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4D9C673-B586-490F-A805-DA08419677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BACA5A-3483-46D5-84F2-84ECABBAA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D9310F-D4BE-4962-8C69-BBA3908B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4E701C-2AFB-4BEC-A184-31719850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9F31A9-5D5C-49FA-B2A8-1B293CAC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1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3244334"/>
            <a:ext cx="12192000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31750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87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7C581-DD40-4ABC-B36B-9C3D68A5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C697DC-9565-48D5-8FE3-B0CA1FAAF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1CF7C4-2400-4E1D-B67D-431CA119E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0F321E-0EAC-4BC5-BE33-8B2E5418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65A3CF-2711-4B86-89D7-E7E34EEE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5CA23-0D5D-4658-87EC-22C72E63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C47DB2-40FA-4D78-9112-6D42716E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44D1A4-7FBF-4422-BEA9-7543ADD9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1C63C8-B5EC-4373-A336-ED26E1F6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6DA99-6D34-44E5-B29C-D23AADDD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2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6A67E-0C83-4D8A-846F-E55AC8718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9C22CE-04F9-4D0C-A7CC-D956CF68F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FB494A-80A9-4C74-80DD-53C8787BE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A35041-47FC-4453-AD28-6680007E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6CBEE6-E342-436F-BE1E-4BDA11AA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2849AE-5AA3-4C34-9ADE-079BCA8A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49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E2F014-3CD0-4494-A540-2838D053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0996B3-A457-4894-B9D3-146418AA7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6A9DF9B-143B-4894-B22E-5B7583EAC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CF4034-3DC1-4A48-BD46-572DFE444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B3F4009-6230-4B53-959B-DB1E73144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DEC4F-D292-41A1-889F-0209EED1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FA2B901-AF34-446B-885A-E8F60A8A2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B5B94D-6226-4C43-B8A0-088014ED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2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0DFC90-5961-4B57-B24C-7713FF6AB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CCFEC3-09C6-4B0A-9128-0E0CFDA9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6F1987-362A-460B-B831-D0005C64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75167F-0409-4825-A549-3781B278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2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F409AC6-7140-4526-A993-06A8B6568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04CAA7-70EF-42BC-AF99-1C297EFA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FCF3DD-C1F0-44CF-B12C-5024FC50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DA00F-C6B6-495F-8BF8-F298CFC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EE3340-8367-4DC7-82D5-7F93646B7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D6CBA8-64ED-4091-991A-5A201AE5F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F3F99A-FE4B-4C82-AA04-F7320E9AF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B9A114-10C0-45AB-AC8B-12BB28AD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600012-B99F-433F-A1B7-9C57D6DD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7B4AF-D934-4E6C-AE3E-68365ACD6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4EFD42-59A2-444E-A210-B9A128D8C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F501D8-AEA0-4994-BE95-7E7392010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290D68-5E87-4E62-B93F-5360CD17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D4CE8-CDAE-4C86-ADE6-88AA6684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2129D1-3AA1-4BDF-84EB-B48F5645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6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9E99AF-3FF8-4CAA-9FF1-06116FA5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E8AB6E-3D03-4BA1-BFBE-2C207730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28E1F6-EC00-4EFB-A301-6BCB0F8C5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944D5-5F24-4621-9EF9-58A407DCB1B6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4F8160-9DE1-400F-87EE-32D349957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0D6228-7663-46F1-8ADF-4814C1A49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7F07D-5903-47A7-9C66-3163910F9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9.xml"/><Relationship Id="rId3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5AED3-2D6A-4352-8408-AB73321FA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Ready for Kindergarten?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3D92B7E-3DDC-42EE-9151-572A9DB072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Supporting children to enter </a:t>
            </a:r>
            <a:r>
              <a:rPr lang="en-US" sz="3200"/>
              <a:t>school successfully</a:t>
            </a:r>
          </a:p>
          <a:p>
            <a:r>
              <a:rPr lang="en-US" sz="3200"/>
              <a:t>Dorchester </a:t>
            </a:r>
            <a:r>
              <a:rPr lang="en-US" sz="3200" dirty="0"/>
              <a:t>County Board of Education</a:t>
            </a:r>
          </a:p>
          <a:p>
            <a:r>
              <a:rPr lang="en-US" sz="3200" dirty="0"/>
              <a:t>April 19,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E53F0E-123E-434A-8293-CC4CDD2CCD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7347"/>
          <a:stretch/>
        </p:blipFill>
        <p:spPr>
          <a:xfrm>
            <a:off x="1524000" y="4758694"/>
            <a:ext cx="2667000" cy="1727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89EF32-4E2F-403D-95ED-D64B20798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 b="10877"/>
          <a:stretch/>
        </p:blipFill>
        <p:spPr>
          <a:xfrm>
            <a:off x="7844591" y="4693022"/>
            <a:ext cx="2823410" cy="195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6BA523-D0F6-40F8-8B7A-B24B34287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46" y="850976"/>
            <a:ext cx="3471108" cy="11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40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55062" y="904465"/>
            <a:ext cx="4416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old" panose="020F0802020204030203" pitchFamily="34" charset="0"/>
                <a:ea typeface="Lato" charset="0"/>
                <a:cs typeface="Lato" charset="0"/>
              </a:rPr>
              <a:t>Overall Kindergarten Readiness</a:t>
            </a:r>
            <a:endParaRPr lang="id-ID" sz="2400" dirty="0">
              <a:solidFill>
                <a:schemeClr val="tx1">
                  <a:lumMod val="85000"/>
                  <a:lumOff val="15000"/>
                </a:schemeClr>
              </a:solidFill>
              <a:latin typeface="Lato Bold" panose="020F0802020204030203" pitchFamily="34" charset="0"/>
              <a:ea typeface="Lato" charset="0"/>
              <a:cs typeface="Lato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875593"/>
              </p:ext>
            </p:extLst>
          </p:nvPr>
        </p:nvGraphicFramePr>
        <p:xfrm>
          <a:off x="1477413" y="1556793"/>
          <a:ext cx="4608069" cy="4176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19536" y="3140968"/>
            <a:ext cx="3430380" cy="2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altLang="en-US" sz="1200" b="1" dirty="0">
                <a:latin typeface="Nunito" charset="0"/>
                <a:ea typeface="Nunito" charset="0"/>
                <a:cs typeface="Nunito" charset="0"/>
              </a:rPr>
              <a:t>Approaching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919536" y="4060752"/>
            <a:ext cx="1486164" cy="2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altLang="en-US" sz="1200" b="1" dirty="0">
                <a:latin typeface="Nunito" charset="0"/>
                <a:ea typeface="Nunito" charset="0"/>
                <a:cs typeface="Nunito" charset="0"/>
              </a:rPr>
              <a:t>Emerging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919536" y="2246202"/>
            <a:ext cx="4083417" cy="2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/>
            <a:r>
              <a:rPr lang="en-US" altLang="en-US" sz="1200" b="1" dirty="0">
                <a:latin typeface="Nunito" charset="0"/>
                <a:ea typeface="Nunito" charset="0"/>
                <a:cs typeface="Nunito" charset="0"/>
              </a:rPr>
              <a:t>Demonstrating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81201" y="200025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Nunito" charset="0"/>
                <a:ea typeface="Nunito" charset="0"/>
                <a:cs typeface="Nunito" charset="0"/>
              </a:rPr>
              <a:t>OVERALL</a:t>
            </a:r>
            <a:r>
              <a:rPr lang="en-US" sz="2500" kern="0" dirty="0">
                <a:latin typeface="Nunito" charset="0"/>
                <a:ea typeface="Nunito" charset="0"/>
                <a:cs typeface="Nunito" charset="0"/>
              </a:rPr>
              <a:t> </a:t>
            </a:r>
          </a:p>
          <a:p>
            <a:pPr eaLnBrk="1" hangingPunct="1"/>
            <a:r>
              <a:rPr lang="en-US" sz="2000" kern="0" cap="small" dirty="0">
                <a:latin typeface="Nunito" charset="0"/>
                <a:ea typeface="Nunito" charset="0"/>
                <a:cs typeface="Nunito" charset="0"/>
              </a:rPr>
              <a:t>readiness</a:t>
            </a:r>
          </a:p>
        </p:txBody>
      </p:sp>
      <p:sp>
        <p:nvSpPr>
          <p:cNvPr id="14" name="Rectangle 93"/>
          <p:cNvSpPr txBox="1">
            <a:spLocks noChangeArrowheads="1"/>
          </p:cNvSpPr>
          <p:nvPr/>
        </p:nvSpPr>
        <p:spPr>
          <a:xfrm>
            <a:off x="6240017" y="1484784"/>
            <a:ext cx="4235272" cy="3962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CCDDEE"/>
              </a:buClr>
              <a:defRPr sz="20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4213" indent="-1682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73138" indent="-1143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489075" indent="-1174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944688" indent="-115888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4018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6pPr>
            <a:lvl7pPr marL="28590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7pPr>
            <a:lvl8pPr marL="33162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8pPr>
            <a:lvl9pPr marL="37734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</a:pPr>
            <a:r>
              <a:rPr lang="en-US" sz="18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Progress, but more work to do.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44% </a:t>
            </a:r>
            <a:r>
              <a:rPr lang="en-US" sz="16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of Dorchester County’s kindergarteners demonstrate readiness, up from </a:t>
            </a:r>
            <a:r>
              <a:rPr lang="en-US" sz="16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28% </a:t>
            </a:r>
            <a:r>
              <a:rPr lang="en-US" sz="16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in 2016-2017!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The majority of kindergarteners (approximately 190 children) do not demonstrate the knowledge, skills, and behaviors needed to succeed in school.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Children identified as emerging readiness (19%) are the most vulnerable and display minimal </a:t>
            </a: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foundational skills, often requiring differentiated instruction, targeted supports or interventions.</a:t>
            </a:r>
          </a:p>
        </p:txBody>
      </p:sp>
    </p:spTree>
    <p:extLst>
      <p:ext uri="{BB962C8B-B14F-4D97-AF65-F5344CB8AC3E}">
        <p14:creationId xmlns:p14="http://schemas.microsoft.com/office/powerpoint/2010/main" val="575276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501B4-D954-46C0-9075-E492EA78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65757"/>
          </a:xfrm>
        </p:spPr>
        <p:txBody>
          <a:bodyPr>
            <a:normAutofit/>
          </a:bodyPr>
          <a:lstStyle/>
          <a:p>
            <a:r>
              <a:rPr lang="en-US" dirty="0"/>
              <a:t>Dorchester </a:t>
            </a:r>
            <a:br>
              <a:rPr lang="en-US" dirty="0"/>
            </a:br>
            <a:r>
              <a:rPr lang="en-US" dirty="0"/>
              <a:t>District Comparison</a:t>
            </a:r>
            <a:br>
              <a:rPr lang="en-US" dirty="0"/>
            </a:br>
            <a:r>
              <a:rPr lang="en-US" dirty="0"/>
              <a:t>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0F0FA59-1E4B-432B-A33A-AB4C65F0A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25" t="34980" r="5917" b="4791"/>
          <a:stretch/>
        </p:blipFill>
        <p:spPr>
          <a:xfrm>
            <a:off x="5423769" y="179977"/>
            <a:ext cx="5930031" cy="6533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8BB2DD-5CF3-421B-B906-399E1C5814FD}"/>
              </a:ext>
            </a:extLst>
          </p:cNvPr>
          <p:cNvSpPr txBox="1"/>
          <p:nvPr/>
        </p:nvSpPr>
        <p:spPr>
          <a:xfrm>
            <a:off x="838200" y="2599417"/>
            <a:ext cx="3168352" cy="349326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l">
              <a:spcAft>
                <a:spcPts val="1200"/>
              </a:spcAft>
              <a:buClr>
                <a:schemeClr val="accent3"/>
              </a:buClr>
            </a:pPr>
            <a:r>
              <a:rPr lang="en-US" sz="1600" b="1" dirty="0">
                <a:latin typeface="Nunito" charset="0"/>
                <a:ea typeface="Nunito" charset="0"/>
                <a:cs typeface="Nunito" charset="0"/>
              </a:rPr>
              <a:t>Major jurisdictional improvements.</a:t>
            </a:r>
          </a:p>
          <a:p>
            <a:pPr marL="285750" indent="-285750" algn="l">
              <a:spcAft>
                <a:spcPts val="1200"/>
              </a:spcAft>
              <a:buClr>
                <a:schemeClr val="bg2"/>
              </a:buClr>
              <a:buFont typeface="Arial" charset="0"/>
              <a:buChar char="•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9 jurisdictions, including </a:t>
            </a:r>
            <a:r>
              <a:rPr lang="en-US" sz="1600" u="sng" dirty="0">
                <a:latin typeface="Nunito" charset="0"/>
                <a:ea typeface="Nunito" charset="0"/>
                <a:cs typeface="Nunito" charset="0"/>
              </a:rPr>
              <a:t>Dorchester County</a:t>
            </a: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, saw one-year gains of 15% or higher.</a:t>
            </a:r>
          </a:p>
          <a:p>
            <a:pPr marL="285750" indent="-285750" algn="l">
              <a:spcAft>
                <a:spcPts val="1200"/>
              </a:spcAft>
              <a:buClr>
                <a:schemeClr val="accent3"/>
              </a:buClr>
              <a:buFont typeface="Arial" charset="0"/>
              <a:buChar char="•"/>
            </a:pPr>
            <a:endParaRPr lang="en-US" sz="500" dirty="0">
              <a:latin typeface="Nunito" charset="0"/>
              <a:ea typeface="Nunito" charset="0"/>
              <a:cs typeface="Nunito" charset="0"/>
            </a:endParaRPr>
          </a:p>
          <a:p>
            <a:pPr algn="l">
              <a:spcAft>
                <a:spcPts val="1200"/>
              </a:spcAft>
              <a:buClr>
                <a:schemeClr val="accent3"/>
              </a:buClr>
            </a:pPr>
            <a:r>
              <a:rPr lang="en-US" sz="1600" b="1" dirty="0">
                <a:latin typeface="Nunito" charset="0"/>
                <a:ea typeface="Nunito" charset="0"/>
                <a:cs typeface="Nunito" charset="0"/>
              </a:rPr>
              <a:t>High poverty jurisdictions show lower readiness.</a:t>
            </a:r>
          </a:p>
          <a:p>
            <a:pPr marL="285750" indent="-285750" algn="l">
              <a:spcAft>
                <a:spcPts val="1200"/>
              </a:spcAft>
              <a:buClr>
                <a:schemeClr val="bg2"/>
              </a:buClr>
              <a:buFont typeface="Arial" charset="0"/>
              <a:buChar char="•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5 of the 8 jurisdictions with lower than average readiness levels have a higher percentage of kindergarteners living in poverty. </a:t>
            </a:r>
          </a:p>
        </p:txBody>
      </p:sp>
    </p:spTree>
    <p:extLst>
      <p:ext uri="{BB962C8B-B14F-4D97-AF65-F5344CB8AC3E}">
        <p14:creationId xmlns:p14="http://schemas.microsoft.com/office/powerpoint/2010/main" val="96679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99E8628A-C378-4A9F-A816-3C3D1F1FAE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07000"/>
              </p:ext>
            </p:extLst>
          </p:nvPr>
        </p:nvGraphicFramePr>
        <p:xfrm>
          <a:off x="182880" y="1359641"/>
          <a:ext cx="11394831" cy="5389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xmlns="" id="{1550B062-14C0-47E2-9EAE-E1D04C695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850" y="6117256"/>
            <a:ext cx="8820150" cy="274484"/>
          </a:xfrm>
          <a:prstGeom prst="rect">
            <a:avLst/>
          </a:prstGeom>
          <a:solidFill>
            <a:srgbClr val="FFF2CC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19                       20                     54                           64                    350                        55                         6                              62                      70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0D11A3A1-A3F8-4963-8AC5-24D8803B1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9" y="233909"/>
            <a:ext cx="15376775" cy="3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xmlns="" id="{2EE32979-D770-4036-8C82-A3E9ADBA32C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2879" y="603502"/>
            <a:ext cx="15376775" cy="4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78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5C5F3EE-71A9-418E-823D-B2C5FD150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807462"/>
              </p:ext>
            </p:extLst>
          </p:nvPr>
        </p:nvGraphicFramePr>
        <p:xfrm>
          <a:off x="838200" y="652645"/>
          <a:ext cx="10515600" cy="5552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184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6BE86AD-E891-4EFC-BFD3-71E40C9F1A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277536"/>
              </p:ext>
            </p:extLst>
          </p:nvPr>
        </p:nvGraphicFramePr>
        <p:xfrm>
          <a:off x="838200" y="659423"/>
          <a:ext cx="10515600" cy="5517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6800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F94789C-A74C-47E0-B4BD-62083DD1D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024131"/>
              </p:ext>
            </p:extLst>
          </p:nvPr>
        </p:nvGraphicFramePr>
        <p:xfrm>
          <a:off x="838200" y="635061"/>
          <a:ext cx="10515600" cy="5587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138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337718"/>
              </p:ext>
            </p:extLst>
          </p:nvPr>
        </p:nvGraphicFramePr>
        <p:xfrm>
          <a:off x="5294882" y="2348881"/>
          <a:ext cx="5481638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/>
          </p:nvPr>
        </p:nvGraphicFramePr>
        <p:xfrm>
          <a:off x="263352" y="2363268"/>
          <a:ext cx="5480050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524000" y="3279490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African American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11789" y="3744628"/>
            <a:ext cx="1368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Asian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411789" y="4254196"/>
            <a:ext cx="1368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Hispanic/Latino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411789" y="4749018"/>
            <a:ext cx="1368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Two or More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411789" y="5214156"/>
            <a:ext cx="13684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White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981201" y="200025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Nunito" charset="0"/>
                <a:ea typeface="Nunito" charset="0"/>
                <a:cs typeface="Nunito" charset="0"/>
              </a:rPr>
              <a:t>RACE/ETHNICITY </a:t>
            </a:r>
          </a:p>
          <a:p>
            <a:pPr eaLnBrk="1" hangingPunct="1"/>
            <a:r>
              <a:rPr lang="en-US" sz="2000" kern="0" cap="small" dirty="0">
                <a:latin typeface="Nunito" charset="0"/>
                <a:ea typeface="Nunito" charset="0"/>
                <a:cs typeface="Nunito" charset="0"/>
              </a:rPr>
              <a:t>demographics &amp; readiness</a:t>
            </a:r>
            <a:r>
              <a:rPr lang="en-US" sz="2000" kern="0" cap="small" baseline="30000" dirty="0">
                <a:latin typeface="Nunito" charset="0"/>
                <a:ea typeface="Nunito" charset="0"/>
                <a:cs typeface="Nunito" charset="0"/>
              </a:rPr>
              <a:t>1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108176" y="1484784"/>
            <a:ext cx="8335963" cy="10366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marL="0" lvl="1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6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Readiness gaps exist for Dorchester County’s children of color.</a:t>
            </a:r>
          </a:p>
          <a:p>
            <a:pPr marL="242888" lvl="1" indent="-242888">
              <a:spcBef>
                <a:spcPts val="600"/>
              </a:spcBef>
              <a:buClr>
                <a:schemeClr val="bg2"/>
              </a:buClr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28% of African American kindergarteners and 29% of Hispanic kindergarteners demonstrate readiness, compared with 66% of white kindergarteners. </a:t>
            </a:r>
            <a:endParaRPr lang="en-US" sz="1600" kern="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eaLnBrk="1" hangingPunct="1"/>
            <a:endParaRPr lang="en-US" sz="1800" kern="0" dirty="0">
              <a:solidFill>
                <a:schemeClr val="bg2"/>
              </a:solidFill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9497" y="6413266"/>
            <a:ext cx="8757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/>
            <a:r>
              <a:rPr lang="en-US" sz="1000" baseline="30000" dirty="0">
                <a:solidFill>
                  <a:srgbClr val="000000"/>
                </a:solidFill>
                <a:latin typeface="Nunito" charset="0"/>
                <a:ea typeface="Nunito" charset="0"/>
                <a:cs typeface="Nunito" charset="0"/>
              </a:rPr>
              <a:t>1</a:t>
            </a:r>
            <a:r>
              <a:rPr lang="en-US" sz="1000" dirty="0">
                <a:solidFill>
                  <a:srgbClr val="000000"/>
                </a:solidFill>
                <a:latin typeface="Nunito" charset="0"/>
                <a:ea typeface="Nunito" charset="0"/>
                <a:cs typeface="Nunito" charset="0"/>
              </a:rPr>
              <a:t>  Readiness and demographic information for students of American Indian (0.3% of Maryland’s kindergarten enrollment) and Native Hawaiian/Pacific Islander (0.2%) ethnic backgrounds are not reported due to limited sample size. </a:t>
            </a:r>
          </a:p>
        </p:txBody>
      </p:sp>
    </p:spTree>
    <p:extLst>
      <p:ext uri="{BB962C8B-B14F-4D97-AF65-F5344CB8AC3E}">
        <p14:creationId xmlns:p14="http://schemas.microsoft.com/office/powerpoint/2010/main" val="113599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247852"/>
              </p:ext>
            </p:extLst>
          </p:nvPr>
        </p:nvGraphicFramePr>
        <p:xfrm>
          <a:off x="1919536" y="1484785"/>
          <a:ext cx="7372350" cy="406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76043" y="200025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Nunito" charset="0"/>
                <a:ea typeface="Nunito" charset="0"/>
                <a:cs typeface="Nunito" charset="0"/>
              </a:rPr>
              <a:t>Subgroup </a:t>
            </a:r>
          </a:p>
          <a:p>
            <a:pPr eaLnBrk="1" hangingPunct="1"/>
            <a:r>
              <a:rPr lang="en-US" sz="2000" kern="0" cap="small" dirty="0">
                <a:latin typeface="Nunito" charset="0"/>
                <a:ea typeface="Nunito" charset="0"/>
                <a:cs typeface="Nunito" charset="0"/>
              </a:rPr>
              <a:t>demographics &amp; readiness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23592" y="5428064"/>
            <a:ext cx="7347558" cy="1107996"/>
            <a:chOff x="899592" y="5013176"/>
            <a:chExt cx="7347558" cy="1107996"/>
          </a:xfrm>
        </p:grpSpPr>
        <p:sp>
          <p:nvSpPr>
            <p:cNvPr id="5" name="TextBox 4"/>
            <p:cNvSpPr txBox="1"/>
            <p:nvPr/>
          </p:nvSpPr>
          <p:spPr>
            <a:xfrm>
              <a:off x="899592" y="5013176"/>
              <a:ext cx="2468880" cy="11079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t" anchorCtr="0">
              <a:spAutoFit/>
            </a:bodyPr>
            <a:lstStyle/>
            <a:p>
              <a:r>
                <a:rPr lang="en-US" sz="2400" b="1" dirty="0">
                  <a:latin typeface="Nunito" charset="0"/>
                  <a:ea typeface="Nunito" charset="0"/>
                  <a:cs typeface="Nunito" charset="0"/>
                </a:rPr>
                <a:t>56%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of kindergarteners 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live in low-income 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households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29998" y="5013176"/>
              <a:ext cx="2468880" cy="11079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t" anchorCtr="0">
              <a:spAutoFit/>
            </a:bodyPr>
            <a:lstStyle/>
            <a:p>
              <a:r>
                <a:rPr lang="en-US" sz="2400" b="1" dirty="0">
                  <a:latin typeface="Nunito" charset="0"/>
                  <a:ea typeface="Nunito" charset="0"/>
                  <a:cs typeface="Nunito" charset="0"/>
                </a:rPr>
                <a:t>6%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of kindergarteners 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are </a:t>
              </a:r>
              <a:r>
                <a:rPr lang="en-US" sz="1400" b="1" cap="small" dirty="0" err="1">
                  <a:latin typeface="Nunito" charset="0"/>
                  <a:ea typeface="Nunito" charset="0"/>
                  <a:cs typeface="Nunito" charset="0"/>
                </a:rPr>
                <a:t>english</a:t>
              </a:r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 learners</a:t>
              </a:r>
            </a:p>
            <a:p>
              <a:endParaRPr lang="en-US" sz="1400" b="1" cap="small" dirty="0">
                <a:latin typeface="Nunito" charset="0"/>
                <a:ea typeface="Nunito" charset="0"/>
                <a:cs typeface="Nunito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78270" y="5013176"/>
              <a:ext cx="2468880" cy="11079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t" anchorCtr="0">
              <a:spAutoFit/>
            </a:bodyPr>
            <a:lstStyle/>
            <a:p>
              <a:r>
                <a:rPr lang="en-US" sz="2400" b="1" dirty="0">
                  <a:latin typeface="Nunito" charset="0"/>
                  <a:ea typeface="Nunito" charset="0"/>
                  <a:cs typeface="Nunito" charset="0"/>
                </a:rPr>
                <a:t>5%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of kindergarteners </a:t>
              </a:r>
            </a:p>
            <a:p>
              <a:r>
                <a:rPr lang="en-US" sz="1400" b="1" cap="small" dirty="0">
                  <a:latin typeface="Nunito" charset="0"/>
                  <a:ea typeface="Nunito" charset="0"/>
                  <a:cs typeface="Nunito" charset="0"/>
                </a:rPr>
                <a:t>have identified disabilities</a:t>
              </a:r>
            </a:p>
            <a:p>
              <a:endParaRPr lang="en-US" sz="1400" b="1" cap="small" dirty="0">
                <a:latin typeface="Nunito" charset="0"/>
                <a:ea typeface="Nunito" charset="0"/>
                <a:cs typeface="Nunito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18252" y="2940745"/>
            <a:ext cx="2011680" cy="228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ysClr val="windowText" lastClr="000000"/>
                </a:solidFill>
                <a:latin typeface="Nunito" charset="0"/>
                <a:ea typeface="Nunito" charset="0"/>
                <a:cs typeface="Nunito" charset="0"/>
              </a:rPr>
              <a:t>27pt GAP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0176" y="2908648"/>
            <a:ext cx="2274456" cy="5486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Children from Mid-/ </a:t>
            </a:r>
          </a:p>
          <a:p>
            <a:pPr algn="r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High-Income Households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0058" y="2953321"/>
            <a:ext cx="3111847" cy="27432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Children from </a:t>
            </a:r>
          </a:p>
          <a:p>
            <a:pPr algn="l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Low-Income Households</a:t>
            </a:r>
            <a:r>
              <a:rPr lang="en-US" sz="1200" dirty="0">
                <a:solidFill>
                  <a:schemeClr val="bg2"/>
                </a:solidFill>
                <a:latin typeface="Nunito" charset="0"/>
                <a:ea typeface="Nunito" charset="0"/>
                <a:cs typeface="Nunito" charset="0"/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51512" y="4486197"/>
            <a:ext cx="2103120" cy="2673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Children without Disabilities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0057" y="4501391"/>
            <a:ext cx="2103120" cy="2673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Children with Disabilities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63792" y="3674537"/>
            <a:ext cx="1737360" cy="228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ysClr val="windowText" lastClr="000000"/>
                </a:solidFill>
                <a:latin typeface="Nunito" charset="0"/>
                <a:ea typeface="Nunito" charset="0"/>
                <a:cs typeface="Nunito" charset="0"/>
              </a:rPr>
              <a:t>25pt GAP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9512" y="4452913"/>
            <a:ext cx="1645920" cy="228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ysClr val="windowText" lastClr="000000"/>
                </a:solidFill>
                <a:latin typeface="Nunito" charset="0"/>
                <a:ea typeface="Nunito" charset="0"/>
                <a:cs typeface="Nunito" charset="0"/>
              </a:rPr>
              <a:t>24pt </a:t>
            </a:r>
            <a:r>
              <a:rPr lang="en-US" sz="1200" dirty="0">
                <a:solidFill>
                  <a:sysClr val="windowText" lastClr="000000"/>
                </a:solidFill>
                <a:latin typeface="Nunito" charset="0"/>
                <a:ea typeface="Nunito" charset="0"/>
                <a:cs typeface="Nunito" charset="0"/>
              </a:rPr>
              <a:t>GAP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55456" y="2332585"/>
            <a:ext cx="2099176" cy="3345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b="1" cap="small" dirty="0">
                <a:solidFill>
                  <a:srgbClr val="5EBA45"/>
                </a:solidFill>
                <a:latin typeface="Nunito" charset="0"/>
                <a:ea typeface="Nunito" charset="0"/>
                <a:cs typeface="Nunito" charset="0"/>
              </a:rPr>
              <a:t>Dorchester County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7078" y="3735539"/>
            <a:ext cx="2087555" cy="2979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English Proficient Children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108176" y="1484784"/>
            <a:ext cx="8335963" cy="10366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marL="0" lvl="1">
              <a:spcBef>
                <a:spcPts val="600"/>
              </a:spcBef>
              <a:buClr>
                <a:schemeClr val="accent3"/>
              </a:buClr>
              <a:defRPr/>
            </a:pPr>
            <a:r>
              <a:rPr lang="en-US" sz="16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Some of Dorchester County’s kindergarteners face barriers to academic success.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0058" y="3735539"/>
            <a:ext cx="1767889" cy="2451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latin typeface="Nunito" charset="0"/>
                <a:ea typeface="Nunito" charset="0"/>
                <a:cs typeface="Nunito" charset="0"/>
              </a:rPr>
              <a:t>English Learners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35560" y="5085765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latin typeface="Nunito" charset="0"/>
                <a:ea typeface="Nunito" charset="0"/>
                <a:cs typeface="Nunito" charset="0"/>
              </a:rPr>
              <a:t>* Reflects only children who are direct-certified. District no longer collects individual </a:t>
            </a:r>
            <a:r>
              <a:rPr lang="en-US" sz="1000" dirty="0" err="1">
                <a:latin typeface="Nunito" charset="0"/>
                <a:ea typeface="Nunito" charset="0"/>
                <a:cs typeface="Nunito" charset="0"/>
              </a:rPr>
              <a:t>FaRMS</a:t>
            </a:r>
            <a:r>
              <a:rPr lang="en-US" sz="1000" dirty="0">
                <a:latin typeface="Nunito" charset="0"/>
                <a:ea typeface="Nunito" charset="0"/>
                <a:cs typeface="Nunito" charset="0"/>
              </a:rPr>
              <a:t> documentation </a:t>
            </a:r>
          </a:p>
        </p:txBody>
      </p:sp>
    </p:spTree>
    <p:extLst>
      <p:ext uri="{BB962C8B-B14F-4D97-AF65-F5344CB8AC3E}">
        <p14:creationId xmlns:p14="http://schemas.microsoft.com/office/powerpoint/2010/main" val="94091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49479"/>
              </p:ext>
            </p:extLst>
          </p:nvPr>
        </p:nvGraphicFramePr>
        <p:xfrm>
          <a:off x="5337785" y="3187198"/>
          <a:ext cx="4983307" cy="405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849077"/>
              </p:ext>
            </p:extLst>
          </p:nvPr>
        </p:nvGraphicFramePr>
        <p:xfrm>
          <a:off x="574601" y="3178971"/>
          <a:ext cx="4981865" cy="405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280006" y="3976325"/>
            <a:ext cx="12902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Child Care</a:t>
            </a: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230475" y="4342478"/>
            <a:ext cx="1534587" cy="283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Family Child Care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5297592" y="4737602"/>
            <a:ext cx="12902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Head Start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5280007" y="5095416"/>
            <a:ext cx="12902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Home / Informal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157814" y="5452416"/>
            <a:ext cx="15345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Non-Public Nursery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5297592" y="5782101"/>
            <a:ext cx="12902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dirty="0">
                <a:latin typeface="Nunito" charset="0"/>
                <a:ea typeface="Nunito" charset="0"/>
                <a:cs typeface="Nunito" charset="0"/>
              </a:rPr>
              <a:t>PreK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5560" y="1538561"/>
            <a:ext cx="8263054" cy="163121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l"/>
            <a:r>
              <a:rPr lang="en-US" sz="2800" b="1" dirty="0">
                <a:latin typeface="Nunito" charset="0"/>
                <a:ea typeface="Nunito" charset="0"/>
                <a:cs typeface="Nunito" charset="0"/>
              </a:rPr>
              <a:t>Benefits of high-quality early education are clear.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Nunito" charset="0"/>
                <a:ea typeface="Nunito" charset="0"/>
                <a:cs typeface="Nunito" charset="0"/>
              </a:rPr>
              <a:t>98% of Dorchester County’s kindergarteners attended a formal early learning setting the year prior to starting school.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Nunito" charset="0"/>
                <a:ea typeface="Nunito" charset="0"/>
                <a:cs typeface="Nunito" charset="0"/>
              </a:rPr>
              <a:t>Kindergarteners enrolled in formal early learning settings, like </a:t>
            </a:r>
            <a:r>
              <a:rPr lang="en-US" dirty="0" err="1">
                <a:latin typeface="Nunito" charset="0"/>
                <a:ea typeface="Nunito" charset="0"/>
                <a:cs typeface="Nunito" charset="0"/>
              </a:rPr>
              <a:t>PreK</a:t>
            </a:r>
            <a:r>
              <a:rPr lang="en-US" dirty="0">
                <a:latin typeface="Nunito" charset="0"/>
                <a:ea typeface="Nunito" charset="0"/>
                <a:cs typeface="Nunito" charset="0"/>
              </a:rPr>
              <a:t>, outperform their peers who were at home or in informal care the year prior to kindergarten.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981201" y="200025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Prior Care </a:t>
            </a:r>
          </a:p>
          <a:p>
            <a:pPr eaLnBrk="1" hangingPunct="1"/>
            <a:r>
              <a:rPr lang="en-US" sz="2000" kern="0" cap="small" dirty="0">
                <a:latin typeface="Verdana" charset="0"/>
                <a:ea typeface="ヒラギノ角ゴ Pro W3" charset="0"/>
                <a:cs typeface="ヒラギノ角ゴ Pro W3" charset="0"/>
              </a:rPr>
              <a:t>experience &amp; readiness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72064" y="6125235"/>
            <a:ext cx="2592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/>
            <a:r>
              <a:rPr lang="en-US" sz="1000" dirty="0">
                <a:latin typeface="Nunito" charset="0"/>
                <a:ea typeface="Nunito" charset="0"/>
                <a:cs typeface="Nunito" charset="0"/>
              </a:rPr>
              <a:t>* Fewer than 5 kindergarteners assessed</a:t>
            </a:r>
            <a:r>
              <a:rPr lang="en-US" sz="1000" dirty="0">
                <a:solidFill>
                  <a:schemeClr val="bg2"/>
                </a:solidFill>
                <a:latin typeface="Nunito" charset="0"/>
                <a:ea typeface="Nunito" charset="0"/>
                <a:cs typeface="Nunito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9020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7569" y="2060848"/>
            <a:ext cx="8128323" cy="4495800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Many of our youngest children live in communities with significant barriers that can prevent them from reaching their full potential.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Children from disadvantaged environments are the least likely to get the supports they need.</a:t>
            </a:r>
            <a:r>
              <a:rPr lang="en-US" sz="2400" baseline="30000" dirty="0">
                <a:latin typeface="Nunito" charset="0"/>
                <a:ea typeface="Nunito" charset="0"/>
                <a:cs typeface="Nunito" charset="0"/>
              </a:rPr>
              <a:t>3</a:t>
            </a: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Personal or social circumstances – such as immigration status, ethnic background, socioeconomic status, English proficiency, or disability – must not be barriers or obstacles to academic success.</a:t>
            </a:r>
            <a:r>
              <a:rPr lang="en-US" sz="2400" baseline="30000" dirty="0">
                <a:latin typeface="Nunito" charset="0"/>
                <a:ea typeface="Nunito" charset="0"/>
                <a:cs typeface="Nunito" charset="0"/>
              </a:rPr>
              <a:t>4</a:t>
            </a: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bg2"/>
              </a:buClr>
            </a:pPr>
            <a:endParaRPr lang="en-US" sz="2400" dirty="0">
              <a:latin typeface="Nunito" charset="0"/>
              <a:ea typeface="Nunito" charset="0"/>
              <a:cs typeface="Nunito" charset="0"/>
            </a:endParaRPr>
          </a:p>
          <a:p>
            <a:pPr marL="407988" indent="0">
              <a:spcBef>
                <a:spcPts val="0"/>
              </a:spcBef>
              <a:buClr>
                <a:schemeClr val="bg2"/>
              </a:buClr>
            </a:pPr>
            <a:endParaRPr lang="en-US" sz="2400" dirty="0">
              <a:solidFill>
                <a:schemeClr val="bg2"/>
              </a:solidFill>
              <a:latin typeface="Nunito" charset="0"/>
              <a:ea typeface="Nunito" charset="0"/>
              <a:cs typeface="Nunito" charset="0"/>
            </a:endParaRPr>
          </a:p>
          <a:p>
            <a:pPr marL="0" indent="0">
              <a:buClr>
                <a:schemeClr val="bg2"/>
              </a:buClr>
            </a:pPr>
            <a:endParaRPr lang="en-US" dirty="0"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3601" y="188640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Equity </a:t>
            </a:r>
          </a:p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Matters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9496" y="638132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1000" baseline="30000" dirty="0">
                <a:latin typeface="Nunito" charset="0"/>
                <a:ea typeface="Nunito" charset="0"/>
                <a:cs typeface="Nunito" charset="0"/>
              </a:rPr>
              <a:t>3</a:t>
            </a:r>
            <a:r>
              <a:rPr lang="en-US" sz="1000" dirty="0">
                <a:solidFill>
                  <a:schemeClr val="bg2"/>
                </a:solidFill>
                <a:latin typeface="Nunito" charset="0"/>
                <a:ea typeface="Nunito" charset="0"/>
                <a:cs typeface="Nunito" charset="0"/>
              </a:rPr>
              <a:t> </a:t>
            </a:r>
            <a:r>
              <a:rPr lang="en-US" sz="1000" dirty="0">
                <a:latin typeface="Nunito" charset="0"/>
                <a:ea typeface="Nunito" charset="0"/>
                <a:cs typeface="Nunito" charset="0"/>
              </a:rPr>
              <a:t>James J. Heckman, “Invest in early childhood development: Reduce deficits, strengthen the economy” (The Heckman Equation, n.d.).</a:t>
            </a:r>
          </a:p>
          <a:p>
            <a:pPr marL="228600" indent="-228600"/>
            <a:r>
              <a:rPr lang="en-US" sz="1000" baseline="30000" dirty="0">
                <a:latin typeface="Nunito" charset="0"/>
                <a:ea typeface="Nunito" charset="0"/>
                <a:cs typeface="Nunito" charset="0"/>
              </a:rPr>
              <a:t>4</a:t>
            </a:r>
            <a:r>
              <a:rPr lang="en-US" sz="1000" dirty="0">
                <a:latin typeface="Nunito" charset="0"/>
                <a:ea typeface="Nunito" charset="0"/>
                <a:cs typeface="Nunito" charset="0"/>
              </a:rPr>
              <a:t> </a:t>
            </a:r>
            <a:r>
              <a:rPr lang="en-US" sz="1000" dirty="0" err="1">
                <a:latin typeface="Nunito" charset="0"/>
                <a:ea typeface="Nunito" charset="0"/>
                <a:cs typeface="Nunito" charset="0"/>
              </a:rPr>
              <a:t>Patte</a:t>
            </a:r>
            <a:r>
              <a:rPr lang="en-US" sz="1000" dirty="0">
                <a:latin typeface="Nunito" charset="0"/>
                <a:ea typeface="Nunito" charset="0"/>
                <a:cs typeface="Nunito" charset="0"/>
              </a:rPr>
              <a:t> Barth, “Educational Equity. What Does It Mean? How Do We Know When We Reach It?” (Center for Public Education, January 2016).</a:t>
            </a:r>
          </a:p>
        </p:txBody>
      </p:sp>
      <p:sp>
        <p:nvSpPr>
          <p:cNvPr id="6" name="Rectangle 93"/>
          <p:cNvSpPr txBox="1">
            <a:spLocks noChangeArrowheads="1"/>
          </p:cNvSpPr>
          <p:nvPr/>
        </p:nvSpPr>
        <p:spPr>
          <a:xfrm>
            <a:off x="2207567" y="1323975"/>
            <a:ext cx="6374457" cy="66486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CCDDEE"/>
              </a:buClr>
              <a:defRPr sz="20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4213" indent="-1682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73138" indent="-1143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489075" indent="-1174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944688" indent="-115888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4018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6pPr>
            <a:lvl7pPr marL="28590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7pPr>
            <a:lvl8pPr marL="33162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8pPr>
            <a:lvl9pPr marL="37734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bg2"/>
              </a:buClr>
            </a:pPr>
            <a:r>
              <a:rPr lang="en-US" sz="2400" b="1" dirty="0">
                <a:latin typeface="Nunito" charset="0"/>
                <a:ea typeface="Nunito" charset="0"/>
                <a:cs typeface="Nunito" charset="0"/>
              </a:rPr>
              <a:t>Educational inequity impacts school readiness.</a:t>
            </a:r>
          </a:p>
        </p:txBody>
      </p:sp>
    </p:spTree>
    <p:extLst>
      <p:ext uri="{BB962C8B-B14F-4D97-AF65-F5344CB8AC3E}">
        <p14:creationId xmlns:p14="http://schemas.microsoft.com/office/powerpoint/2010/main" val="133216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60"/>
          <p:cNvSpPr txBox="1">
            <a:spLocks noChangeArrowheads="1"/>
          </p:cNvSpPr>
          <p:nvPr/>
        </p:nvSpPr>
        <p:spPr bwMode="auto">
          <a:xfrm>
            <a:off x="8184232" y="188641"/>
            <a:ext cx="1627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55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l" eaLnBrk="1" hangingPunct="1"/>
            <a:r>
              <a:rPr lang="en-US" sz="1400" dirty="0">
                <a:latin typeface="Verdana" charset="0"/>
              </a:rPr>
              <a:t>November 2016</a:t>
            </a:r>
          </a:p>
        </p:txBody>
      </p:sp>
      <p:pic>
        <p:nvPicPr>
          <p:cNvPr id="2" name="Picture 1" descr="pp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 descr="readinessmatters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58" y="404664"/>
            <a:ext cx="6534206" cy="8456032"/>
          </a:xfrm>
          <a:prstGeom prst="rect">
            <a:avLst/>
          </a:prstGeom>
        </p:spPr>
      </p:pic>
      <p:pic>
        <p:nvPicPr>
          <p:cNvPr id="4" name="Picture 3" descr="blackbar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628800"/>
            <a:ext cx="6523501" cy="8442176"/>
          </a:xfrm>
          <a:prstGeom prst="rect">
            <a:avLst/>
          </a:prstGeom>
        </p:spPr>
      </p:pic>
      <p:pic>
        <p:nvPicPr>
          <p:cNvPr id="12" name="Picture 11" descr="MSDE_Logo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908720"/>
            <a:ext cx="1152386" cy="542628"/>
          </a:xfrm>
          <a:prstGeom prst="rect">
            <a:avLst/>
          </a:prstGeom>
        </p:spPr>
      </p:pic>
      <p:pic>
        <p:nvPicPr>
          <p:cNvPr id="15" name="Picture 14" descr="readyatfive_logo_white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24" y="-218569"/>
            <a:ext cx="1576838" cy="2040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6120" y="334770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2"/>
                </a:solidFill>
                <a:latin typeface="Nunito" charset="0"/>
                <a:ea typeface="Nunito" charset="0"/>
                <a:cs typeface="Nunito" charset="0"/>
              </a:rPr>
              <a:t>Dorchester County</a:t>
            </a:r>
          </a:p>
        </p:txBody>
      </p:sp>
    </p:spTree>
    <p:extLst>
      <p:ext uri="{BB962C8B-B14F-4D97-AF65-F5344CB8AC3E}">
        <p14:creationId xmlns:p14="http://schemas.microsoft.com/office/powerpoint/2010/main" val="892880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90EDDD-7009-4804-B6F9-5D1A7031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PreK Programs are making a difference!</a:t>
            </a:r>
          </a:p>
        </p:txBody>
      </p:sp>
      <p:pic>
        <p:nvPicPr>
          <p:cNvPr id="4" name="eaf1fbab-e368-4e4f-8a26-d79977950a44">
            <a:hlinkClick r:id="" action="ppaction://media"/>
            <a:extLst>
              <a:ext uri="{FF2B5EF4-FFF2-40B4-BE49-F238E27FC236}">
                <a16:creationId xmlns:a16="http://schemas.microsoft.com/office/drawing/2014/main" xmlns="" id="{4211216A-1C14-4A14-8456-4461E1FF7F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8675" y="1403796"/>
            <a:ext cx="3181350" cy="4773167"/>
          </a:xfrm>
        </p:spPr>
      </p:pic>
    </p:spTree>
    <p:extLst>
      <p:ext uri="{BB962C8B-B14F-4D97-AF65-F5344CB8AC3E}">
        <p14:creationId xmlns:p14="http://schemas.microsoft.com/office/powerpoint/2010/main" val="419925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93"/>
          <p:cNvSpPr>
            <a:spLocks noGrp="1" noChangeArrowheads="1"/>
          </p:cNvSpPr>
          <p:nvPr>
            <p:ph sz="half" idx="2"/>
          </p:nvPr>
        </p:nvSpPr>
        <p:spPr>
          <a:xfrm>
            <a:off x="5591944" y="2131876"/>
            <a:ext cx="4392488" cy="4726124"/>
          </a:xfrm>
        </p:spPr>
        <p:txBody>
          <a:bodyPr/>
          <a:lstStyle/>
          <a:p>
            <a:pPr marL="188913" indent="0">
              <a:spcBef>
                <a:spcPts val="0"/>
              </a:spcBef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The following materials are available to help jurisdictional leaders and key stakeholders use the KRA data:</a:t>
            </a:r>
          </a:p>
          <a:p>
            <a:pPr marL="0" indent="0">
              <a:spcBef>
                <a:spcPts val="0"/>
              </a:spcBef>
            </a:pPr>
            <a:endParaRPr lang="en-US" sz="1200" dirty="0">
              <a:latin typeface="Nunito" charset="0"/>
              <a:ea typeface="Nunito" charset="0"/>
              <a:cs typeface="Nunito" charset="0"/>
            </a:endParaRPr>
          </a:p>
          <a:p>
            <a:pPr marL="473075" lvl="1" indent="-219075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1600" b="1" dirty="0">
                <a:latin typeface="Nunito" charset="0"/>
                <a:ea typeface="Nunito" charset="0"/>
                <a:cs typeface="Nunito" charset="0"/>
              </a:rPr>
              <a:t>Statewide Resources</a:t>
            </a:r>
          </a:p>
          <a:p>
            <a:pPr marL="758825" lvl="2" indent="-28575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Statewide Report</a:t>
            </a:r>
          </a:p>
          <a:p>
            <a:pPr marL="758825" lvl="2" indent="-28575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Technical Report</a:t>
            </a:r>
          </a:p>
          <a:p>
            <a:pPr marL="758825" lvl="2" indent="-28575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Statewide Infographic</a:t>
            </a:r>
          </a:p>
          <a:p>
            <a:pPr marL="758825" lvl="2" indent="-28575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Statewide PowerPoint Presentation</a:t>
            </a:r>
            <a:endParaRPr lang="en-US" sz="1600" i="1" dirty="0">
              <a:latin typeface="Nunito" charset="0"/>
              <a:ea typeface="Nunito" charset="0"/>
              <a:cs typeface="Nunito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200" dirty="0">
              <a:latin typeface="Nunito" charset="0"/>
              <a:ea typeface="Nunito" charset="0"/>
              <a:cs typeface="Nunito" charset="0"/>
            </a:endParaRPr>
          </a:p>
          <a:p>
            <a:pPr marL="473075" lvl="1" indent="-236538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1600" b="1" dirty="0">
                <a:latin typeface="Nunito" charset="0"/>
                <a:ea typeface="Nunito" charset="0"/>
                <a:cs typeface="Nunito" charset="0"/>
              </a:rPr>
              <a:t>Jurisdictional Resources</a:t>
            </a:r>
          </a:p>
          <a:p>
            <a:pPr marL="758825" lvl="2" indent="-28575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Jurisdiction-specific Issue Briefs</a:t>
            </a:r>
          </a:p>
          <a:p>
            <a:pPr marL="758825" lvl="2" indent="-28575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Customized PowerPoint Presentations</a:t>
            </a:r>
            <a:endParaRPr lang="en-US" sz="1200" dirty="0">
              <a:latin typeface="Nunito" charset="0"/>
              <a:ea typeface="Nunito" charset="0"/>
              <a:cs typeface="Nunito" charset="0"/>
            </a:endParaRPr>
          </a:p>
          <a:p>
            <a:pPr marL="473075" lvl="2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None/>
            </a:pPr>
            <a:endParaRPr lang="en-US" sz="1200" dirty="0">
              <a:latin typeface="Nunito" charset="0"/>
              <a:ea typeface="Nunito" charset="0"/>
              <a:cs typeface="Nunito" charset="0"/>
            </a:endParaRPr>
          </a:p>
          <a:p>
            <a:pPr marL="188913" indent="0" algn="ctr">
              <a:spcBef>
                <a:spcPts val="0"/>
              </a:spcBef>
            </a:pPr>
            <a:r>
              <a:rPr lang="en-US" sz="2000" b="1" dirty="0" err="1">
                <a:solidFill>
                  <a:srgbClr val="008000"/>
                </a:solidFill>
                <a:latin typeface="Nunito" charset="0"/>
                <a:ea typeface="Nunito" charset="0"/>
                <a:cs typeface="Nunito" charset="0"/>
              </a:rPr>
              <a:t>www.ReadyAtFive.org</a:t>
            </a:r>
            <a:endParaRPr lang="en-US" sz="2000" b="1" dirty="0">
              <a:solidFill>
                <a:srgbClr val="008000"/>
              </a:solidFill>
              <a:latin typeface="Nunito" charset="0"/>
              <a:ea typeface="Nunito" charset="0"/>
              <a:cs typeface="Nunito" charset="0"/>
            </a:endParaRPr>
          </a:p>
          <a:p>
            <a:pPr marL="63500" indent="0">
              <a:buClr>
                <a:schemeClr val="accent3"/>
              </a:buClr>
              <a:buNone/>
            </a:pPr>
            <a:r>
              <a:rPr lang="en-US" sz="1700" dirty="0">
                <a:latin typeface="Nunito" charset="0"/>
                <a:ea typeface="Nunito" charset="0"/>
                <a:cs typeface="Nunito" charset="0"/>
              </a:rPr>
              <a:t>Celebrate Young Children, Celebrate Families!</a:t>
            </a:r>
          </a:p>
          <a:p>
            <a:pPr marL="63500" indent="0" algn="ctr">
              <a:buClr>
                <a:schemeClr val="accent3"/>
              </a:buClr>
              <a:buNone/>
            </a:pPr>
            <a:r>
              <a:rPr lang="en-US" dirty="0">
                <a:latin typeface="Nunito" charset="0"/>
                <a:ea typeface="Nunito" charset="0"/>
                <a:cs typeface="Nunito" charset="0"/>
              </a:rPr>
              <a:t>Thank You!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81201" y="200025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chemeClr val="accent3"/>
              </a:buClr>
            </a:pPr>
            <a:r>
              <a:rPr lang="en-US" sz="3500" dirty="0">
                <a:latin typeface="Nunito" charset="0"/>
                <a:ea typeface="Nunito" charset="0"/>
                <a:cs typeface="Nunito" charset="0"/>
              </a:rPr>
              <a:t>A Collective Obligation </a:t>
            </a:r>
          </a:p>
          <a:p>
            <a:pPr eaLnBrk="1" hangingPunct="1"/>
            <a:r>
              <a:rPr lang="en-US" sz="2000" cap="small" dirty="0">
                <a:latin typeface="Nunito" charset="0"/>
                <a:ea typeface="Nunito" charset="0"/>
                <a:cs typeface="Nunito" charset="0"/>
              </a:rPr>
              <a:t>Help all children achieve and thrive</a:t>
            </a:r>
          </a:p>
        </p:txBody>
      </p:sp>
      <p:sp>
        <p:nvSpPr>
          <p:cNvPr id="6" name="Rectangle 93"/>
          <p:cNvSpPr>
            <a:spLocks noGrp="1" noChangeArrowheads="1"/>
          </p:cNvSpPr>
          <p:nvPr>
            <p:ph sz="half" idx="2"/>
          </p:nvPr>
        </p:nvSpPr>
        <p:spPr>
          <a:xfrm>
            <a:off x="5591944" y="1628800"/>
            <a:ext cx="4896545" cy="430088"/>
          </a:xfrm>
          <a:solidFill>
            <a:schemeClr val="accent1"/>
          </a:solidFill>
          <a:ln w="12700">
            <a:solidFill>
              <a:schemeClr val="bg2"/>
            </a:solidFill>
          </a:ln>
        </p:spPr>
        <p:txBody>
          <a:bodyPr anchor="ctr"/>
          <a:lstStyle/>
          <a:p>
            <a:pPr marL="188913" indent="0">
              <a:spcBef>
                <a:spcPts val="0"/>
              </a:spcBef>
            </a:pPr>
            <a:r>
              <a:rPr lang="en-US" sz="1800" b="1" dirty="0">
                <a:latin typeface="Nunito" charset="0"/>
                <a:ea typeface="Nunito" charset="0"/>
                <a:cs typeface="Nunito" charset="0"/>
              </a:rPr>
              <a:t>Learn More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36836"/>
            <a:ext cx="3415082" cy="52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5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807969" y="2006800"/>
            <a:ext cx="4599931" cy="4341246"/>
          </a:xfrm>
        </p:spPr>
        <p:txBody>
          <a:bodyPr>
            <a:normAutofit lnSpcReduction="10000"/>
          </a:bodyPr>
          <a:lstStyle/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Early experiences lay the groundwork for a child’s lifelong success. </a:t>
            </a: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The years from birth to age five are the most crucial period of brain development in a child’s life. </a:t>
            </a:r>
          </a:p>
          <a:p>
            <a:pPr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Nunito" charset="0"/>
                <a:ea typeface="Nunito" charset="0"/>
                <a:cs typeface="Nunito" charset="0"/>
              </a:rPr>
              <a:t>Children who enter kindergarten not demonstrating the social-emotional, cognitive, and physical skills needed for success will continue to struggle academically throughout their school years. </a:t>
            </a:r>
            <a:endParaRPr lang="en-US" sz="2400" baseline="30000" dirty="0">
              <a:latin typeface="Nunito" charset="0"/>
              <a:ea typeface="Nunito" charset="0"/>
              <a:cs typeface="Nunito" charset="0"/>
            </a:endParaRPr>
          </a:p>
          <a:p>
            <a:pPr>
              <a:buClr>
                <a:srgbClr val="0070C0"/>
              </a:buClr>
              <a:buFont typeface="Arial" charset="0"/>
              <a:buChar char="•"/>
            </a:pPr>
            <a:endParaRPr lang="en-US" sz="1600" dirty="0">
              <a:latin typeface="Nunito" charset="0"/>
              <a:ea typeface="Nunito" charset="0"/>
              <a:cs typeface="Nunito" charset="0"/>
            </a:endParaRPr>
          </a:p>
          <a:p>
            <a:endParaRPr lang="en-US" sz="1600" dirty="0"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3601" y="188640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Readiness </a:t>
            </a:r>
          </a:p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Matters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84785"/>
            <a:ext cx="3325298" cy="5184575"/>
          </a:xfrm>
          <a:prstGeom prst="rect">
            <a:avLst/>
          </a:prstGeom>
        </p:spPr>
      </p:pic>
      <p:sp>
        <p:nvSpPr>
          <p:cNvPr id="6" name="Rectangle 93"/>
          <p:cNvSpPr txBox="1">
            <a:spLocks noChangeArrowheads="1"/>
          </p:cNvSpPr>
          <p:nvPr/>
        </p:nvSpPr>
        <p:spPr>
          <a:xfrm>
            <a:off x="5695950" y="657225"/>
            <a:ext cx="5610225" cy="125257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txBody>
          <a:bodyPr anchor="ctr"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CCDDEE"/>
              </a:buClr>
              <a:defRPr sz="20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4213" indent="-1682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73138" indent="-1143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489075" indent="-1174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944688" indent="-115888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4018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6pPr>
            <a:lvl7pPr marL="28590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7pPr>
            <a:lvl8pPr marL="33162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8pPr>
            <a:lvl9pPr marL="37734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9pPr>
          </a:lstStyle>
          <a:p>
            <a:pPr marL="188913" indent="0" algn="ctr" eaLnBrk="1" hangingPunct="1">
              <a:spcBef>
                <a:spcPts val="0"/>
              </a:spcBef>
            </a:pPr>
            <a:r>
              <a:rPr lang="en-US" sz="3200" b="1" kern="0" dirty="0">
                <a:latin typeface="Nunito" charset="0"/>
                <a:ea typeface="Nunito" charset="0"/>
                <a:cs typeface="Nunito" charset="0"/>
              </a:rPr>
              <a:t>Kindergarten readiness is critical.</a:t>
            </a:r>
          </a:p>
        </p:txBody>
      </p:sp>
    </p:spTree>
    <p:extLst>
      <p:ext uri="{BB962C8B-B14F-4D97-AF65-F5344CB8AC3E}">
        <p14:creationId xmlns:p14="http://schemas.microsoft.com/office/powerpoint/2010/main" val="80621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3601" y="1433689"/>
            <a:ext cx="8245029" cy="48036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Nunito" charset="0"/>
                <a:ea typeface="Nunito" charset="0"/>
                <a:cs typeface="Nunito" charset="0"/>
              </a:rPr>
              <a:t>Ready for Kindergarten (R4K) </a:t>
            </a:r>
            <a:r>
              <a:rPr lang="en-US" sz="2000" dirty="0">
                <a:latin typeface="Nunito" charset="0"/>
                <a:ea typeface="Nunito" charset="0"/>
                <a:cs typeface="Nunito" charset="0"/>
              </a:rPr>
              <a:t>is Maryland’s Early Childhood Comprehensive Assessment System.  R4K is developmentally appropriate and aligns with the State’s rigorous PreK-12 College and Career-Ready Standards.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Nunito" charset="0"/>
              <a:ea typeface="Nunito" charset="0"/>
              <a:cs typeface="Nunito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latin typeface="Nunito" charset="0"/>
                <a:ea typeface="Nunito" charset="0"/>
                <a:cs typeface="Nunito" charset="0"/>
              </a:rPr>
              <a:t>R4K has two components: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Nunito" charset="0"/>
              <a:ea typeface="Nunito" charset="0"/>
              <a:cs typeface="Nunito" charset="0"/>
            </a:endParaRPr>
          </a:p>
          <a:p>
            <a:pPr>
              <a:spcBef>
                <a:spcPts val="0"/>
              </a:spcBef>
              <a:buClr>
                <a:schemeClr val="bg2"/>
              </a:buClr>
            </a:pPr>
            <a:r>
              <a:rPr lang="en-US" sz="2000" b="1" dirty="0">
                <a:latin typeface="Nunito" charset="0"/>
                <a:ea typeface="Nunito" charset="0"/>
                <a:cs typeface="Nunito" charset="0"/>
              </a:rPr>
              <a:t>The Early Learning Assessment (ELA) </a:t>
            </a:r>
            <a:r>
              <a:rPr lang="en-US" sz="2000" dirty="0">
                <a:latin typeface="Nunito" charset="0"/>
                <a:ea typeface="Nunito" charset="0"/>
                <a:cs typeface="Nunito" charset="0"/>
              </a:rPr>
              <a:t>measures the progress of learning in young children, 36 to 72 months (3 to 6 years), across nine levels in seven domains: language &amp; literacy, mathematics, science, social foundations, social studies, physical well-being and motor development, and the arts. </a:t>
            </a:r>
          </a:p>
          <a:p>
            <a:pPr marL="241300" indent="-24130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endParaRPr lang="en-US" sz="2000" b="1" dirty="0">
              <a:latin typeface="Nunito" charset="0"/>
              <a:ea typeface="Nunito" charset="0"/>
              <a:cs typeface="Nunito" charset="0"/>
            </a:endParaRPr>
          </a:p>
          <a:p>
            <a:pPr marL="241300" indent="-241300"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sz="2000" b="1" dirty="0">
                <a:latin typeface="Nunito" charset="0"/>
                <a:ea typeface="Nunito" charset="0"/>
                <a:cs typeface="Nunito" charset="0"/>
              </a:rPr>
              <a:t>The Kindergarten Readiness Assessment (KRA)</a:t>
            </a:r>
            <a:r>
              <a:rPr lang="en-US" sz="2000" dirty="0">
                <a:latin typeface="Nunito" charset="0"/>
                <a:ea typeface="Nunito" charset="0"/>
                <a:cs typeface="Nunito" charset="0"/>
              </a:rPr>
              <a:t> looks at the knowledge, skills, and behaviors of kindergarteners across four domains: social foundations, language &amp; literacy, mathematics, and physical well-being and motor development. </a:t>
            </a:r>
          </a:p>
          <a:p>
            <a:pPr marL="693738" indent="-285750">
              <a:spcBef>
                <a:spcPts val="0"/>
              </a:spcBef>
              <a:buClr>
                <a:schemeClr val="accent5"/>
              </a:buClr>
              <a:buFont typeface="Arial"/>
              <a:buChar char="•"/>
            </a:pPr>
            <a:endParaRPr lang="en-US" sz="2000" dirty="0">
              <a:latin typeface="Nunito" charset="0"/>
              <a:ea typeface="Nunito" charset="0"/>
              <a:cs typeface="Nunito" charset="0"/>
            </a:endParaRPr>
          </a:p>
          <a:p>
            <a:pPr marL="693738" indent="-285750">
              <a:spcBef>
                <a:spcPts val="0"/>
              </a:spcBef>
              <a:buClr>
                <a:schemeClr val="accent5"/>
              </a:buClr>
              <a:buFont typeface="Arial"/>
              <a:buChar char="•"/>
            </a:pPr>
            <a:endParaRPr lang="en-US" sz="2000" dirty="0">
              <a:latin typeface="Nunito" charset="0"/>
              <a:ea typeface="Nunito" charset="0"/>
              <a:cs typeface="Nunito" charset="0"/>
            </a:endParaRPr>
          </a:p>
          <a:p>
            <a:pPr marL="407988" indent="0">
              <a:spcBef>
                <a:spcPts val="0"/>
              </a:spcBef>
              <a:buClr>
                <a:schemeClr val="accent5"/>
              </a:buClr>
            </a:pPr>
            <a:endParaRPr lang="en-US" sz="2000" dirty="0">
              <a:latin typeface="Nunito" charset="0"/>
              <a:ea typeface="Nunito" charset="0"/>
              <a:cs typeface="Nunito" charset="0"/>
            </a:endParaRPr>
          </a:p>
          <a:p>
            <a:pPr marL="0" indent="0"/>
            <a:endParaRPr lang="en-US" dirty="0"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33601" y="188640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Assessments Matter</a:t>
            </a:r>
          </a:p>
          <a:p>
            <a:pPr eaLnBrk="1" hangingPunct="1"/>
            <a:r>
              <a:rPr lang="en-US" sz="2000" kern="0" cap="small" dirty="0">
                <a:latin typeface="Verdana" charset="0"/>
                <a:ea typeface="ヒラギノ角ゴ Pro W3" charset="0"/>
                <a:cs typeface="ヒラギノ角ゴ Pro W3" charset="0"/>
              </a:rPr>
              <a:t>ready for kindergarten</a:t>
            </a:r>
          </a:p>
        </p:txBody>
      </p:sp>
    </p:spTree>
    <p:extLst>
      <p:ext uri="{BB962C8B-B14F-4D97-AF65-F5344CB8AC3E}">
        <p14:creationId xmlns:p14="http://schemas.microsoft.com/office/powerpoint/2010/main" val="108544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17511" y="1365956"/>
            <a:ext cx="8652053" cy="49026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5"/>
              </a:buClr>
              <a:buNone/>
            </a:pPr>
            <a:r>
              <a:rPr lang="en-US" sz="2400" b="1" dirty="0">
                <a:latin typeface="Nunito" charset="0"/>
                <a:ea typeface="Nunito" charset="0"/>
                <a:cs typeface="Nunito" charset="0"/>
              </a:rPr>
              <a:t>Kindergarteners are assessed as: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Clr>
                <a:schemeClr val="accent5"/>
              </a:buClr>
            </a:pPr>
            <a:endParaRPr lang="en-US" sz="500" dirty="0">
              <a:solidFill>
                <a:srgbClr val="248AEA"/>
              </a:solidFill>
              <a:latin typeface="Nunito" charset="0"/>
              <a:ea typeface="Nunito" charset="0"/>
              <a:cs typeface="Nunito" charset="0"/>
            </a:endParaRPr>
          </a:p>
          <a:p>
            <a:pPr marL="466725" lvl="1" indent="-225425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sz="1800" b="1" cap="small" dirty="0">
                <a:solidFill>
                  <a:srgbClr val="008000"/>
                </a:solidFill>
                <a:latin typeface="Nunito" charset="0"/>
                <a:ea typeface="Nunito" charset="0"/>
                <a:cs typeface="Nunito" charset="0"/>
              </a:rPr>
              <a:t>demonstrating readiness</a:t>
            </a:r>
          </a:p>
          <a:p>
            <a:pPr marL="930275" lvl="3" indent="-3048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u="sng" dirty="0">
                <a:latin typeface="Nunito" charset="0"/>
                <a:ea typeface="Nunito" charset="0"/>
                <a:cs typeface="Nunito" charset="0"/>
              </a:rPr>
              <a:t>Consistently demonstrates</a:t>
            </a:r>
            <a:r>
              <a:rPr lang="en-US" dirty="0">
                <a:latin typeface="Nunito" charset="0"/>
                <a:ea typeface="Nunito" charset="0"/>
                <a:cs typeface="Nunito" charset="0"/>
              </a:rPr>
              <a:t> the foundational skills and behaviors that enable a child to fully participate in the kindergarten curriculum.</a:t>
            </a:r>
          </a:p>
          <a:p>
            <a:pPr marL="466725" lvl="1" indent="-225425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sz="1800" b="1" cap="small" dirty="0">
                <a:solidFill>
                  <a:srgbClr val="FFC000"/>
                </a:solidFill>
                <a:latin typeface="Nunito" charset="0"/>
                <a:ea typeface="Nunito" charset="0"/>
                <a:cs typeface="Nunito" charset="0"/>
              </a:rPr>
              <a:t>approaching readiness</a:t>
            </a:r>
          </a:p>
          <a:p>
            <a:pPr marL="930275" lvl="3" indent="-3048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dirty="0">
                <a:latin typeface="Nunito" charset="0"/>
                <a:ea typeface="Nunito" charset="0"/>
                <a:cs typeface="Nunito" charset="0"/>
              </a:rPr>
              <a:t>Exhibits </a:t>
            </a:r>
            <a:r>
              <a:rPr lang="en-US" u="sng" dirty="0">
                <a:latin typeface="Nunito" charset="0"/>
                <a:ea typeface="Nunito" charset="0"/>
                <a:cs typeface="Nunito" charset="0"/>
              </a:rPr>
              <a:t>some</a:t>
            </a:r>
            <a:r>
              <a:rPr lang="en-US" dirty="0">
                <a:latin typeface="Nunito" charset="0"/>
                <a:ea typeface="Nunito" charset="0"/>
                <a:cs typeface="Nunito" charset="0"/>
              </a:rPr>
              <a:t> of the foundational skills and behaviors that are needed to participate in the kindergarten curriculum.</a:t>
            </a:r>
          </a:p>
          <a:p>
            <a:pPr marL="466725" lvl="1" indent="-225425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Arial"/>
              <a:buChar char="•"/>
            </a:pPr>
            <a:r>
              <a:rPr lang="en-US" sz="1800" b="1" cap="small" dirty="0">
                <a:solidFill>
                  <a:srgbClr val="FF0000"/>
                </a:solidFill>
                <a:latin typeface="Nunito" charset="0"/>
                <a:ea typeface="Nunito" charset="0"/>
                <a:cs typeface="Nunito" charset="0"/>
              </a:rPr>
              <a:t>emerging readiness</a:t>
            </a:r>
          </a:p>
          <a:p>
            <a:pPr marL="930275" lvl="3" indent="-3048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r>
              <a:rPr lang="en-US" dirty="0">
                <a:latin typeface="Nunito" charset="0"/>
                <a:ea typeface="Nunito" charset="0"/>
                <a:cs typeface="Nunito" charset="0"/>
              </a:rPr>
              <a:t>Displays </a:t>
            </a:r>
            <a:r>
              <a:rPr lang="en-US" u="sng" dirty="0">
                <a:latin typeface="Nunito" charset="0"/>
                <a:ea typeface="Nunito" charset="0"/>
                <a:cs typeface="Nunito" charset="0"/>
              </a:rPr>
              <a:t>minimal</a:t>
            </a:r>
            <a:r>
              <a:rPr lang="en-US" dirty="0">
                <a:latin typeface="Nunito" charset="0"/>
                <a:ea typeface="Nunito" charset="0"/>
                <a:cs typeface="Nunito" charset="0"/>
              </a:rPr>
              <a:t> foundational skills and behaviors that prepare him/her to meet kindergarten expectations. </a:t>
            </a:r>
          </a:p>
          <a:p>
            <a:pPr marL="981075" lvl="3" indent="-20320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endParaRPr lang="en-US" dirty="0">
              <a:latin typeface="Nunito" charset="0"/>
              <a:ea typeface="Nunito" charset="0"/>
              <a:cs typeface="Nunito" charset="0"/>
            </a:endParaRPr>
          </a:p>
          <a:p>
            <a:pPr marL="0" lvl="1" indent="-26987">
              <a:spcBef>
                <a:spcPts val="0"/>
              </a:spcBef>
              <a:buClr>
                <a:schemeClr val="bg2"/>
              </a:buClr>
              <a:buNone/>
            </a:pPr>
            <a:r>
              <a:rPr lang="en-US" sz="1800" dirty="0">
                <a:latin typeface="Nunito" charset="0"/>
                <a:ea typeface="Nunito" charset="0"/>
                <a:cs typeface="Nunito" charset="0"/>
              </a:rPr>
              <a:t>Children whose readiness skills are “approaching” and/or “emerging” require differentiated instruction, targeted supports, or interventions to be successful in kindergarten.</a:t>
            </a:r>
          </a:p>
          <a:p>
            <a:pPr marL="1144588" lvl="3" indent="-234950">
              <a:lnSpc>
                <a:spcPct val="130000"/>
              </a:lnSpc>
              <a:spcBef>
                <a:spcPts val="0"/>
              </a:spcBef>
              <a:buClr>
                <a:schemeClr val="bg2"/>
              </a:buClr>
              <a:buFont typeface="Wingdings" charset="2"/>
              <a:buChar char="Ø"/>
            </a:pPr>
            <a:endParaRPr lang="en-US" sz="1700" dirty="0"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3601" y="188640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Assessments Matter</a:t>
            </a:r>
          </a:p>
          <a:p>
            <a:pPr eaLnBrk="1" hangingPunct="1"/>
            <a:r>
              <a:rPr lang="en-US" sz="2000" kern="0" cap="small" dirty="0">
                <a:latin typeface="Verdana" charset="0"/>
                <a:ea typeface="ヒラギノ角ゴ Pro W3" charset="0"/>
                <a:cs typeface="ヒラギノ角ゴ Pro W3" charset="0"/>
              </a:rPr>
              <a:t>Maryland’s kindergarten readiness assessment</a:t>
            </a:r>
          </a:p>
        </p:txBody>
      </p:sp>
    </p:spTree>
    <p:extLst>
      <p:ext uri="{BB962C8B-B14F-4D97-AF65-F5344CB8AC3E}">
        <p14:creationId xmlns:p14="http://schemas.microsoft.com/office/powerpoint/2010/main" val="76092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240016" y="1636068"/>
          <a:ext cx="4176464" cy="384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cap="small" baseline="0" dirty="0">
                          <a:solidFill>
                            <a:schemeClr val="tx1"/>
                          </a:solidFill>
                          <a:latin typeface="Nunito" charset="0"/>
                          <a:ea typeface="Nunito" charset="0"/>
                          <a:cs typeface="Nunito" charset="0"/>
                        </a:rPr>
                        <a:t>census administration</a:t>
                      </a:r>
                    </a:p>
                    <a:p>
                      <a:r>
                        <a:rPr lang="en-US" sz="1500" cap="small" baseline="0" dirty="0">
                          <a:solidFill>
                            <a:schemeClr val="tx1"/>
                          </a:solidFill>
                          <a:latin typeface="Nunito" charset="0"/>
                          <a:ea typeface="Nunito" charset="0"/>
                          <a:cs typeface="Nunito" charset="0"/>
                        </a:rPr>
                        <a:t>(100% assessed)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small" baseline="0" dirty="0">
                          <a:solidFill>
                            <a:schemeClr val="tx1"/>
                          </a:solidFill>
                          <a:latin typeface="Nunito" charset="0"/>
                          <a:ea typeface="Nunito" charset="0"/>
                          <a:cs typeface="Nunito" charset="0"/>
                        </a:rPr>
                        <a:t>sample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small" baseline="0" dirty="0">
                          <a:solidFill>
                            <a:schemeClr val="tx1"/>
                          </a:solidFill>
                          <a:latin typeface="Nunito" charset="0"/>
                          <a:ea typeface="Nunito" charset="0"/>
                          <a:cs typeface="Nunito" charset="0"/>
                        </a:rPr>
                        <a:t>administration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cap="small" baseline="0" dirty="0">
                          <a:solidFill>
                            <a:schemeClr val="tx1"/>
                          </a:solidFill>
                          <a:latin typeface="Nunito" charset="0"/>
                          <a:ea typeface="Nunito" charset="0"/>
                          <a:cs typeface="Nunito" charset="0"/>
                        </a:rPr>
                        <a:t>(sample size)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Allegany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Baltimore City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Caroline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Dorchester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Garrett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Kent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Queen</a:t>
                      </a: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 Anne’s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Somerset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Talbot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Washington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Wicomico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Worcester</a:t>
                      </a:r>
                      <a:endParaRPr lang="en-US" sz="1400" dirty="0">
                        <a:latin typeface="Nunito" charset="0"/>
                        <a:ea typeface="Nunito" charset="0"/>
                        <a:cs typeface="Nunito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Anne Arundel (22%)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Baltimore County (20%)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latin typeface="Nunito" charset="0"/>
                          <a:ea typeface="Nunito" charset="0"/>
                          <a:cs typeface="Nunito" charset="0"/>
                        </a:rPr>
                        <a:t>Calvert (26%)</a:t>
                      </a:r>
                      <a:endParaRPr lang="en-US" sz="1400" dirty="0">
                        <a:latin typeface="Nunito" charset="0"/>
                        <a:ea typeface="Nunito" charset="0"/>
                        <a:cs typeface="Nunito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Carroll (32%)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Cecil (30%)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Charles (20%)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Nunito" charset="0"/>
                          <a:ea typeface="Nunito" charset="0"/>
                          <a:cs typeface="Nunito" charset="0"/>
                        </a:rPr>
                        <a:t>Frederick</a:t>
                      </a: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 (30%)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Harford (30%)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Howard (31%)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Montgomery (12%)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Prince George’s (12%)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aseline="0" dirty="0">
                          <a:latin typeface="Nunito" charset="0"/>
                          <a:ea typeface="Nunito" charset="0"/>
                          <a:cs typeface="Nunito" charset="0"/>
                        </a:rPr>
                        <a:t>St. Mary’s (32%)</a:t>
                      </a:r>
                      <a:endParaRPr lang="en-US" sz="1400" dirty="0">
                        <a:latin typeface="Nunito" charset="0"/>
                        <a:ea typeface="Nunito" charset="0"/>
                        <a:cs typeface="Nunito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2133600" y="1354667"/>
            <a:ext cx="3674367" cy="477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CCDDEE"/>
              </a:buClr>
              <a:defRPr sz="28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4213" indent="-1682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 sz="24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73138" indent="-1143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 sz="20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489075" indent="-1174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 sz="18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944688" indent="-115888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 sz="18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4018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 sz="1800">
                <a:solidFill>
                  <a:srgbClr val="000000"/>
                </a:solidFill>
                <a:latin typeface="+mn-lt"/>
                <a:ea typeface="ヒラギノ角ゴ Pro W3" charset="-128"/>
              </a:defRPr>
            </a:lvl6pPr>
            <a:lvl7pPr marL="28590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 sz="1800">
                <a:solidFill>
                  <a:srgbClr val="000000"/>
                </a:solidFill>
                <a:latin typeface="+mn-lt"/>
                <a:ea typeface="ヒラギノ角ゴ Pro W3" charset="-128"/>
              </a:defRPr>
            </a:lvl7pPr>
            <a:lvl8pPr marL="33162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 sz="1800">
                <a:solidFill>
                  <a:srgbClr val="000000"/>
                </a:solidFill>
                <a:latin typeface="+mn-lt"/>
                <a:ea typeface="ヒラギノ角ゴ Pro W3" charset="-128"/>
              </a:defRPr>
            </a:lvl8pPr>
            <a:lvl9pPr marL="37734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 sz="1800">
                <a:solidFill>
                  <a:srgbClr val="000000"/>
                </a:solidFill>
                <a:latin typeface="+mn-lt"/>
                <a:ea typeface="ヒラギノ角ゴ Pro W3" charset="-128"/>
              </a:defRPr>
            </a:lvl9pPr>
          </a:lstStyle>
          <a:p>
            <a:pPr marL="185737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</a:pPr>
            <a:r>
              <a:rPr lang="en-US" sz="1800" b="1" dirty="0">
                <a:latin typeface="Nunito" charset="0"/>
                <a:ea typeface="Nunito" charset="0"/>
                <a:cs typeface="Nunito" charset="0"/>
              </a:rPr>
              <a:t>Administering the KRA</a:t>
            </a:r>
          </a:p>
          <a:p>
            <a:pPr marL="185737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</a:pPr>
            <a:r>
              <a:rPr lang="en-US" sz="1600" dirty="0">
                <a:latin typeface="Nunito" charset="0"/>
                <a:ea typeface="Nunito" charset="0"/>
                <a:cs typeface="Nunito" charset="0"/>
              </a:rPr>
              <a:t>Local boards of education and individual schools choose to administer the KRA in one of the following ways:</a:t>
            </a:r>
          </a:p>
          <a:p>
            <a:pPr indent="-177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</a:pPr>
            <a:r>
              <a:rPr lang="en-US" sz="1600" b="1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Census Administration. </a:t>
            </a:r>
            <a:r>
              <a:rPr lang="en-US" sz="1600" kern="0" dirty="0">
                <a:latin typeface="Nunito" charset="0"/>
                <a:ea typeface="Nunito" charset="0"/>
                <a:cs typeface="Nunito" charset="0"/>
              </a:rPr>
              <a:t>Each kindergarten teacher administers the </a:t>
            </a:r>
            <a:r>
              <a:rPr lang="en-US" sz="1600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KRA to all incoming kindergarteners. </a:t>
            </a:r>
          </a:p>
          <a:p>
            <a:pPr marL="7366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ü"/>
            </a:pPr>
            <a:r>
              <a:rPr lang="en-US" sz="1400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12 jurisdictions, including </a:t>
            </a:r>
            <a:r>
              <a:rPr lang="en-US" sz="1400" u="sng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Dorchester County</a:t>
            </a:r>
            <a:r>
              <a:rPr lang="en-US" sz="1400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, conducted a census administration.</a:t>
            </a:r>
          </a:p>
          <a:p>
            <a:pPr marL="7366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" charset="2"/>
              <a:buChar char="Ø"/>
            </a:pPr>
            <a:endParaRPr lang="en-US" sz="1400" kern="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indent="-177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/>
              <a:buChar char="•"/>
            </a:pPr>
            <a:r>
              <a:rPr lang="en-US" sz="1600" b="1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Sample Administration. </a:t>
            </a:r>
            <a:r>
              <a:rPr lang="en-US" sz="1600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Each kindergarten teacher administers the KRA to a sample of students in his/her classroom. MSDE determines the sample size based on enrollment data. </a:t>
            </a:r>
          </a:p>
          <a:p>
            <a:pPr marL="79216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ü"/>
            </a:pPr>
            <a:r>
              <a:rPr lang="en-US" sz="1400" kern="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12 jurisdictions used a sample administration.</a:t>
            </a:r>
          </a:p>
          <a:p>
            <a:pPr indent="-177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/>
              <a:buChar char="•"/>
            </a:pPr>
            <a:endParaRPr lang="en-US" sz="1600" kern="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kern="0" dirty="0">
                <a:latin typeface="Nunito" charset="0"/>
                <a:ea typeface="Nunito" charset="0"/>
                <a:cs typeface="Nunito" charset="0"/>
              </a:rPr>
              <a:t> 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133601" y="188640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Verdana" charset="0"/>
                <a:ea typeface="ヒラギノ角ゴ Pro W3" charset="0"/>
                <a:cs typeface="ヒラギノ角ゴ Pro W3" charset="0"/>
              </a:rPr>
              <a:t>Assessments Matter</a:t>
            </a:r>
          </a:p>
          <a:p>
            <a:pPr eaLnBrk="1" hangingPunct="1"/>
            <a:r>
              <a:rPr lang="en-US" sz="2000" kern="0" cap="small" dirty="0">
                <a:latin typeface="Verdana" charset="0"/>
                <a:ea typeface="ヒラギノ角ゴ Pro W3" charset="0"/>
                <a:cs typeface="ヒラギノ角ゴ Pro W3" charset="0"/>
              </a:rPr>
              <a:t>Maryland’s kindergarten readiness assessment</a:t>
            </a:r>
          </a:p>
        </p:txBody>
      </p:sp>
    </p:spTree>
    <p:extLst>
      <p:ext uri="{BB962C8B-B14F-4D97-AF65-F5344CB8AC3E}">
        <p14:creationId xmlns:p14="http://schemas.microsoft.com/office/powerpoint/2010/main" val="87059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F66DE-13F4-430C-9086-62A69C6B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Maryland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ECF3202-A25E-4A12-B8F8-7BE9B426C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8775" y="243667"/>
            <a:ext cx="4305300" cy="66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798D4B8-C6D5-4CDF-A997-74BA8A8A0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333" y="237995"/>
            <a:ext cx="5153527" cy="66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3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81201" y="200025"/>
            <a:ext cx="8335963" cy="1036638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8000"/>
                </a:solidFill>
                <a:latin typeface="Verdana"/>
                <a:ea typeface="ヒラギノ角ゴ Pro W3" charset="-128"/>
                <a:cs typeface="Verdan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6600"/>
                </a:solidFill>
                <a:latin typeface="Verdana" charset="0"/>
                <a:ea typeface="ヒラギノ角ゴ Pro W3" charset="-128"/>
                <a:cs typeface="ヒラギノ角ゴ Pro W3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Garamond" charset="0"/>
              </a:defRPr>
            </a:lvl9pPr>
          </a:lstStyle>
          <a:p>
            <a:pPr eaLnBrk="1" hangingPunct="1"/>
            <a:r>
              <a:rPr lang="en-US" sz="3500" kern="0" dirty="0">
                <a:latin typeface="Nunito" charset="0"/>
                <a:ea typeface="Nunito" charset="0"/>
                <a:cs typeface="Nunito" charset="0"/>
              </a:rPr>
              <a:t>OVERALL</a:t>
            </a:r>
            <a:r>
              <a:rPr lang="en-US" sz="2500" kern="0" dirty="0">
                <a:latin typeface="Nunito" charset="0"/>
                <a:ea typeface="Nunito" charset="0"/>
                <a:cs typeface="Nunito" charset="0"/>
              </a:rPr>
              <a:t> </a:t>
            </a:r>
          </a:p>
          <a:p>
            <a:pPr eaLnBrk="1" hangingPunct="1"/>
            <a:r>
              <a:rPr lang="en-US" sz="2000" kern="0" cap="small" dirty="0">
                <a:latin typeface="Nunito" charset="0"/>
                <a:ea typeface="Nunito" charset="0"/>
                <a:cs typeface="Nunito" charset="0"/>
              </a:rPr>
              <a:t>readiness</a:t>
            </a:r>
          </a:p>
        </p:txBody>
      </p:sp>
      <p:sp>
        <p:nvSpPr>
          <p:cNvPr id="14" name="Rectangle 93"/>
          <p:cNvSpPr txBox="1">
            <a:spLocks noChangeArrowheads="1"/>
          </p:cNvSpPr>
          <p:nvPr/>
        </p:nvSpPr>
        <p:spPr>
          <a:xfrm>
            <a:off x="2063553" y="1231707"/>
            <a:ext cx="2651095" cy="3962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CCDDEE"/>
              </a:buClr>
              <a:defRPr sz="20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4213" indent="-1682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73138" indent="-1143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489075" indent="-1174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944688" indent="-115888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4018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6pPr>
            <a:lvl7pPr marL="28590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7pPr>
            <a:lvl8pPr marL="33162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8pPr>
            <a:lvl9pPr marL="37734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55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44%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1600" b="1" cap="small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demonstrate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1600" b="1" cap="small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readiness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endParaRPr lang="en-US" sz="1600" b="1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40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339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1600" b="1" cap="small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kindergarteners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endParaRPr lang="en-US" sz="1600" b="1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40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100%</a:t>
            </a:r>
            <a:r>
              <a:rPr lang="en-US" sz="45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1600" b="1" cap="small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kindergarteners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</a:pPr>
            <a:r>
              <a:rPr lang="en-US" sz="1600" b="1" cap="small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assessed</a:t>
            </a:r>
            <a:endParaRPr lang="en-US" sz="1600" b="1" kern="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marL="0" indent="0" eaLnBrk="1" hangingPunct="1"/>
            <a:endParaRPr lang="en-US" sz="1800" b="1" kern="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</p:txBody>
      </p:sp>
      <p:sp>
        <p:nvSpPr>
          <p:cNvPr id="12" name="Rectangle 93"/>
          <p:cNvSpPr txBox="1">
            <a:spLocks noChangeArrowheads="1"/>
          </p:cNvSpPr>
          <p:nvPr/>
        </p:nvSpPr>
        <p:spPr>
          <a:xfrm>
            <a:off x="4714648" y="801511"/>
            <a:ext cx="5624666" cy="518018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CCDDEE"/>
              </a:buClr>
              <a:defRPr sz="2000"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4213" indent="-1682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973138" indent="-114300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489075" indent="-117475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944688" indent="-115888" algn="l" rtl="0" eaLnBrk="0" fontAlgn="base" hangingPunct="0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660221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4018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6pPr>
            <a:lvl7pPr marL="28590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7pPr>
            <a:lvl8pPr marL="33162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8pPr>
            <a:lvl9pPr marL="3773488" indent="-115888" algn="l" rtl="0" fontAlgn="base">
              <a:lnSpc>
                <a:spcPct val="110000"/>
              </a:lnSpc>
              <a:spcBef>
                <a:spcPct val="80000"/>
              </a:spcBef>
              <a:spcAft>
                <a:spcPct val="0"/>
              </a:spcAft>
              <a:buClr>
                <a:srgbClr val="FF6600"/>
              </a:buClr>
              <a:buFont typeface="Times" charset="0"/>
              <a:buChar char="•"/>
              <a:defRPr>
                <a:solidFill>
                  <a:srgbClr val="000000"/>
                </a:solidFill>
                <a:latin typeface="+mn-lt"/>
                <a:ea typeface="ヒラギノ角ゴ Pro W3" charset="-128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1800" b="1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School Readiness in Dorchester County 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endParaRPr lang="en-US" sz="160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More than 335 children entered Dorchester County’s kindergarten classrooms.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Teachers used the KRA tool to assess 100% of kindergarteners. 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Nunito" charset="0"/>
              <a:ea typeface="Nunito" charset="0"/>
              <a:cs typeface="Nunito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Nunito" charset="0"/>
                <a:ea typeface="Nunito" charset="0"/>
                <a:cs typeface="Nunito" charset="0"/>
              </a:rPr>
              <a:t>44% of the County’s kindergarteners demonstrate readiness, entering classrooms fully prepared to participate in the kindergarten curriculum. </a:t>
            </a:r>
          </a:p>
          <a:p>
            <a:pPr marL="0" indent="0" eaLnBrk="1" hangingPunct="1">
              <a:buClr>
                <a:schemeClr val="bg2"/>
              </a:buClr>
            </a:pPr>
            <a:endParaRPr lang="en-US" sz="1800" kern="0" dirty="0">
              <a:solidFill>
                <a:schemeClr val="bg2"/>
              </a:solidFill>
              <a:latin typeface="Nunito" charset="0"/>
              <a:ea typeface="Nunito" charset="0"/>
              <a:cs typeface="Nuni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326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1322</Words>
  <Application>Microsoft Macintosh PowerPoint</Application>
  <PresentationFormat>Custom</PresentationFormat>
  <Paragraphs>239</Paragraphs>
  <Slides>21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Ready for Kindergarten?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Maryland data</vt:lpstr>
      <vt:lpstr>PowerPoint Presentation</vt:lpstr>
      <vt:lpstr>PowerPoint Presentation</vt:lpstr>
      <vt:lpstr>PowerPoint Presentation</vt:lpstr>
      <vt:lpstr>Dorchester  District Comparison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PreK Programs are making a difference!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for Kindergarten?</dc:title>
  <dc:creator>Greenleaf, Donna</dc:creator>
  <cp:lastModifiedBy>Tom Puglisi</cp:lastModifiedBy>
  <cp:revision>24</cp:revision>
  <dcterms:created xsi:type="dcterms:W3CDTF">2018-03-22T18:04:43Z</dcterms:created>
  <dcterms:modified xsi:type="dcterms:W3CDTF">2018-11-28T16:11:49Z</dcterms:modified>
</cp:coreProperties>
</file>