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5CF1-80D2-4876-B49D-22EB51CA10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7EFD1F-A055-40A9-8D9B-229D168CA6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E20A0E-2F46-46C3-880D-7613B3CF6FFE}"/>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5" name="Footer Placeholder 4">
            <a:extLst>
              <a:ext uri="{FF2B5EF4-FFF2-40B4-BE49-F238E27FC236}">
                <a16:creationId xmlns:a16="http://schemas.microsoft.com/office/drawing/2014/main" id="{42611771-FACC-4832-82B5-E1CCDBC53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C39DD-D23B-4A55-9935-9E17C8BC869E}"/>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274273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C31FC-AE13-4DBD-99C2-E2385CAFAA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1E229B-3209-4FE1-A65C-2513DEDA7E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914C2-6052-4FC1-9012-12F9F1D455A6}"/>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5" name="Footer Placeholder 4">
            <a:extLst>
              <a:ext uri="{FF2B5EF4-FFF2-40B4-BE49-F238E27FC236}">
                <a16:creationId xmlns:a16="http://schemas.microsoft.com/office/drawing/2014/main" id="{AD8F0EEB-5D86-4E32-9C40-C80AC2F7A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1244A0-10A9-4DA8-B8CB-BC5114EC15E4}"/>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358330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AFEBFD-57D3-4732-BABB-16F266D644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E69B1A-22BC-455B-97E6-31F2EC2B5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E2E5B0-667E-470E-9A9D-39510D9F564B}"/>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5" name="Footer Placeholder 4">
            <a:extLst>
              <a:ext uri="{FF2B5EF4-FFF2-40B4-BE49-F238E27FC236}">
                <a16:creationId xmlns:a16="http://schemas.microsoft.com/office/drawing/2014/main" id="{5B3D3C24-D0D7-4CF1-BA56-CECC19C2A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2877E-4A90-4F98-BBC4-586BA5EC67B8}"/>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53530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37CD8-1078-4357-9086-C54CE1EFD1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967971-367F-4466-9678-4F3DAAC78B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3301E2-BA8A-40B5-AFD0-25C48E579CEF}"/>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5" name="Footer Placeholder 4">
            <a:extLst>
              <a:ext uri="{FF2B5EF4-FFF2-40B4-BE49-F238E27FC236}">
                <a16:creationId xmlns:a16="http://schemas.microsoft.com/office/drawing/2014/main" id="{6BBD8823-E2C8-4E76-BB64-B411AD7C9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1923A-B6AD-4943-8073-C5FB02D3D24D}"/>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108812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72A29-FF46-4C09-9556-321C90DFB6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F1397E-0B42-4F39-86BD-CAB4ED68F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B2AD67-6056-41AB-A04B-37FD34617AAA}"/>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5" name="Footer Placeholder 4">
            <a:extLst>
              <a:ext uri="{FF2B5EF4-FFF2-40B4-BE49-F238E27FC236}">
                <a16:creationId xmlns:a16="http://schemas.microsoft.com/office/drawing/2014/main" id="{AC7629B8-8B7A-4994-8A89-AAFEBF354F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6C02B-6730-43FF-B56D-FC015949CD71}"/>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139239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753E4-6323-4731-AABC-0DB7510C2D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8B4307-F7DD-49B6-AECB-24A5AB66FD9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2034F5-5C27-4ADB-8848-A364ED366A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33008D-6A32-48B0-B43E-1FBFD2AE4010}"/>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6" name="Footer Placeholder 5">
            <a:extLst>
              <a:ext uri="{FF2B5EF4-FFF2-40B4-BE49-F238E27FC236}">
                <a16:creationId xmlns:a16="http://schemas.microsoft.com/office/drawing/2014/main" id="{035309BA-A7A1-49D4-9EC2-C11AC75B0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4AFB9-1139-416D-AF6E-EFD1103582B2}"/>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402460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F7CE0-3DA9-4839-A551-F3B665EC5B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CDCA52-D83C-414D-AB48-0A0D80738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29A8B2-B9A6-4F03-A720-D17B45813F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3D4FCC-A112-4650-8213-66F2D3948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9CD500-5821-4714-8318-750EEF95A0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A4551-273E-429C-9276-4FC06EC50DCD}"/>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8" name="Footer Placeholder 7">
            <a:extLst>
              <a:ext uri="{FF2B5EF4-FFF2-40B4-BE49-F238E27FC236}">
                <a16:creationId xmlns:a16="http://schemas.microsoft.com/office/drawing/2014/main" id="{1E122B16-1BB4-46AC-AC9E-3E83E1F6AE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694AB1-08CA-44A1-A50B-77A1BB8745E7}"/>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3858153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9D9C7-C7B1-4E53-8741-60D21AD14D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203A3A-34CC-426E-8EFD-18134008DA38}"/>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4" name="Footer Placeholder 3">
            <a:extLst>
              <a:ext uri="{FF2B5EF4-FFF2-40B4-BE49-F238E27FC236}">
                <a16:creationId xmlns:a16="http://schemas.microsoft.com/office/drawing/2014/main" id="{CD17910E-DA14-4D52-B186-EB3EBD0ACD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756F65-FAD9-49E1-B2A4-A3E606A58903}"/>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344233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1CCF5F-DEBB-413B-A63B-7E0B7839B341}"/>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3" name="Footer Placeholder 2">
            <a:extLst>
              <a:ext uri="{FF2B5EF4-FFF2-40B4-BE49-F238E27FC236}">
                <a16:creationId xmlns:a16="http://schemas.microsoft.com/office/drawing/2014/main" id="{03519B09-4C03-4A54-B430-FE65ECB946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A12B3F-72D7-4F20-81B3-13590A74A1A1}"/>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397931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DB5A3-D5E8-473F-A361-90B5ECB791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EFC080-509D-4E52-82E2-FF6F46469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D893AC-6CB0-403F-B459-D7C290883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715ADD-C050-47F4-8FC8-024ABFD11B60}"/>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6" name="Footer Placeholder 5">
            <a:extLst>
              <a:ext uri="{FF2B5EF4-FFF2-40B4-BE49-F238E27FC236}">
                <a16:creationId xmlns:a16="http://schemas.microsoft.com/office/drawing/2014/main" id="{62B38ED7-CBF7-4107-A1D8-816F08D1E0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AA35D0-09A5-48A2-A80C-368AD54BC732}"/>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116211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407D-6CDE-49F2-B31D-42C68E2690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18ADCC-D3BC-401B-A174-7228E1F621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71BA73-4312-4879-89F9-26C982315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DD60BA-2402-4107-8F91-10188438E0DF}"/>
              </a:ext>
            </a:extLst>
          </p:cNvPr>
          <p:cNvSpPr>
            <a:spLocks noGrp="1"/>
          </p:cNvSpPr>
          <p:nvPr>
            <p:ph type="dt" sz="half" idx="10"/>
          </p:nvPr>
        </p:nvSpPr>
        <p:spPr/>
        <p:txBody>
          <a:bodyPr/>
          <a:lstStyle/>
          <a:p>
            <a:fld id="{FAF93848-9415-413C-942A-4120DFB30C7D}" type="datetimeFigureOut">
              <a:rPr lang="en-US" smtClean="0"/>
              <a:t>1/9/2020</a:t>
            </a:fld>
            <a:endParaRPr lang="en-US"/>
          </a:p>
        </p:txBody>
      </p:sp>
      <p:sp>
        <p:nvSpPr>
          <p:cNvPr id="6" name="Footer Placeholder 5">
            <a:extLst>
              <a:ext uri="{FF2B5EF4-FFF2-40B4-BE49-F238E27FC236}">
                <a16:creationId xmlns:a16="http://schemas.microsoft.com/office/drawing/2014/main" id="{C3ED3ADE-67C6-42A4-8A4C-D8548A881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EBBB9-E3FA-4276-9A3A-18C466B0E5AB}"/>
              </a:ext>
            </a:extLst>
          </p:cNvPr>
          <p:cNvSpPr>
            <a:spLocks noGrp="1"/>
          </p:cNvSpPr>
          <p:nvPr>
            <p:ph type="sldNum" sz="quarter" idx="12"/>
          </p:nvPr>
        </p:nvSpPr>
        <p:spPr/>
        <p:txBody>
          <a:bodyPr/>
          <a:lstStyle/>
          <a:p>
            <a:fld id="{447B7C7F-03BB-41E0-A701-B41FF05D565E}" type="slidenum">
              <a:rPr lang="en-US" smtClean="0"/>
              <a:t>‹#›</a:t>
            </a:fld>
            <a:endParaRPr lang="en-US"/>
          </a:p>
        </p:txBody>
      </p:sp>
    </p:spTree>
    <p:extLst>
      <p:ext uri="{BB962C8B-B14F-4D97-AF65-F5344CB8AC3E}">
        <p14:creationId xmlns:p14="http://schemas.microsoft.com/office/powerpoint/2010/main" val="423346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164272-DC17-4975-82FB-7E72C9E4E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FEE3A5-0195-4D83-A5B2-49D7C00A06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BA4BE-9A38-41FF-AF5C-4651590F03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93848-9415-413C-942A-4120DFB30C7D}" type="datetimeFigureOut">
              <a:rPr lang="en-US" smtClean="0"/>
              <a:t>1/9/2020</a:t>
            </a:fld>
            <a:endParaRPr lang="en-US"/>
          </a:p>
        </p:txBody>
      </p:sp>
      <p:sp>
        <p:nvSpPr>
          <p:cNvPr id="5" name="Footer Placeholder 4">
            <a:extLst>
              <a:ext uri="{FF2B5EF4-FFF2-40B4-BE49-F238E27FC236}">
                <a16:creationId xmlns:a16="http://schemas.microsoft.com/office/drawing/2014/main" id="{13AFDDBD-0FDF-410F-973A-38575E2F1C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8FC03B-B2D1-4D83-B903-F5A71D5B63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B7C7F-03BB-41E0-A701-B41FF05D565E}" type="slidenum">
              <a:rPr lang="en-US" smtClean="0"/>
              <a:t>‹#›</a:t>
            </a:fld>
            <a:endParaRPr lang="en-US"/>
          </a:p>
        </p:txBody>
      </p:sp>
    </p:spTree>
    <p:extLst>
      <p:ext uri="{BB962C8B-B14F-4D97-AF65-F5344CB8AC3E}">
        <p14:creationId xmlns:p14="http://schemas.microsoft.com/office/powerpoint/2010/main" val="304701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FC808-34BD-49E0-ADB6-E4DBD5BA989F}"/>
              </a:ext>
            </a:extLst>
          </p:cNvPr>
          <p:cNvSpPr>
            <a:spLocks noGrp="1"/>
          </p:cNvSpPr>
          <p:nvPr>
            <p:ph type="ctrTitle"/>
          </p:nvPr>
        </p:nvSpPr>
        <p:spPr/>
        <p:txBody>
          <a:bodyPr/>
          <a:lstStyle/>
          <a:p>
            <a:r>
              <a:rPr lang="en-US" b="1" dirty="0"/>
              <a:t>Code Enforcement</a:t>
            </a:r>
          </a:p>
        </p:txBody>
      </p:sp>
      <p:sp>
        <p:nvSpPr>
          <p:cNvPr id="3" name="Subtitle 2">
            <a:extLst>
              <a:ext uri="{FF2B5EF4-FFF2-40B4-BE49-F238E27FC236}">
                <a16:creationId xmlns:a16="http://schemas.microsoft.com/office/drawing/2014/main" id="{1A17D9B5-0197-4AE8-BDEB-F014AA94277F}"/>
              </a:ext>
            </a:extLst>
          </p:cNvPr>
          <p:cNvSpPr>
            <a:spLocks noGrp="1"/>
          </p:cNvSpPr>
          <p:nvPr>
            <p:ph type="subTitle" idx="1"/>
          </p:nvPr>
        </p:nvSpPr>
        <p:spPr/>
        <p:txBody>
          <a:bodyPr/>
          <a:lstStyle/>
          <a:p>
            <a:r>
              <a:rPr lang="en-US" dirty="0"/>
              <a:t>City of Cambridge, Maryland</a:t>
            </a:r>
          </a:p>
          <a:p>
            <a:r>
              <a:rPr lang="en-US" dirty="0"/>
              <a:t>Department of Public Works</a:t>
            </a:r>
          </a:p>
          <a:p>
            <a:r>
              <a:rPr lang="en-US" dirty="0"/>
              <a:t>Building Safety Services</a:t>
            </a:r>
          </a:p>
        </p:txBody>
      </p:sp>
    </p:spTree>
    <p:extLst>
      <p:ext uri="{BB962C8B-B14F-4D97-AF65-F5344CB8AC3E}">
        <p14:creationId xmlns:p14="http://schemas.microsoft.com/office/powerpoint/2010/main" val="28730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9B8E-AA25-4D41-B057-6F3B75CE9D4B}"/>
              </a:ext>
            </a:extLst>
          </p:cNvPr>
          <p:cNvSpPr>
            <a:spLocks noGrp="1"/>
          </p:cNvSpPr>
          <p:nvPr>
            <p:ph type="title"/>
          </p:nvPr>
        </p:nvSpPr>
        <p:spPr/>
        <p:txBody>
          <a:bodyPr/>
          <a:lstStyle/>
          <a:p>
            <a:pPr algn="ctr"/>
            <a:r>
              <a:rPr lang="en-US" b="1" i="1" dirty="0"/>
              <a:t>Tools Cambridge is Using to Combat Blighted Properties:</a:t>
            </a:r>
          </a:p>
        </p:txBody>
      </p:sp>
      <p:sp>
        <p:nvSpPr>
          <p:cNvPr id="3" name="Content Placeholder 2">
            <a:extLst>
              <a:ext uri="{FF2B5EF4-FFF2-40B4-BE49-F238E27FC236}">
                <a16:creationId xmlns:a16="http://schemas.microsoft.com/office/drawing/2014/main" id="{C6F25531-066A-4CE4-AC13-63A1A961DB2D}"/>
              </a:ext>
            </a:extLst>
          </p:cNvPr>
          <p:cNvSpPr>
            <a:spLocks noGrp="1"/>
          </p:cNvSpPr>
          <p:nvPr>
            <p:ph idx="1"/>
          </p:nvPr>
        </p:nvSpPr>
        <p:spPr/>
        <p:txBody>
          <a:bodyPr/>
          <a:lstStyle/>
          <a:p>
            <a:pPr marL="0" indent="0">
              <a:buNone/>
            </a:pPr>
            <a:r>
              <a:rPr lang="en-US" b="1" i="1" dirty="0"/>
              <a:t>New Code Enforcement Program</a:t>
            </a:r>
          </a:p>
          <a:p>
            <a:pPr marL="0" indent="0">
              <a:buNone/>
            </a:pPr>
            <a:r>
              <a:rPr lang="en-US" dirty="0"/>
              <a:t>In preparation for Fiscal Year 2019 an audit was performed of the existing code enforcement program Cambridge had in place. During the process, meetings were held with stakeholders, and a new program was recommended to Council and adopted. </a:t>
            </a:r>
          </a:p>
          <a:p>
            <a:pPr marL="0" indent="0">
              <a:buNone/>
            </a:pPr>
            <a:endParaRPr lang="en-US" dirty="0"/>
          </a:p>
          <a:p>
            <a:pPr marL="0" indent="0">
              <a:buNone/>
            </a:pPr>
            <a:r>
              <a:rPr lang="en-US" b="1" i="1" dirty="0"/>
              <a:t>Action items from the new program are to</a:t>
            </a:r>
          </a:p>
          <a:p>
            <a:r>
              <a:rPr lang="en-US" dirty="0"/>
              <a:t>Increase code enforcement staff</a:t>
            </a:r>
          </a:p>
          <a:p>
            <a:r>
              <a:rPr lang="en-US" dirty="0"/>
              <a:t>Research and apply grant opportunities</a:t>
            </a:r>
          </a:p>
          <a:p>
            <a:pPr marL="0" indent="0">
              <a:buNone/>
            </a:pPr>
            <a:endParaRPr lang="en-US" dirty="0"/>
          </a:p>
        </p:txBody>
      </p:sp>
    </p:spTree>
    <p:extLst>
      <p:ext uri="{BB962C8B-B14F-4D97-AF65-F5344CB8AC3E}">
        <p14:creationId xmlns:p14="http://schemas.microsoft.com/office/powerpoint/2010/main" val="410202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712D25-3D0A-4209-B3BA-ECD7BB77AFB9}"/>
              </a:ext>
            </a:extLst>
          </p:cNvPr>
          <p:cNvSpPr>
            <a:spLocks noGrp="1"/>
          </p:cNvSpPr>
          <p:nvPr>
            <p:ph idx="1"/>
          </p:nvPr>
        </p:nvSpPr>
        <p:spPr>
          <a:xfrm>
            <a:off x="838200" y="1006679"/>
            <a:ext cx="10515600" cy="5170284"/>
          </a:xfrm>
        </p:spPr>
        <p:txBody>
          <a:bodyPr/>
          <a:lstStyle/>
          <a:p>
            <a:pPr marL="0" indent="0">
              <a:buNone/>
            </a:pPr>
            <a:r>
              <a:rPr lang="en-US" dirty="0"/>
              <a:t>     </a:t>
            </a:r>
            <a:r>
              <a:rPr lang="en-US" b="1" i="1" dirty="0"/>
              <a:t>Made clear – concise goals</a:t>
            </a:r>
          </a:p>
          <a:p>
            <a:pPr lvl="1">
              <a:buFont typeface="Wingdings" panose="05000000000000000000" pitchFamily="2" charset="2"/>
              <a:buChar char="§"/>
            </a:pPr>
            <a:r>
              <a:rPr lang="en-US" dirty="0"/>
              <a:t>Fulfill responsibility for making sure all properties, including rental properties are safe and meet property maintenance standards.</a:t>
            </a:r>
          </a:p>
          <a:p>
            <a:pPr lvl="1">
              <a:buFont typeface="Wingdings" panose="05000000000000000000" pitchFamily="2" charset="2"/>
              <a:buChar char="§"/>
            </a:pPr>
            <a:r>
              <a:rPr lang="en-US" dirty="0"/>
              <a:t>Corrective action letters were re-written to be more easily understood by residents and owners.</a:t>
            </a:r>
          </a:p>
          <a:p>
            <a:pPr lvl="1">
              <a:buFont typeface="Wingdings" panose="05000000000000000000" pitchFamily="2" charset="2"/>
              <a:buChar char="§"/>
            </a:pPr>
            <a:r>
              <a:rPr lang="en-US" dirty="0"/>
              <a:t>Increase property values, </a:t>
            </a:r>
            <a:r>
              <a:rPr lang="en-US" b="1" i="1" dirty="0"/>
              <a:t>of the structures that are distressed.</a:t>
            </a:r>
          </a:p>
          <a:p>
            <a:pPr lvl="1">
              <a:buFont typeface="Wingdings" panose="05000000000000000000" pitchFamily="2" charset="2"/>
              <a:buChar char="§"/>
            </a:pPr>
            <a:r>
              <a:rPr lang="en-US" dirty="0"/>
              <a:t>Educate tenants, landlords and homeowners of codes and tenant rights. Hold community events and block parties and speak to them one on one. Door tags were created to “thank” residents when the City noticed improvements were made to properties. Trust building is very important.</a:t>
            </a:r>
          </a:p>
          <a:p>
            <a:pPr lvl="1">
              <a:buFont typeface="Wingdings" panose="05000000000000000000" pitchFamily="2" charset="2"/>
              <a:buChar char="§"/>
            </a:pPr>
            <a:r>
              <a:rPr lang="en-US" dirty="0"/>
              <a:t>Provide increased level of customer service. </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771749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50474A-03BE-4890-B51A-0EB417993B89}"/>
              </a:ext>
            </a:extLst>
          </p:cNvPr>
          <p:cNvSpPr>
            <a:spLocks noGrp="1"/>
          </p:cNvSpPr>
          <p:nvPr>
            <p:ph idx="1"/>
          </p:nvPr>
        </p:nvSpPr>
        <p:spPr>
          <a:xfrm>
            <a:off x="838200" y="1115736"/>
            <a:ext cx="10515600" cy="5061227"/>
          </a:xfrm>
        </p:spPr>
        <p:txBody>
          <a:bodyPr/>
          <a:lstStyle/>
          <a:p>
            <a:pPr marL="0" indent="0">
              <a:buNone/>
            </a:pPr>
            <a:r>
              <a:rPr lang="en-US" dirty="0"/>
              <a:t>      </a:t>
            </a:r>
            <a:r>
              <a:rPr lang="en-US" b="1" i="1" dirty="0"/>
              <a:t>Increase success in court:</a:t>
            </a:r>
          </a:p>
          <a:p>
            <a:pPr lvl="1">
              <a:buFont typeface="Wingdings" panose="05000000000000000000" pitchFamily="2" charset="2"/>
              <a:buChar char="§"/>
            </a:pPr>
            <a:r>
              <a:rPr lang="en-US" dirty="0"/>
              <a:t>By accurately enforcing the codes.</a:t>
            </a:r>
          </a:p>
          <a:p>
            <a:pPr lvl="1">
              <a:buFont typeface="Wingdings" panose="05000000000000000000" pitchFamily="2" charset="2"/>
              <a:buChar char="§"/>
            </a:pPr>
            <a:r>
              <a:rPr lang="en-US" dirty="0"/>
              <a:t>Ensuring citations are being written correctly (cases can be thrown out of court)</a:t>
            </a:r>
          </a:p>
          <a:p>
            <a:pPr lvl="1">
              <a:buFont typeface="Wingdings" panose="05000000000000000000" pitchFamily="2" charset="2"/>
              <a:buChar char="§"/>
            </a:pPr>
            <a:r>
              <a:rPr lang="en-US" dirty="0"/>
              <a:t>Meeting with the City Attorney to go over court process to work out errors.</a:t>
            </a:r>
          </a:p>
          <a:p>
            <a:pPr lvl="1">
              <a:buFont typeface="Wingdings" panose="05000000000000000000" pitchFamily="2" charset="2"/>
              <a:buChar char="§"/>
            </a:pPr>
            <a:endParaRPr lang="en-US" dirty="0"/>
          </a:p>
          <a:p>
            <a:pPr marL="457200" lvl="1" indent="0">
              <a:buNone/>
            </a:pPr>
            <a:r>
              <a:rPr lang="en-US" sz="2800" b="1" i="1" dirty="0"/>
              <a:t>Create new legislation that will affect abandoned, blighted properties.</a:t>
            </a:r>
          </a:p>
          <a:p>
            <a:pPr lvl="1">
              <a:buFont typeface="Wingdings" panose="05000000000000000000" pitchFamily="2" charset="2"/>
              <a:buChar char="§"/>
            </a:pPr>
            <a:r>
              <a:rPr lang="en-US" dirty="0"/>
              <a:t>Vacant building registry – important for contacting owners for emergencies. These properties drain services from fire, police and code enforcement. </a:t>
            </a:r>
          </a:p>
          <a:p>
            <a:pPr lvl="1">
              <a:buFont typeface="Wingdings" panose="05000000000000000000" pitchFamily="2" charset="2"/>
              <a:buChar char="§"/>
            </a:pPr>
            <a:r>
              <a:rPr lang="en-US" dirty="0"/>
              <a:t>Receivership legislation – City to be named as court appointed receiver</a:t>
            </a:r>
          </a:p>
          <a:p>
            <a:pPr marL="457200" lvl="1" indent="0">
              <a:buNone/>
            </a:pPr>
            <a:endParaRPr lang="en-US" dirty="0"/>
          </a:p>
          <a:p>
            <a:pPr marL="457200" lvl="1" indent="0">
              <a:buNone/>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11013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496C42-B04B-4DFE-B61A-88626BBB74C7}"/>
              </a:ext>
            </a:extLst>
          </p:cNvPr>
          <p:cNvSpPr>
            <a:spLocks noGrp="1"/>
          </p:cNvSpPr>
          <p:nvPr>
            <p:ph idx="1"/>
          </p:nvPr>
        </p:nvSpPr>
        <p:spPr>
          <a:xfrm>
            <a:off x="838200" y="1124125"/>
            <a:ext cx="10515600" cy="5052838"/>
          </a:xfrm>
        </p:spPr>
        <p:txBody>
          <a:bodyPr/>
          <a:lstStyle/>
          <a:p>
            <a:pPr marL="0" indent="0">
              <a:buNone/>
            </a:pPr>
            <a:r>
              <a:rPr lang="en-US" dirty="0"/>
              <a:t>     </a:t>
            </a:r>
            <a:r>
              <a:rPr lang="en-US" b="1" i="1" dirty="0"/>
              <a:t>Relationship building with stakeholders is very important, for ex.</a:t>
            </a:r>
          </a:p>
          <a:p>
            <a:pPr lvl="1">
              <a:buFont typeface="Wingdings" panose="05000000000000000000" pitchFamily="2" charset="2"/>
              <a:buChar char="§"/>
            </a:pPr>
            <a:r>
              <a:rPr lang="en-US" dirty="0"/>
              <a:t>Habitat for Humanity</a:t>
            </a:r>
          </a:p>
          <a:p>
            <a:pPr lvl="1">
              <a:buFont typeface="Wingdings" panose="05000000000000000000" pitchFamily="2" charset="2"/>
              <a:buChar char="§"/>
            </a:pPr>
            <a:r>
              <a:rPr lang="en-US" dirty="0"/>
              <a:t>Landlords</a:t>
            </a:r>
          </a:p>
          <a:p>
            <a:pPr lvl="1">
              <a:buFont typeface="Wingdings" panose="05000000000000000000" pitchFamily="2" charset="2"/>
              <a:buChar char="§"/>
            </a:pPr>
            <a:r>
              <a:rPr lang="en-US" dirty="0"/>
              <a:t>Developers</a:t>
            </a:r>
          </a:p>
          <a:p>
            <a:pPr marL="457200" lvl="1" indent="0">
              <a:buNone/>
            </a:pPr>
            <a:endParaRPr lang="en-US" sz="2800" dirty="0"/>
          </a:p>
          <a:p>
            <a:pPr marL="457200" lvl="1" indent="0">
              <a:buNone/>
            </a:pPr>
            <a:r>
              <a:rPr lang="en-US" sz="2800" b="1" i="1" dirty="0"/>
              <a:t>Increase penalties for owners of abandoned properties.</a:t>
            </a:r>
          </a:p>
          <a:p>
            <a:pPr lvl="1">
              <a:buFont typeface="Wingdings" panose="05000000000000000000" pitchFamily="2" charset="2"/>
              <a:buChar char="§"/>
            </a:pPr>
            <a:r>
              <a:rPr lang="en-US" dirty="0"/>
              <a:t>Habitual offender legislation</a:t>
            </a:r>
          </a:p>
          <a:p>
            <a:pPr lvl="1">
              <a:buFont typeface="Wingdings" panose="05000000000000000000" pitchFamily="2" charset="2"/>
              <a:buChar char="§"/>
            </a:pPr>
            <a:r>
              <a:rPr lang="en-US" dirty="0"/>
              <a:t>Increasing municipal infraction amounts</a:t>
            </a:r>
          </a:p>
          <a:p>
            <a:pPr marL="457200" lvl="1" indent="0">
              <a:buNone/>
            </a:pPr>
            <a:endParaRPr lang="en-US" dirty="0"/>
          </a:p>
        </p:txBody>
      </p:sp>
    </p:spTree>
    <p:extLst>
      <p:ext uri="{BB962C8B-B14F-4D97-AF65-F5344CB8AC3E}">
        <p14:creationId xmlns:p14="http://schemas.microsoft.com/office/powerpoint/2010/main" val="3984070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314</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Code Enforcement</vt:lpstr>
      <vt:lpstr>Tools Cambridge is Using to Combat Blighted Properties: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Enforcement</dc:title>
  <dc:creator>Susan Webb</dc:creator>
  <cp:lastModifiedBy>Susan Webb</cp:lastModifiedBy>
  <cp:revision>8</cp:revision>
  <cp:lastPrinted>2020-01-09T20:39:07Z</cp:lastPrinted>
  <dcterms:created xsi:type="dcterms:W3CDTF">2018-10-30T18:01:51Z</dcterms:created>
  <dcterms:modified xsi:type="dcterms:W3CDTF">2020-01-09T21:24:25Z</dcterms:modified>
</cp:coreProperties>
</file>