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57" r:id="rId3"/>
    <p:sldId id="288" r:id="rId4"/>
    <p:sldId id="287" r:id="rId5"/>
    <p:sldId id="286" r:id="rId6"/>
    <p:sldId id="285" r:id="rId7"/>
    <p:sldId id="284" r:id="rId8"/>
    <p:sldId id="258" r:id="rId9"/>
    <p:sldId id="259" r:id="rId10"/>
    <p:sldId id="260" r:id="rId11"/>
    <p:sldId id="261" r:id="rId12"/>
    <p:sldId id="262" r:id="rId13"/>
    <p:sldId id="263" r:id="rId14"/>
    <p:sldId id="264" r:id="rId15"/>
    <p:sldId id="265" r:id="rId16"/>
    <p:sldId id="266" r:id="rId17"/>
    <p:sldId id="267" r:id="rId18"/>
    <p:sldId id="270" r:id="rId19"/>
    <p:sldId id="271" r:id="rId20"/>
    <p:sldId id="272" r:id="rId21"/>
    <p:sldId id="273" r:id="rId22"/>
    <p:sldId id="274" r:id="rId23"/>
    <p:sldId id="275" r:id="rId24"/>
    <p:sldId id="276" r:id="rId25"/>
    <p:sldId id="289" r:id="rId26"/>
    <p:sldId id="290" r:id="rId27"/>
    <p:sldId id="291" r:id="rId28"/>
    <p:sldId id="292" r:id="rId29"/>
    <p:sldId id="293" r:id="rId30"/>
    <p:sldId id="294" r:id="rId31"/>
    <p:sldId id="283" r:id="rId32"/>
  </p:sldIdLst>
  <p:sldSz cx="9144000" cy="5143500" type="screen16x9"/>
  <p:notesSz cx="6858000" cy="9144000"/>
  <p:embeddedFontLst>
    <p:embeddedFont>
      <p:font typeface="Comic Sans MS" panose="030F0702030302020204" pitchFamily="66" charset="0"/>
      <p:regular r:id="rId34"/>
      <p:bold r:id="rId35"/>
      <p:italic r:id="rId36"/>
      <p:boldItalic r:id="rId37"/>
    </p:embeddedFont>
    <p:embeddedFont>
      <p:font typeface="Corben" panose="020B0604020202020204" charset="0"/>
      <p:regular r:id="rId38"/>
      <p:bold r:id="rId39"/>
    </p:embeddedFont>
    <p:embeddedFont>
      <p:font typeface="Georgia" panose="02040502050405020303" pitchFamily="18" charset="0"/>
      <p:regular r:id="rId40"/>
      <p:bold r:id="rId41"/>
      <p:italic r:id="rId42"/>
      <p:boldItalic r:id="rId43"/>
    </p:embeddedFont>
    <p:embeddedFont>
      <p:font typeface="Happy Monkey" panose="020B0604020202020204" charset="0"/>
      <p:regular r:id="rId44"/>
    </p:embeddedFont>
    <p:embeddedFont>
      <p:font typeface="Pattaya" panose="020B0604020202020204" charset="-34"/>
      <p:regular r:id="rId45"/>
    </p:embeddedFont>
    <p:embeddedFont>
      <p:font typeface="Pompiere" panose="020B0604020202020204" charset="0"/>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BF8C28-D5B8-4997-AB5B-25A5B5D6C1CF}">
  <a:tblStyle styleId="{85BF8C28-D5B8-4997-AB5B-25A5B5D6C1C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4D8F5B5-A787-4BED-92A8-3455C2193289}"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258"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126289eb2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126289eb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155c67970e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155c67970e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152f2ed52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152f2ed52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52f2ed52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152f2ed52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152f2ed52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152f2ed5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126289eb2c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126289eb2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12266dec3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12266dec3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1105e9547e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1105e9547e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15414f1dd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15414f1dd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IRLA Reading Level</a:t>
            </a:r>
            <a:r>
              <a:rPr lang="en"/>
              <a:t> - percentage of students reading at grade level independently - this does not reflect the instructional level. All students still receive grade level instruction during the core reading block.</a:t>
            </a:r>
            <a:endParaRPr/>
          </a:p>
          <a:p>
            <a:pPr marL="0" lvl="0" indent="0" algn="l" rtl="0">
              <a:spcBef>
                <a:spcPts val="0"/>
              </a:spcBef>
              <a:spcAft>
                <a:spcPts val="0"/>
              </a:spcAft>
              <a:buNone/>
            </a:pPr>
            <a:endParaRPr/>
          </a:p>
          <a:p>
            <a:pPr marL="0" lvl="0" indent="0" algn="l" rtl="0">
              <a:spcBef>
                <a:spcPts val="0"/>
              </a:spcBef>
              <a:spcAft>
                <a:spcPts val="0"/>
              </a:spcAft>
              <a:buNone/>
            </a:pPr>
            <a:r>
              <a:rPr lang="en" b="1"/>
              <a:t>Reading Practice</a:t>
            </a:r>
            <a:r>
              <a:rPr lang="en"/>
              <a:t> - the percentage of students that are at the step goal. Students are expected to reading 4 steps (15 minute increments) independently per day. At least 2 in school and 2 at home. </a:t>
            </a:r>
            <a:endParaRPr/>
          </a:p>
          <a:p>
            <a:pPr marL="0" lvl="0" indent="0" algn="l" rtl="0">
              <a:spcBef>
                <a:spcPts val="0"/>
              </a:spcBef>
              <a:spcAft>
                <a:spcPts val="0"/>
              </a:spcAft>
              <a:buNone/>
            </a:pPr>
            <a:endParaRPr/>
          </a:p>
          <a:p>
            <a:pPr marL="0" lvl="0" indent="0" algn="l" rtl="0">
              <a:spcBef>
                <a:spcPts val="0"/>
              </a:spcBef>
              <a:spcAft>
                <a:spcPts val="0"/>
              </a:spcAft>
              <a:buNone/>
            </a:pPr>
            <a:r>
              <a:rPr lang="en" b="1"/>
              <a:t>Conferencing</a:t>
            </a:r>
            <a:r>
              <a:rPr lang="en"/>
              <a:t> - the percentage of students that have had a conference documented in schoolpace within the last two weeks. Teachers conference with students while the class is independently reading and practicing power goals. The actual percentage may be higher than what is reflected if some conferences are not recorded in SchoolPace. Some quick check-ins are not always documented.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10fba2510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10fba2510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138b88ef1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138b88ef1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139e5f78e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139e5f78e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These average decline is 5.5% from the 2020-2021 SY, resemble the second semester of SY 20-21</a:t>
            </a:r>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10fba2510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10fba2510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138b88ef1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138b88ef1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10327996f4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10327996f4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10fba2510f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10fba2510f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1204d8bc4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11204d8bc4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1204d8bc4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11204d8bc4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5262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1204d8bc4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11204d8bc4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8372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1204d8bc4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11204d8bc4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3308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1204d8bc4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11204d8bc4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3797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1204d8bc4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11204d8bc4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5230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139e5f78e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139e5f78e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03817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1204d8bc4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11204d8bc4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72601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155c67970e_2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155c67970e_2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139e5f78e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139e5f78e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 </a:t>
            </a:r>
            <a:r>
              <a:rPr lang="en-US" dirty="0" err="1"/>
              <a:t>Dist</a:t>
            </a:r>
            <a:r>
              <a:rPr lang="en-US" dirty="0"/>
              <a:t> Attend by month which is calculated at the end of each month and the % Attend by Race and Gender is based on the current data which now has many more transfers in/out now</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1177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139e5f78e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139e5f78e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2292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139e5f78e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139e5f78e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__ students have been impacted 2 or more times, demographic break down pending</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956552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139e5f78e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139e5f78e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6400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139e5f78e8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139e5f78e8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139e5f78e8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139e5f78e8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dcpsmd-my.sharepoint.com/:x:/g/personal/fitzgeralde_dcpsmd_org/EVcNXn_XfK1PrcmwboCHBUQB7Nasvp1boNjz0fi9tfoohw?e=goQ1lX"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55" name="Google Shape;55;p13"/>
          <p:cNvPicPr preferRelativeResize="0"/>
          <p:nvPr/>
        </p:nvPicPr>
        <p:blipFill>
          <a:blip r:embed="rId4">
            <a:alphaModFix/>
          </a:blip>
          <a:stretch>
            <a:fillRect/>
          </a:stretch>
        </p:blipFill>
        <p:spPr>
          <a:xfrm>
            <a:off x="212925" y="192475"/>
            <a:ext cx="8718152" cy="4758551"/>
          </a:xfrm>
          <a:prstGeom prst="rect">
            <a:avLst/>
          </a:prstGeom>
          <a:noFill/>
          <a:ln>
            <a:noFill/>
          </a:ln>
        </p:spPr>
      </p:pic>
      <p:pic>
        <p:nvPicPr>
          <p:cNvPr id="56" name="Google Shape;56;p13"/>
          <p:cNvPicPr preferRelativeResize="0"/>
          <p:nvPr/>
        </p:nvPicPr>
        <p:blipFill>
          <a:blip r:embed="rId5">
            <a:alphaModFix/>
          </a:blip>
          <a:stretch>
            <a:fillRect/>
          </a:stretch>
        </p:blipFill>
        <p:spPr>
          <a:xfrm>
            <a:off x="438299" y="255631"/>
            <a:ext cx="8415451" cy="4593300"/>
          </a:xfrm>
          <a:prstGeom prst="rect">
            <a:avLst/>
          </a:prstGeom>
          <a:noFill/>
          <a:ln>
            <a:noFill/>
          </a:ln>
        </p:spPr>
      </p:pic>
      <p:pic>
        <p:nvPicPr>
          <p:cNvPr id="57" name="Google Shape;57;p13"/>
          <p:cNvPicPr preferRelativeResize="0"/>
          <p:nvPr/>
        </p:nvPicPr>
        <p:blipFill rotWithShape="1">
          <a:blip r:embed="rId6">
            <a:alphaModFix/>
          </a:blip>
          <a:srcRect/>
          <a:stretch/>
        </p:blipFill>
        <p:spPr>
          <a:xfrm>
            <a:off x="0" y="0"/>
            <a:ext cx="3431948" cy="529900"/>
          </a:xfrm>
          <a:prstGeom prst="rect">
            <a:avLst/>
          </a:prstGeom>
          <a:noFill/>
          <a:ln>
            <a:noFill/>
          </a:ln>
        </p:spPr>
      </p:pic>
      <p:pic>
        <p:nvPicPr>
          <p:cNvPr id="58" name="Google Shape;58;p13"/>
          <p:cNvPicPr preferRelativeResize="0"/>
          <p:nvPr/>
        </p:nvPicPr>
        <p:blipFill rotWithShape="1">
          <a:blip r:embed="rId6">
            <a:alphaModFix/>
          </a:blip>
          <a:srcRect/>
          <a:stretch/>
        </p:blipFill>
        <p:spPr>
          <a:xfrm>
            <a:off x="3431950" y="0"/>
            <a:ext cx="3431948" cy="529900"/>
          </a:xfrm>
          <a:prstGeom prst="rect">
            <a:avLst/>
          </a:prstGeom>
          <a:noFill/>
          <a:ln>
            <a:noFill/>
          </a:ln>
        </p:spPr>
      </p:pic>
      <p:pic>
        <p:nvPicPr>
          <p:cNvPr id="59" name="Google Shape;59;p13"/>
          <p:cNvPicPr preferRelativeResize="0"/>
          <p:nvPr/>
        </p:nvPicPr>
        <p:blipFill rotWithShape="1">
          <a:blip r:embed="rId6">
            <a:alphaModFix/>
          </a:blip>
          <a:srcRect l="-1031" r="32720"/>
          <a:stretch/>
        </p:blipFill>
        <p:spPr>
          <a:xfrm>
            <a:off x="6799600" y="0"/>
            <a:ext cx="2344400" cy="529900"/>
          </a:xfrm>
          <a:prstGeom prst="rect">
            <a:avLst/>
          </a:prstGeom>
          <a:noFill/>
          <a:ln>
            <a:noFill/>
          </a:ln>
        </p:spPr>
      </p:pic>
      <p:sp>
        <p:nvSpPr>
          <p:cNvPr id="60" name="Google Shape;60;p13"/>
          <p:cNvSpPr txBox="1"/>
          <p:nvPr/>
        </p:nvSpPr>
        <p:spPr>
          <a:xfrm>
            <a:off x="5346375" y="788100"/>
            <a:ext cx="3584700" cy="69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b="1">
                <a:solidFill>
                  <a:srgbClr val="68E2CC"/>
                </a:solidFill>
                <a:latin typeface="Georgia"/>
                <a:ea typeface="Georgia"/>
                <a:cs typeface="Georgia"/>
                <a:sym typeface="Georgia"/>
              </a:rPr>
              <a:t>Board Meeting</a:t>
            </a:r>
            <a:endParaRPr sz="3400" b="1">
              <a:solidFill>
                <a:srgbClr val="68E2CC"/>
              </a:solidFill>
              <a:latin typeface="Georgia"/>
              <a:ea typeface="Georgia"/>
              <a:cs typeface="Georgia"/>
              <a:sym typeface="Georgia"/>
            </a:endParaRPr>
          </a:p>
          <a:p>
            <a:pPr marL="0" lvl="0" indent="0" algn="ctr" rtl="0">
              <a:spcBef>
                <a:spcPts val="0"/>
              </a:spcBef>
              <a:spcAft>
                <a:spcPts val="0"/>
              </a:spcAft>
              <a:buNone/>
            </a:pPr>
            <a:r>
              <a:rPr lang="en" sz="2600" b="1">
                <a:solidFill>
                  <a:srgbClr val="68E2CC"/>
                </a:solidFill>
                <a:latin typeface="Georgia"/>
                <a:ea typeface="Georgia"/>
                <a:cs typeface="Georgia"/>
                <a:sym typeface="Georgia"/>
              </a:rPr>
              <a:t>February 17, 2022</a:t>
            </a:r>
            <a:endParaRPr sz="2600" b="1">
              <a:solidFill>
                <a:srgbClr val="68E2CC"/>
              </a:solidFill>
              <a:latin typeface="Georgia"/>
              <a:ea typeface="Georgia"/>
              <a:cs typeface="Georgia"/>
              <a:sym typeface="Georgia"/>
            </a:endParaRPr>
          </a:p>
        </p:txBody>
      </p:sp>
      <p:sp>
        <p:nvSpPr>
          <p:cNvPr id="61" name="Google Shape;61;p13"/>
          <p:cNvSpPr txBox="1"/>
          <p:nvPr/>
        </p:nvSpPr>
        <p:spPr>
          <a:xfrm>
            <a:off x="1875975" y="2609500"/>
            <a:ext cx="5540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200">
              <a:solidFill>
                <a:schemeClr val="lt1"/>
              </a:solidFill>
              <a:latin typeface="Comic Sans MS"/>
              <a:ea typeface="Comic Sans MS"/>
              <a:cs typeface="Comic Sans MS"/>
              <a:sym typeface="Comic Sans MS"/>
            </a:endParaRPr>
          </a:p>
        </p:txBody>
      </p:sp>
      <p:sp>
        <p:nvSpPr>
          <p:cNvPr id="62" name="Google Shape;62;p13"/>
          <p:cNvSpPr txBox="1"/>
          <p:nvPr/>
        </p:nvSpPr>
        <p:spPr>
          <a:xfrm>
            <a:off x="976725" y="1970063"/>
            <a:ext cx="7338600" cy="3033108"/>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Clr>
                <a:schemeClr val="dk1"/>
              </a:buClr>
              <a:buSzPts val="1100"/>
              <a:buFont typeface="Arial"/>
              <a:buNone/>
            </a:pPr>
            <a:r>
              <a:rPr lang="en" sz="4800" b="1" dirty="0">
                <a:solidFill>
                  <a:srgbClr val="FFFFFF"/>
                </a:solidFill>
                <a:latin typeface="Georgia"/>
                <a:ea typeface="Georgia"/>
                <a:cs typeface="Georgia"/>
                <a:sym typeface="Georgia"/>
              </a:rPr>
              <a:t>Data Update</a:t>
            </a:r>
          </a:p>
          <a:p>
            <a:pPr marL="0" lvl="0" indent="0" algn="ctr" rtl="0">
              <a:lnSpc>
                <a:spcPct val="115000"/>
              </a:lnSpc>
              <a:spcBef>
                <a:spcPts val="1200"/>
              </a:spcBef>
              <a:spcAft>
                <a:spcPts val="0"/>
              </a:spcAft>
              <a:buClr>
                <a:schemeClr val="dk1"/>
              </a:buClr>
              <a:buSzPts val="1100"/>
              <a:buFont typeface="Arial"/>
              <a:buNone/>
            </a:pPr>
            <a:r>
              <a:rPr lang="en-US" sz="3600" b="1" dirty="0">
                <a:solidFill>
                  <a:srgbClr val="FFFFFF"/>
                </a:solidFill>
                <a:latin typeface="Georgia"/>
                <a:ea typeface="Georgia"/>
                <a:cs typeface="Georgia"/>
                <a:sym typeface="Georgia"/>
              </a:rPr>
              <a:t>Attendance and </a:t>
            </a:r>
            <a:r>
              <a:rPr lang="en" sz="3600" b="1" dirty="0">
                <a:solidFill>
                  <a:srgbClr val="FFFFFF"/>
                </a:solidFill>
                <a:latin typeface="Georgia"/>
                <a:ea typeface="Georgia"/>
                <a:cs typeface="Georgia"/>
                <a:sym typeface="Georgia"/>
              </a:rPr>
              <a:t>ELA/Math </a:t>
            </a:r>
            <a:endParaRPr sz="3600" b="1" dirty="0">
              <a:solidFill>
                <a:srgbClr val="FFFFFF"/>
              </a:solidFill>
              <a:latin typeface="Georgia"/>
              <a:ea typeface="Georgia"/>
              <a:cs typeface="Georgia"/>
              <a:sym typeface="Georgia"/>
            </a:endParaRPr>
          </a:p>
          <a:p>
            <a:pPr marL="0" lvl="0" indent="0" algn="ctr" rtl="0">
              <a:lnSpc>
                <a:spcPct val="115000"/>
              </a:lnSpc>
              <a:spcBef>
                <a:spcPts val="1200"/>
              </a:spcBef>
              <a:spcAft>
                <a:spcPts val="0"/>
              </a:spcAft>
              <a:buClr>
                <a:schemeClr val="dk1"/>
              </a:buClr>
              <a:buSzPts val="1100"/>
              <a:buFont typeface="Arial"/>
              <a:buNone/>
            </a:pPr>
            <a:r>
              <a:rPr lang="en" sz="3000" b="1" dirty="0">
                <a:solidFill>
                  <a:srgbClr val="FFFFFF"/>
                </a:solidFill>
                <a:latin typeface="Georgia"/>
                <a:ea typeface="Georgia"/>
                <a:cs typeface="Georgia"/>
                <a:sym typeface="Georgia"/>
              </a:rPr>
              <a:t>2021-2022 Mid-Year Review</a:t>
            </a:r>
            <a:endParaRPr sz="3000" b="1" dirty="0">
              <a:solidFill>
                <a:srgbClr val="FFFFFF"/>
              </a:solidFill>
              <a:latin typeface="Georgia"/>
              <a:ea typeface="Georgia"/>
              <a:cs typeface="Georgia"/>
              <a:sym typeface="Georgia"/>
            </a:endParaRPr>
          </a:p>
          <a:p>
            <a:pPr marL="0" lvl="0" indent="0" algn="l" rtl="0">
              <a:spcBef>
                <a:spcPts val="1200"/>
              </a:spcBef>
              <a:spcAft>
                <a:spcPts val="0"/>
              </a:spcAft>
              <a:buNone/>
            </a:pPr>
            <a:endParaRPr dirty="0"/>
          </a:p>
        </p:txBody>
      </p:sp>
      <p:pic>
        <p:nvPicPr>
          <p:cNvPr id="63" name="Google Shape;63;p13"/>
          <p:cNvPicPr preferRelativeResize="0"/>
          <p:nvPr/>
        </p:nvPicPr>
        <p:blipFill>
          <a:blip r:embed="rId7">
            <a:alphaModFix/>
          </a:blip>
          <a:stretch>
            <a:fillRect/>
          </a:stretch>
        </p:blipFill>
        <p:spPr>
          <a:xfrm>
            <a:off x="467925" y="573475"/>
            <a:ext cx="4934650" cy="1619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7"/>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15" name="Google Shape;115;p17"/>
          <p:cNvPicPr preferRelativeResize="0"/>
          <p:nvPr/>
        </p:nvPicPr>
        <p:blipFill>
          <a:blip r:embed="rId4">
            <a:alphaModFix/>
          </a:blip>
          <a:stretch>
            <a:fillRect/>
          </a:stretch>
        </p:blipFill>
        <p:spPr>
          <a:xfrm>
            <a:off x="212925" y="192475"/>
            <a:ext cx="8718152" cy="4758551"/>
          </a:xfrm>
          <a:prstGeom prst="rect">
            <a:avLst/>
          </a:prstGeom>
          <a:noFill/>
          <a:ln>
            <a:noFill/>
          </a:ln>
        </p:spPr>
      </p:pic>
      <p:pic>
        <p:nvPicPr>
          <p:cNvPr id="116" name="Google Shape;116;p17"/>
          <p:cNvPicPr preferRelativeResize="0"/>
          <p:nvPr/>
        </p:nvPicPr>
        <p:blipFill>
          <a:blip r:embed="rId5">
            <a:alphaModFix/>
          </a:blip>
          <a:stretch>
            <a:fillRect/>
          </a:stretch>
        </p:blipFill>
        <p:spPr>
          <a:xfrm>
            <a:off x="364275" y="275100"/>
            <a:ext cx="8415451" cy="4593300"/>
          </a:xfrm>
          <a:prstGeom prst="rect">
            <a:avLst/>
          </a:prstGeom>
          <a:noFill/>
          <a:ln>
            <a:noFill/>
          </a:ln>
        </p:spPr>
      </p:pic>
      <p:pic>
        <p:nvPicPr>
          <p:cNvPr id="117" name="Google Shape;117;p17"/>
          <p:cNvPicPr preferRelativeResize="0"/>
          <p:nvPr/>
        </p:nvPicPr>
        <p:blipFill rotWithShape="1">
          <a:blip r:embed="rId6">
            <a:alphaModFix/>
          </a:blip>
          <a:srcRect/>
          <a:stretch/>
        </p:blipFill>
        <p:spPr>
          <a:xfrm>
            <a:off x="0" y="0"/>
            <a:ext cx="3431948" cy="529900"/>
          </a:xfrm>
          <a:prstGeom prst="rect">
            <a:avLst/>
          </a:prstGeom>
          <a:noFill/>
          <a:ln>
            <a:noFill/>
          </a:ln>
        </p:spPr>
      </p:pic>
      <p:pic>
        <p:nvPicPr>
          <p:cNvPr id="118" name="Google Shape;118;p17"/>
          <p:cNvPicPr preferRelativeResize="0"/>
          <p:nvPr/>
        </p:nvPicPr>
        <p:blipFill rotWithShape="1">
          <a:blip r:embed="rId6">
            <a:alphaModFix/>
          </a:blip>
          <a:srcRect/>
          <a:stretch/>
        </p:blipFill>
        <p:spPr>
          <a:xfrm>
            <a:off x="3431950" y="0"/>
            <a:ext cx="3431948" cy="529900"/>
          </a:xfrm>
          <a:prstGeom prst="rect">
            <a:avLst/>
          </a:prstGeom>
          <a:noFill/>
          <a:ln>
            <a:noFill/>
          </a:ln>
        </p:spPr>
      </p:pic>
      <p:pic>
        <p:nvPicPr>
          <p:cNvPr id="119" name="Google Shape;119;p17"/>
          <p:cNvPicPr preferRelativeResize="0"/>
          <p:nvPr/>
        </p:nvPicPr>
        <p:blipFill rotWithShape="1">
          <a:blip r:embed="rId6">
            <a:alphaModFix/>
          </a:blip>
          <a:srcRect l="-1031" r="32720"/>
          <a:stretch/>
        </p:blipFill>
        <p:spPr>
          <a:xfrm>
            <a:off x="6799600" y="0"/>
            <a:ext cx="2344400" cy="529900"/>
          </a:xfrm>
          <a:prstGeom prst="rect">
            <a:avLst/>
          </a:prstGeom>
          <a:noFill/>
          <a:ln>
            <a:noFill/>
          </a:ln>
        </p:spPr>
      </p:pic>
      <p:sp>
        <p:nvSpPr>
          <p:cNvPr id="120" name="Google Shape;120;p17"/>
          <p:cNvSpPr txBox="1"/>
          <p:nvPr/>
        </p:nvSpPr>
        <p:spPr>
          <a:xfrm>
            <a:off x="397000" y="679325"/>
            <a:ext cx="8381400" cy="59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800">
              <a:solidFill>
                <a:srgbClr val="68E2CC"/>
              </a:solidFill>
              <a:latin typeface="Happy Monkey"/>
              <a:ea typeface="Happy Monkey"/>
              <a:cs typeface="Happy Monkey"/>
              <a:sym typeface="Happy Monkey"/>
            </a:endParaRPr>
          </a:p>
        </p:txBody>
      </p:sp>
      <p:sp>
        <p:nvSpPr>
          <p:cNvPr id="121" name="Google Shape;121;p17"/>
          <p:cNvSpPr txBox="1"/>
          <p:nvPr/>
        </p:nvSpPr>
        <p:spPr>
          <a:xfrm>
            <a:off x="1717800" y="548900"/>
            <a:ext cx="5540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chemeClr val="lt1"/>
                </a:solidFill>
                <a:latin typeface="Comic Sans MS"/>
                <a:ea typeface="Comic Sans MS"/>
                <a:cs typeface="Comic Sans MS"/>
                <a:sym typeface="Comic Sans MS"/>
              </a:rPr>
              <a:t>i-Ready District Data</a:t>
            </a:r>
            <a:endParaRPr sz="2200">
              <a:solidFill>
                <a:schemeClr val="lt1"/>
              </a:solidFill>
              <a:latin typeface="Comic Sans MS"/>
              <a:ea typeface="Comic Sans MS"/>
              <a:cs typeface="Comic Sans MS"/>
              <a:sym typeface="Comic Sans MS"/>
            </a:endParaRPr>
          </a:p>
        </p:txBody>
      </p:sp>
      <p:pic>
        <p:nvPicPr>
          <p:cNvPr id="122" name="Google Shape;122;p17"/>
          <p:cNvPicPr preferRelativeResize="0"/>
          <p:nvPr/>
        </p:nvPicPr>
        <p:blipFill rotWithShape="1">
          <a:blip r:embed="rId7">
            <a:alphaModFix/>
          </a:blip>
          <a:srcRect t="29829"/>
          <a:stretch/>
        </p:blipFill>
        <p:spPr>
          <a:xfrm>
            <a:off x="397000" y="1124900"/>
            <a:ext cx="8306249" cy="2568050"/>
          </a:xfrm>
          <a:prstGeom prst="rect">
            <a:avLst/>
          </a:prstGeom>
          <a:noFill/>
          <a:ln>
            <a:noFill/>
          </a:ln>
        </p:spPr>
      </p:pic>
      <p:sp>
        <p:nvSpPr>
          <p:cNvPr id="123" name="Google Shape;123;p17"/>
          <p:cNvSpPr txBox="1"/>
          <p:nvPr/>
        </p:nvSpPr>
        <p:spPr>
          <a:xfrm>
            <a:off x="2671675" y="3818775"/>
            <a:ext cx="4262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101 students moved up from 3+ GL Behind</a:t>
            </a:r>
            <a:endParaRPr>
              <a:solidFill>
                <a:schemeClr val="lt1"/>
              </a:solidFill>
            </a:endParaRPr>
          </a:p>
          <a:p>
            <a:pPr marL="0" lvl="0" indent="0" algn="l" rtl="0">
              <a:spcBef>
                <a:spcPts val="0"/>
              </a:spcBef>
              <a:spcAft>
                <a:spcPts val="0"/>
              </a:spcAft>
              <a:buNone/>
            </a:pPr>
            <a:r>
              <a:rPr lang="en">
                <a:solidFill>
                  <a:schemeClr val="lt1"/>
                </a:solidFill>
              </a:rPr>
              <a:t>145 students moved up from 2+ GL Behind</a:t>
            </a:r>
            <a:endParaRPr>
              <a:solidFill>
                <a:schemeClr val="lt1"/>
              </a:solidFill>
            </a:endParaRPr>
          </a:p>
          <a:p>
            <a:pPr marL="0" lvl="0" indent="0" algn="l" rtl="0">
              <a:spcBef>
                <a:spcPts val="0"/>
              </a:spcBef>
              <a:spcAft>
                <a:spcPts val="0"/>
              </a:spcAft>
              <a:buNone/>
            </a:pPr>
            <a:r>
              <a:rPr lang="en">
                <a:solidFill>
                  <a:schemeClr val="lt1"/>
                </a:solidFill>
              </a:rPr>
              <a:t>246 student increase in our 1+ GL to on GL</a:t>
            </a:r>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18"/>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29" name="Google Shape;129;p18"/>
          <p:cNvPicPr preferRelativeResize="0"/>
          <p:nvPr/>
        </p:nvPicPr>
        <p:blipFill>
          <a:blip r:embed="rId4">
            <a:alphaModFix/>
          </a:blip>
          <a:stretch>
            <a:fillRect/>
          </a:stretch>
        </p:blipFill>
        <p:spPr>
          <a:xfrm>
            <a:off x="212925" y="192475"/>
            <a:ext cx="8718152" cy="4758551"/>
          </a:xfrm>
          <a:prstGeom prst="rect">
            <a:avLst/>
          </a:prstGeom>
          <a:noFill/>
          <a:ln>
            <a:noFill/>
          </a:ln>
        </p:spPr>
      </p:pic>
      <p:pic>
        <p:nvPicPr>
          <p:cNvPr id="130" name="Google Shape;130;p18"/>
          <p:cNvPicPr preferRelativeResize="0"/>
          <p:nvPr/>
        </p:nvPicPr>
        <p:blipFill>
          <a:blip r:embed="rId5">
            <a:alphaModFix/>
          </a:blip>
          <a:stretch>
            <a:fillRect/>
          </a:stretch>
        </p:blipFill>
        <p:spPr>
          <a:xfrm>
            <a:off x="364275" y="275100"/>
            <a:ext cx="8415451" cy="4593300"/>
          </a:xfrm>
          <a:prstGeom prst="rect">
            <a:avLst/>
          </a:prstGeom>
          <a:noFill/>
          <a:ln>
            <a:noFill/>
          </a:ln>
        </p:spPr>
      </p:pic>
      <p:pic>
        <p:nvPicPr>
          <p:cNvPr id="131" name="Google Shape;131;p18"/>
          <p:cNvPicPr preferRelativeResize="0"/>
          <p:nvPr/>
        </p:nvPicPr>
        <p:blipFill rotWithShape="1">
          <a:blip r:embed="rId6">
            <a:alphaModFix/>
          </a:blip>
          <a:srcRect/>
          <a:stretch/>
        </p:blipFill>
        <p:spPr>
          <a:xfrm>
            <a:off x="0" y="0"/>
            <a:ext cx="3431948" cy="529900"/>
          </a:xfrm>
          <a:prstGeom prst="rect">
            <a:avLst/>
          </a:prstGeom>
          <a:noFill/>
          <a:ln>
            <a:noFill/>
          </a:ln>
        </p:spPr>
      </p:pic>
      <p:pic>
        <p:nvPicPr>
          <p:cNvPr id="132" name="Google Shape;132;p18"/>
          <p:cNvPicPr preferRelativeResize="0"/>
          <p:nvPr/>
        </p:nvPicPr>
        <p:blipFill rotWithShape="1">
          <a:blip r:embed="rId6">
            <a:alphaModFix/>
          </a:blip>
          <a:srcRect/>
          <a:stretch/>
        </p:blipFill>
        <p:spPr>
          <a:xfrm>
            <a:off x="3431950" y="0"/>
            <a:ext cx="3431948" cy="529900"/>
          </a:xfrm>
          <a:prstGeom prst="rect">
            <a:avLst/>
          </a:prstGeom>
          <a:noFill/>
          <a:ln>
            <a:noFill/>
          </a:ln>
        </p:spPr>
      </p:pic>
      <p:pic>
        <p:nvPicPr>
          <p:cNvPr id="133" name="Google Shape;133;p18"/>
          <p:cNvPicPr preferRelativeResize="0"/>
          <p:nvPr/>
        </p:nvPicPr>
        <p:blipFill rotWithShape="1">
          <a:blip r:embed="rId6">
            <a:alphaModFix/>
          </a:blip>
          <a:srcRect l="-1031" r="32720"/>
          <a:stretch/>
        </p:blipFill>
        <p:spPr>
          <a:xfrm>
            <a:off x="6799600" y="0"/>
            <a:ext cx="2344400" cy="529900"/>
          </a:xfrm>
          <a:prstGeom prst="rect">
            <a:avLst/>
          </a:prstGeom>
          <a:noFill/>
          <a:ln>
            <a:noFill/>
          </a:ln>
        </p:spPr>
      </p:pic>
      <p:sp>
        <p:nvSpPr>
          <p:cNvPr id="134" name="Google Shape;134;p18"/>
          <p:cNvSpPr txBox="1"/>
          <p:nvPr/>
        </p:nvSpPr>
        <p:spPr>
          <a:xfrm>
            <a:off x="397000" y="679325"/>
            <a:ext cx="8381400" cy="59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800">
              <a:solidFill>
                <a:srgbClr val="68E2CC"/>
              </a:solidFill>
              <a:latin typeface="Happy Monkey"/>
              <a:ea typeface="Happy Monkey"/>
              <a:cs typeface="Happy Monkey"/>
              <a:sym typeface="Happy Monkey"/>
            </a:endParaRPr>
          </a:p>
        </p:txBody>
      </p:sp>
      <p:sp>
        <p:nvSpPr>
          <p:cNvPr id="135" name="Google Shape;135;p18"/>
          <p:cNvSpPr txBox="1"/>
          <p:nvPr/>
        </p:nvSpPr>
        <p:spPr>
          <a:xfrm>
            <a:off x="1717800" y="548900"/>
            <a:ext cx="5540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chemeClr val="lt1"/>
                </a:solidFill>
                <a:latin typeface="Comic Sans MS"/>
                <a:ea typeface="Comic Sans MS"/>
                <a:cs typeface="Comic Sans MS"/>
                <a:sym typeface="Comic Sans MS"/>
              </a:rPr>
              <a:t>Elementary i-Ready District Data</a:t>
            </a:r>
            <a:endParaRPr sz="2200">
              <a:solidFill>
                <a:schemeClr val="lt1"/>
              </a:solidFill>
              <a:latin typeface="Comic Sans MS"/>
              <a:ea typeface="Comic Sans MS"/>
              <a:cs typeface="Comic Sans MS"/>
              <a:sym typeface="Comic Sans MS"/>
            </a:endParaRPr>
          </a:p>
        </p:txBody>
      </p:sp>
      <p:sp>
        <p:nvSpPr>
          <p:cNvPr id="136" name="Google Shape;136;p18"/>
          <p:cNvSpPr txBox="1"/>
          <p:nvPr/>
        </p:nvSpPr>
        <p:spPr>
          <a:xfrm>
            <a:off x="2671675" y="3818775"/>
            <a:ext cx="4262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92 students moved up from 3+ GL Behind</a:t>
            </a:r>
            <a:endParaRPr>
              <a:solidFill>
                <a:schemeClr val="lt1"/>
              </a:solidFill>
            </a:endParaRPr>
          </a:p>
          <a:p>
            <a:pPr marL="0" lvl="0" indent="0" algn="l" rtl="0">
              <a:spcBef>
                <a:spcPts val="0"/>
              </a:spcBef>
              <a:spcAft>
                <a:spcPts val="0"/>
              </a:spcAft>
              <a:buNone/>
            </a:pPr>
            <a:r>
              <a:rPr lang="en">
                <a:solidFill>
                  <a:schemeClr val="lt1"/>
                </a:solidFill>
              </a:rPr>
              <a:t>124 students moved up from 2+ GL Behind</a:t>
            </a:r>
            <a:endParaRPr>
              <a:solidFill>
                <a:schemeClr val="lt1"/>
              </a:solidFill>
            </a:endParaRPr>
          </a:p>
          <a:p>
            <a:pPr marL="0" lvl="0" indent="0" algn="l" rtl="0">
              <a:spcBef>
                <a:spcPts val="0"/>
              </a:spcBef>
              <a:spcAft>
                <a:spcPts val="0"/>
              </a:spcAft>
              <a:buNone/>
            </a:pPr>
            <a:r>
              <a:rPr lang="en">
                <a:solidFill>
                  <a:schemeClr val="lt1"/>
                </a:solidFill>
              </a:rPr>
              <a:t>216 student increase in our 1+ GL to on GL</a:t>
            </a:r>
            <a:endParaRPr>
              <a:solidFill>
                <a:schemeClr val="lt1"/>
              </a:solidFill>
            </a:endParaRPr>
          </a:p>
        </p:txBody>
      </p:sp>
      <p:pic>
        <p:nvPicPr>
          <p:cNvPr id="137" name="Google Shape;137;p18"/>
          <p:cNvPicPr preferRelativeResize="0"/>
          <p:nvPr/>
        </p:nvPicPr>
        <p:blipFill rotWithShape="1">
          <a:blip r:embed="rId7">
            <a:alphaModFix/>
          </a:blip>
          <a:srcRect b="7663"/>
          <a:stretch/>
        </p:blipFill>
        <p:spPr>
          <a:xfrm>
            <a:off x="364275" y="1270325"/>
            <a:ext cx="8220550" cy="2230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19"/>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43" name="Google Shape;143;p19"/>
          <p:cNvPicPr preferRelativeResize="0"/>
          <p:nvPr/>
        </p:nvPicPr>
        <p:blipFill>
          <a:blip r:embed="rId4">
            <a:alphaModFix/>
          </a:blip>
          <a:stretch>
            <a:fillRect/>
          </a:stretch>
        </p:blipFill>
        <p:spPr>
          <a:xfrm>
            <a:off x="212925" y="192475"/>
            <a:ext cx="8718152" cy="4758551"/>
          </a:xfrm>
          <a:prstGeom prst="rect">
            <a:avLst/>
          </a:prstGeom>
          <a:noFill/>
          <a:ln>
            <a:noFill/>
          </a:ln>
        </p:spPr>
      </p:pic>
      <p:pic>
        <p:nvPicPr>
          <p:cNvPr id="144" name="Google Shape;144;p19"/>
          <p:cNvPicPr preferRelativeResize="0"/>
          <p:nvPr/>
        </p:nvPicPr>
        <p:blipFill>
          <a:blip r:embed="rId5">
            <a:alphaModFix/>
          </a:blip>
          <a:stretch>
            <a:fillRect/>
          </a:stretch>
        </p:blipFill>
        <p:spPr>
          <a:xfrm>
            <a:off x="364275" y="275100"/>
            <a:ext cx="8415451" cy="4593300"/>
          </a:xfrm>
          <a:prstGeom prst="rect">
            <a:avLst/>
          </a:prstGeom>
          <a:noFill/>
          <a:ln>
            <a:noFill/>
          </a:ln>
        </p:spPr>
      </p:pic>
      <p:pic>
        <p:nvPicPr>
          <p:cNvPr id="145" name="Google Shape;145;p19"/>
          <p:cNvPicPr preferRelativeResize="0"/>
          <p:nvPr/>
        </p:nvPicPr>
        <p:blipFill rotWithShape="1">
          <a:blip r:embed="rId6">
            <a:alphaModFix/>
          </a:blip>
          <a:srcRect/>
          <a:stretch/>
        </p:blipFill>
        <p:spPr>
          <a:xfrm>
            <a:off x="0" y="0"/>
            <a:ext cx="3431948" cy="529900"/>
          </a:xfrm>
          <a:prstGeom prst="rect">
            <a:avLst/>
          </a:prstGeom>
          <a:noFill/>
          <a:ln>
            <a:noFill/>
          </a:ln>
        </p:spPr>
      </p:pic>
      <p:pic>
        <p:nvPicPr>
          <p:cNvPr id="146" name="Google Shape;146;p19"/>
          <p:cNvPicPr preferRelativeResize="0"/>
          <p:nvPr/>
        </p:nvPicPr>
        <p:blipFill rotWithShape="1">
          <a:blip r:embed="rId6">
            <a:alphaModFix/>
          </a:blip>
          <a:srcRect/>
          <a:stretch/>
        </p:blipFill>
        <p:spPr>
          <a:xfrm>
            <a:off x="3431950" y="0"/>
            <a:ext cx="3431948" cy="529900"/>
          </a:xfrm>
          <a:prstGeom prst="rect">
            <a:avLst/>
          </a:prstGeom>
          <a:noFill/>
          <a:ln>
            <a:noFill/>
          </a:ln>
        </p:spPr>
      </p:pic>
      <p:pic>
        <p:nvPicPr>
          <p:cNvPr id="147" name="Google Shape;147;p19"/>
          <p:cNvPicPr preferRelativeResize="0"/>
          <p:nvPr/>
        </p:nvPicPr>
        <p:blipFill rotWithShape="1">
          <a:blip r:embed="rId6">
            <a:alphaModFix/>
          </a:blip>
          <a:srcRect l="-1031" r="32720"/>
          <a:stretch/>
        </p:blipFill>
        <p:spPr>
          <a:xfrm>
            <a:off x="6799600" y="0"/>
            <a:ext cx="2344400" cy="529900"/>
          </a:xfrm>
          <a:prstGeom prst="rect">
            <a:avLst/>
          </a:prstGeom>
          <a:noFill/>
          <a:ln>
            <a:noFill/>
          </a:ln>
        </p:spPr>
      </p:pic>
      <p:sp>
        <p:nvSpPr>
          <p:cNvPr id="148" name="Google Shape;148;p19"/>
          <p:cNvSpPr txBox="1"/>
          <p:nvPr/>
        </p:nvSpPr>
        <p:spPr>
          <a:xfrm>
            <a:off x="397000" y="679325"/>
            <a:ext cx="8381400" cy="59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800">
              <a:solidFill>
                <a:srgbClr val="68E2CC"/>
              </a:solidFill>
              <a:latin typeface="Happy Monkey"/>
              <a:ea typeface="Happy Monkey"/>
              <a:cs typeface="Happy Monkey"/>
              <a:sym typeface="Happy Monkey"/>
            </a:endParaRPr>
          </a:p>
        </p:txBody>
      </p:sp>
      <p:sp>
        <p:nvSpPr>
          <p:cNvPr id="149" name="Google Shape;149;p19"/>
          <p:cNvSpPr txBox="1"/>
          <p:nvPr/>
        </p:nvSpPr>
        <p:spPr>
          <a:xfrm>
            <a:off x="1717800" y="548900"/>
            <a:ext cx="5540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chemeClr val="lt1"/>
                </a:solidFill>
                <a:latin typeface="Comic Sans MS"/>
                <a:ea typeface="Comic Sans MS"/>
                <a:cs typeface="Comic Sans MS"/>
                <a:sym typeface="Comic Sans MS"/>
              </a:rPr>
              <a:t>Middle i-Ready District Data</a:t>
            </a:r>
            <a:endParaRPr sz="2200">
              <a:solidFill>
                <a:schemeClr val="lt1"/>
              </a:solidFill>
              <a:latin typeface="Comic Sans MS"/>
              <a:ea typeface="Comic Sans MS"/>
              <a:cs typeface="Comic Sans MS"/>
              <a:sym typeface="Comic Sans MS"/>
            </a:endParaRPr>
          </a:p>
        </p:txBody>
      </p:sp>
      <p:sp>
        <p:nvSpPr>
          <p:cNvPr id="150" name="Google Shape;150;p19"/>
          <p:cNvSpPr txBox="1"/>
          <p:nvPr/>
        </p:nvSpPr>
        <p:spPr>
          <a:xfrm>
            <a:off x="2671675" y="3818775"/>
            <a:ext cx="4262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8 students moved up from 3+ GL Behind</a:t>
            </a:r>
            <a:endParaRPr>
              <a:solidFill>
                <a:schemeClr val="lt1"/>
              </a:solidFill>
            </a:endParaRPr>
          </a:p>
          <a:p>
            <a:pPr marL="0" lvl="0" indent="0" algn="l" rtl="0">
              <a:spcBef>
                <a:spcPts val="0"/>
              </a:spcBef>
              <a:spcAft>
                <a:spcPts val="0"/>
              </a:spcAft>
              <a:buNone/>
            </a:pPr>
            <a:r>
              <a:rPr lang="en">
                <a:solidFill>
                  <a:schemeClr val="lt1"/>
                </a:solidFill>
              </a:rPr>
              <a:t>22 students moved up from 2+ GL Behind</a:t>
            </a:r>
            <a:endParaRPr>
              <a:solidFill>
                <a:schemeClr val="lt1"/>
              </a:solidFill>
            </a:endParaRPr>
          </a:p>
          <a:p>
            <a:pPr marL="0" lvl="0" indent="0" algn="l" rtl="0">
              <a:spcBef>
                <a:spcPts val="0"/>
              </a:spcBef>
              <a:spcAft>
                <a:spcPts val="0"/>
              </a:spcAft>
              <a:buNone/>
            </a:pPr>
            <a:r>
              <a:rPr lang="en">
                <a:solidFill>
                  <a:schemeClr val="lt1"/>
                </a:solidFill>
              </a:rPr>
              <a:t>30 student increase in our 1+ GL to on GL</a:t>
            </a:r>
            <a:endParaRPr>
              <a:solidFill>
                <a:schemeClr val="lt1"/>
              </a:solidFill>
            </a:endParaRPr>
          </a:p>
        </p:txBody>
      </p:sp>
      <p:pic>
        <p:nvPicPr>
          <p:cNvPr id="151" name="Google Shape;151;p19"/>
          <p:cNvPicPr preferRelativeResize="0"/>
          <p:nvPr/>
        </p:nvPicPr>
        <p:blipFill rotWithShape="1">
          <a:blip r:embed="rId7">
            <a:alphaModFix/>
          </a:blip>
          <a:srcRect t="25312" b="9246"/>
          <a:stretch/>
        </p:blipFill>
        <p:spPr>
          <a:xfrm>
            <a:off x="364275" y="1147100"/>
            <a:ext cx="8415450" cy="22794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0"/>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57" name="Google Shape;157;p20"/>
          <p:cNvPicPr preferRelativeResize="0"/>
          <p:nvPr/>
        </p:nvPicPr>
        <p:blipFill>
          <a:blip r:embed="rId4">
            <a:alphaModFix/>
          </a:blip>
          <a:stretch>
            <a:fillRect/>
          </a:stretch>
        </p:blipFill>
        <p:spPr>
          <a:xfrm>
            <a:off x="212925" y="192475"/>
            <a:ext cx="8718152" cy="4758551"/>
          </a:xfrm>
          <a:prstGeom prst="rect">
            <a:avLst/>
          </a:prstGeom>
          <a:noFill/>
          <a:ln>
            <a:noFill/>
          </a:ln>
        </p:spPr>
      </p:pic>
      <p:pic>
        <p:nvPicPr>
          <p:cNvPr id="158" name="Google Shape;158;p20"/>
          <p:cNvPicPr preferRelativeResize="0"/>
          <p:nvPr/>
        </p:nvPicPr>
        <p:blipFill>
          <a:blip r:embed="rId5">
            <a:alphaModFix/>
          </a:blip>
          <a:stretch>
            <a:fillRect/>
          </a:stretch>
        </p:blipFill>
        <p:spPr>
          <a:xfrm>
            <a:off x="364275" y="275100"/>
            <a:ext cx="8415451" cy="4593300"/>
          </a:xfrm>
          <a:prstGeom prst="rect">
            <a:avLst/>
          </a:prstGeom>
          <a:noFill/>
          <a:ln>
            <a:noFill/>
          </a:ln>
        </p:spPr>
      </p:pic>
      <p:pic>
        <p:nvPicPr>
          <p:cNvPr id="159" name="Google Shape;159;p20"/>
          <p:cNvPicPr preferRelativeResize="0"/>
          <p:nvPr/>
        </p:nvPicPr>
        <p:blipFill rotWithShape="1">
          <a:blip r:embed="rId6">
            <a:alphaModFix/>
          </a:blip>
          <a:srcRect/>
          <a:stretch/>
        </p:blipFill>
        <p:spPr>
          <a:xfrm>
            <a:off x="0" y="0"/>
            <a:ext cx="3431948" cy="529900"/>
          </a:xfrm>
          <a:prstGeom prst="rect">
            <a:avLst/>
          </a:prstGeom>
          <a:noFill/>
          <a:ln>
            <a:noFill/>
          </a:ln>
        </p:spPr>
      </p:pic>
      <p:pic>
        <p:nvPicPr>
          <p:cNvPr id="160" name="Google Shape;160;p20"/>
          <p:cNvPicPr preferRelativeResize="0"/>
          <p:nvPr/>
        </p:nvPicPr>
        <p:blipFill rotWithShape="1">
          <a:blip r:embed="rId6">
            <a:alphaModFix/>
          </a:blip>
          <a:srcRect/>
          <a:stretch/>
        </p:blipFill>
        <p:spPr>
          <a:xfrm>
            <a:off x="3431950" y="0"/>
            <a:ext cx="3431948" cy="529900"/>
          </a:xfrm>
          <a:prstGeom prst="rect">
            <a:avLst/>
          </a:prstGeom>
          <a:noFill/>
          <a:ln>
            <a:noFill/>
          </a:ln>
        </p:spPr>
      </p:pic>
      <p:pic>
        <p:nvPicPr>
          <p:cNvPr id="161" name="Google Shape;161;p20"/>
          <p:cNvPicPr preferRelativeResize="0"/>
          <p:nvPr/>
        </p:nvPicPr>
        <p:blipFill rotWithShape="1">
          <a:blip r:embed="rId6">
            <a:alphaModFix/>
          </a:blip>
          <a:srcRect l="-1031" r="32720"/>
          <a:stretch/>
        </p:blipFill>
        <p:spPr>
          <a:xfrm>
            <a:off x="6799600" y="0"/>
            <a:ext cx="2344400" cy="529900"/>
          </a:xfrm>
          <a:prstGeom prst="rect">
            <a:avLst/>
          </a:prstGeom>
          <a:noFill/>
          <a:ln>
            <a:noFill/>
          </a:ln>
        </p:spPr>
      </p:pic>
      <p:sp>
        <p:nvSpPr>
          <p:cNvPr id="162" name="Google Shape;162;p20"/>
          <p:cNvSpPr txBox="1"/>
          <p:nvPr/>
        </p:nvSpPr>
        <p:spPr>
          <a:xfrm>
            <a:off x="397000" y="679325"/>
            <a:ext cx="8381400" cy="59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800">
              <a:solidFill>
                <a:srgbClr val="68E2CC"/>
              </a:solidFill>
              <a:latin typeface="Happy Monkey"/>
              <a:ea typeface="Happy Monkey"/>
              <a:cs typeface="Happy Monkey"/>
              <a:sym typeface="Happy Monkey"/>
            </a:endParaRPr>
          </a:p>
        </p:txBody>
      </p:sp>
      <p:sp>
        <p:nvSpPr>
          <p:cNvPr id="163" name="Google Shape;163;p20"/>
          <p:cNvSpPr txBox="1"/>
          <p:nvPr/>
        </p:nvSpPr>
        <p:spPr>
          <a:xfrm>
            <a:off x="1717800" y="548900"/>
            <a:ext cx="5540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chemeClr val="lt1"/>
                </a:solidFill>
                <a:latin typeface="Comic Sans MS"/>
                <a:ea typeface="Comic Sans MS"/>
                <a:cs typeface="Comic Sans MS"/>
                <a:sym typeface="Comic Sans MS"/>
              </a:rPr>
              <a:t>Fall 2021 KRA Data</a:t>
            </a:r>
            <a:endParaRPr sz="2200">
              <a:solidFill>
                <a:schemeClr val="lt1"/>
              </a:solidFill>
              <a:latin typeface="Comic Sans MS"/>
              <a:ea typeface="Comic Sans MS"/>
              <a:cs typeface="Comic Sans MS"/>
              <a:sym typeface="Comic Sans MS"/>
            </a:endParaRPr>
          </a:p>
        </p:txBody>
      </p:sp>
      <p:sp>
        <p:nvSpPr>
          <p:cNvPr id="164" name="Google Shape;164;p20"/>
          <p:cNvSpPr txBox="1"/>
          <p:nvPr/>
        </p:nvSpPr>
        <p:spPr>
          <a:xfrm>
            <a:off x="1223100" y="964575"/>
            <a:ext cx="7338600" cy="2973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Clr>
                <a:schemeClr val="dk1"/>
              </a:buClr>
              <a:buSzPts val="1100"/>
              <a:buFont typeface="Arial"/>
              <a:buNone/>
            </a:pPr>
            <a:r>
              <a:rPr lang="en" sz="1600">
                <a:solidFill>
                  <a:srgbClr val="FFFFFF"/>
                </a:solidFill>
                <a:latin typeface="Georgia"/>
                <a:ea typeface="Georgia"/>
                <a:cs typeface="Georgia"/>
                <a:sym typeface="Georgia"/>
              </a:rPr>
              <a:t>Fall 2021 Kindergarten Readiness Assessment</a:t>
            </a:r>
            <a:endParaRPr sz="1600">
              <a:solidFill>
                <a:srgbClr val="FFFFFF"/>
              </a:solidFill>
              <a:latin typeface="Georgia"/>
              <a:ea typeface="Georgia"/>
              <a:cs typeface="Georgia"/>
              <a:sym typeface="Georgia"/>
            </a:endParaRPr>
          </a:p>
          <a:p>
            <a:pPr marL="0" lvl="0" indent="0" algn="l" rtl="0">
              <a:lnSpc>
                <a:spcPct val="115000"/>
              </a:lnSpc>
              <a:spcBef>
                <a:spcPts val="1200"/>
              </a:spcBef>
              <a:spcAft>
                <a:spcPts val="0"/>
              </a:spcAft>
              <a:buClr>
                <a:schemeClr val="dk1"/>
              </a:buClr>
              <a:buSzPts val="1100"/>
              <a:buFont typeface="Arial"/>
              <a:buNone/>
            </a:pPr>
            <a:r>
              <a:rPr lang="en" sz="1600">
                <a:solidFill>
                  <a:srgbClr val="FFFFFF"/>
                </a:solidFill>
                <a:latin typeface="Georgia"/>
                <a:ea typeface="Georgia"/>
                <a:cs typeface="Georgia"/>
                <a:sym typeface="Georgia"/>
              </a:rPr>
              <a:t>The Kindergarten readiness assessment evaluates students’ skills in several domains including social foundations, language and literacy, mathematics, and physical well-being and motor skills.  Students fall within three ranges: emerging (at risk), approaching (some risk), and demonstrating (negligible or no risk).  The KRA provides teachers with actionable data that allows them to plan instruction specific to the domains of greatest need and specific to each student based on student level data. </a:t>
            </a:r>
            <a:endParaRPr sz="1600">
              <a:solidFill>
                <a:srgbClr val="FFFFFF"/>
              </a:solidFill>
              <a:latin typeface="Georgia"/>
              <a:ea typeface="Georgia"/>
              <a:cs typeface="Georgia"/>
              <a:sym typeface="Georgia"/>
            </a:endParaRPr>
          </a:p>
          <a:p>
            <a:pPr marL="0" lvl="0" indent="0" algn="l" rtl="0">
              <a:spcBef>
                <a:spcPts val="12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1"/>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70" name="Google Shape;170;p21"/>
          <p:cNvPicPr preferRelativeResize="0"/>
          <p:nvPr/>
        </p:nvPicPr>
        <p:blipFill>
          <a:blip r:embed="rId4">
            <a:alphaModFix/>
          </a:blip>
          <a:stretch>
            <a:fillRect/>
          </a:stretch>
        </p:blipFill>
        <p:spPr>
          <a:xfrm>
            <a:off x="212925" y="192475"/>
            <a:ext cx="8718152" cy="4758551"/>
          </a:xfrm>
          <a:prstGeom prst="rect">
            <a:avLst/>
          </a:prstGeom>
          <a:noFill/>
          <a:ln>
            <a:noFill/>
          </a:ln>
        </p:spPr>
      </p:pic>
      <p:pic>
        <p:nvPicPr>
          <p:cNvPr id="171" name="Google Shape;171;p21"/>
          <p:cNvPicPr preferRelativeResize="0"/>
          <p:nvPr/>
        </p:nvPicPr>
        <p:blipFill>
          <a:blip r:embed="rId5">
            <a:alphaModFix/>
          </a:blip>
          <a:stretch>
            <a:fillRect/>
          </a:stretch>
        </p:blipFill>
        <p:spPr>
          <a:xfrm>
            <a:off x="364275" y="275100"/>
            <a:ext cx="8415451" cy="4593300"/>
          </a:xfrm>
          <a:prstGeom prst="rect">
            <a:avLst/>
          </a:prstGeom>
          <a:noFill/>
          <a:ln>
            <a:noFill/>
          </a:ln>
        </p:spPr>
      </p:pic>
      <p:pic>
        <p:nvPicPr>
          <p:cNvPr id="172" name="Google Shape;172;p21"/>
          <p:cNvPicPr preferRelativeResize="0"/>
          <p:nvPr/>
        </p:nvPicPr>
        <p:blipFill rotWithShape="1">
          <a:blip r:embed="rId6">
            <a:alphaModFix/>
          </a:blip>
          <a:srcRect/>
          <a:stretch/>
        </p:blipFill>
        <p:spPr>
          <a:xfrm>
            <a:off x="0" y="0"/>
            <a:ext cx="3431948" cy="529900"/>
          </a:xfrm>
          <a:prstGeom prst="rect">
            <a:avLst/>
          </a:prstGeom>
          <a:noFill/>
          <a:ln>
            <a:noFill/>
          </a:ln>
        </p:spPr>
      </p:pic>
      <p:pic>
        <p:nvPicPr>
          <p:cNvPr id="173" name="Google Shape;173;p21"/>
          <p:cNvPicPr preferRelativeResize="0"/>
          <p:nvPr/>
        </p:nvPicPr>
        <p:blipFill rotWithShape="1">
          <a:blip r:embed="rId6">
            <a:alphaModFix/>
          </a:blip>
          <a:srcRect/>
          <a:stretch/>
        </p:blipFill>
        <p:spPr>
          <a:xfrm>
            <a:off x="3431950" y="0"/>
            <a:ext cx="3431948" cy="529900"/>
          </a:xfrm>
          <a:prstGeom prst="rect">
            <a:avLst/>
          </a:prstGeom>
          <a:noFill/>
          <a:ln>
            <a:noFill/>
          </a:ln>
        </p:spPr>
      </p:pic>
      <p:pic>
        <p:nvPicPr>
          <p:cNvPr id="174" name="Google Shape;174;p21"/>
          <p:cNvPicPr preferRelativeResize="0"/>
          <p:nvPr/>
        </p:nvPicPr>
        <p:blipFill rotWithShape="1">
          <a:blip r:embed="rId6">
            <a:alphaModFix/>
          </a:blip>
          <a:srcRect l="-1031" r="32720"/>
          <a:stretch/>
        </p:blipFill>
        <p:spPr>
          <a:xfrm>
            <a:off x="6799600" y="0"/>
            <a:ext cx="2344400" cy="529900"/>
          </a:xfrm>
          <a:prstGeom prst="rect">
            <a:avLst/>
          </a:prstGeom>
          <a:noFill/>
          <a:ln>
            <a:noFill/>
          </a:ln>
        </p:spPr>
      </p:pic>
      <p:sp>
        <p:nvSpPr>
          <p:cNvPr id="175" name="Google Shape;175;p21"/>
          <p:cNvSpPr txBox="1"/>
          <p:nvPr/>
        </p:nvSpPr>
        <p:spPr>
          <a:xfrm>
            <a:off x="397000" y="679325"/>
            <a:ext cx="8381400" cy="34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800">
              <a:solidFill>
                <a:srgbClr val="68E2CC"/>
              </a:solidFill>
              <a:latin typeface="Happy Monkey"/>
              <a:ea typeface="Happy Monkey"/>
              <a:cs typeface="Happy Monkey"/>
              <a:sym typeface="Happy Monkey"/>
            </a:endParaRPr>
          </a:p>
        </p:txBody>
      </p:sp>
      <p:sp>
        <p:nvSpPr>
          <p:cNvPr id="176" name="Google Shape;176;p21"/>
          <p:cNvSpPr txBox="1"/>
          <p:nvPr/>
        </p:nvSpPr>
        <p:spPr>
          <a:xfrm>
            <a:off x="1717800" y="548900"/>
            <a:ext cx="5540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chemeClr val="lt1"/>
                </a:solidFill>
                <a:latin typeface="Comic Sans MS"/>
                <a:ea typeface="Comic Sans MS"/>
                <a:cs typeface="Comic Sans MS"/>
                <a:sym typeface="Comic Sans MS"/>
              </a:rPr>
              <a:t>Fall 2021 KRA Data</a:t>
            </a:r>
            <a:endParaRPr sz="2200">
              <a:solidFill>
                <a:schemeClr val="lt1"/>
              </a:solidFill>
              <a:latin typeface="Comic Sans MS"/>
              <a:ea typeface="Comic Sans MS"/>
              <a:cs typeface="Comic Sans MS"/>
              <a:sym typeface="Comic Sans MS"/>
            </a:endParaRPr>
          </a:p>
        </p:txBody>
      </p:sp>
      <p:pic>
        <p:nvPicPr>
          <p:cNvPr id="177" name="Google Shape;177;p21"/>
          <p:cNvPicPr preferRelativeResize="0"/>
          <p:nvPr/>
        </p:nvPicPr>
        <p:blipFill>
          <a:blip r:embed="rId7">
            <a:alphaModFix/>
          </a:blip>
          <a:stretch>
            <a:fillRect/>
          </a:stretch>
        </p:blipFill>
        <p:spPr>
          <a:xfrm>
            <a:off x="426800" y="1028825"/>
            <a:ext cx="8321800" cy="3736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22"/>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83" name="Google Shape;183;p22"/>
          <p:cNvPicPr preferRelativeResize="0"/>
          <p:nvPr/>
        </p:nvPicPr>
        <p:blipFill>
          <a:blip r:embed="rId4">
            <a:alphaModFix/>
          </a:blip>
          <a:stretch>
            <a:fillRect/>
          </a:stretch>
        </p:blipFill>
        <p:spPr>
          <a:xfrm>
            <a:off x="212925" y="192475"/>
            <a:ext cx="8718152" cy="4758551"/>
          </a:xfrm>
          <a:prstGeom prst="rect">
            <a:avLst/>
          </a:prstGeom>
          <a:noFill/>
          <a:ln>
            <a:noFill/>
          </a:ln>
        </p:spPr>
      </p:pic>
      <p:pic>
        <p:nvPicPr>
          <p:cNvPr id="184" name="Google Shape;184;p22"/>
          <p:cNvPicPr preferRelativeResize="0"/>
          <p:nvPr/>
        </p:nvPicPr>
        <p:blipFill>
          <a:blip r:embed="rId5">
            <a:alphaModFix/>
          </a:blip>
          <a:stretch>
            <a:fillRect/>
          </a:stretch>
        </p:blipFill>
        <p:spPr>
          <a:xfrm>
            <a:off x="379975" y="275100"/>
            <a:ext cx="8415451" cy="4593300"/>
          </a:xfrm>
          <a:prstGeom prst="rect">
            <a:avLst/>
          </a:prstGeom>
          <a:noFill/>
          <a:ln>
            <a:noFill/>
          </a:ln>
        </p:spPr>
      </p:pic>
      <p:pic>
        <p:nvPicPr>
          <p:cNvPr id="185" name="Google Shape;185;p22"/>
          <p:cNvPicPr preferRelativeResize="0"/>
          <p:nvPr/>
        </p:nvPicPr>
        <p:blipFill rotWithShape="1">
          <a:blip r:embed="rId6">
            <a:alphaModFix/>
          </a:blip>
          <a:srcRect/>
          <a:stretch/>
        </p:blipFill>
        <p:spPr>
          <a:xfrm>
            <a:off x="0" y="0"/>
            <a:ext cx="3431948" cy="529900"/>
          </a:xfrm>
          <a:prstGeom prst="rect">
            <a:avLst/>
          </a:prstGeom>
          <a:noFill/>
          <a:ln>
            <a:noFill/>
          </a:ln>
        </p:spPr>
      </p:pic>
      <p:pic>
        <p:nvPicPr>
          <p:cNvPr id="186" name="Google Shape;186;p22"/>
          <p:cNvPicPr preferRelativeResize="0"/>
          <p:nvPr/>
        </p:nvPicPr>
        <p:blipFill rotWithShape="1">
          <a:blip r:embed="rId6">
            <a:alphaModFix/>
          </a:blip>
          <a:srcRect/>
          <a:stretch/>
        </p:blipFill>
        <p:spPr>
          <a:xfrm>
            <a:off x="3431950" y="0"/>
            <a:ext cx="3431948" cy="529900"/>
          </a:xfrm>
          <a:prstGeom prst="rect">
            <a:avLst/>
          </a:prstGeom>
          <a:noFill/>
          <a:ln>
            <a:noFill/>
          </a:ln>
        </p:spPr>
      </p:pic>
      <p:pic>
        <p:nvPicPr>
          <p:cNvPr id="187" name="Google Shape;187;p22"/>
          <p:cNvPicPr preferRelativeResize="0"/>
          <p:nvPr/>
        </p:nvPicPr>
        <p:blipFill rotWithShape="1">
          <a:blip r:embed="rId6">
            <a:alphaModFix/>
          </a:blip>
          <a:srcRect l="-1031" r="32720"/>
          <a:stretch/>
        </p:blipFill>
        <p:spPr>
          <a:xfrm>
            <a:off x="6799600" y="0"/>
            <a:ext cx="2344400" cy="529900"/>
          </a:xfrm>
          <a:prstGeom prst="rect">
            <a:avLst/>
          </a:prstGeom>
          <a:noFill/>
          <a:ln>
            <a:noFill/>
          </a:ln>
        </p:spPr>
      </p:pic>
      <p:sp>
        <p:nvSpPr>
          <p:cNvPr id="188" name="Google Shape;188;p22"/>
          <p:cNvSpPr txBox="1"/>
          <p:nvPr/>
        </p:nvSpPr>
        <p:spPr>
          <a:xfrm>
            <a:off x="397000" y="679325"/>
            <a:ext cx="8381400" cy="59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800">
              <a:solidFill>
                <a:srgbClr val="68E2CC"/>
              </a:solidFill>
              <a:latin typeface="Happy Monkey"/>
              <a:ea typeface="Happy Monkey"/>
              <a:cs typeface="Happy Monkey"/>
              <a:sym typeface="Happy Monkey"/>
            </a:endParaRPr>
          </a:p>
        </p:txBody>
      </p:sp>
      <p:pic>
        <p:nvPicPr>
          <p:cNvPr id="189" name="Google Shape;189;p22"/>
          <p:cNvPicPr preferRelativeResize="0"/>
          <p:nvPr/>
        </p:nvPicPr>
        <p:blipFill>
          <a:blip r:embed="rId7">
            <a:alphaModFix/>
          </a:blip>
          <a:stretch>
            <a:fillRect/>
          </a:stretch>
        </p:blipFill>
        <p:spPr>
          <a:xfrm>
            <a:off x="648975" y="858475"/>
            <a:ext cx="7846026" cy="3115700"/>
          </a:xfrm>
          <a:prstGeom prst="rect">
            <a:avLst/>
          </a:prstGeom>
          <a:noFill/>
          <a:ln>
            <a:noFill/>
          </a:ln>
        </p:spPr>
      </p:pic>
      <p:sp>
        <p:nvSpPr>
          <p:cNvPr id="190" name="Google Shape;190;p22"/>
          <p:cNvSpPr txBox="1"/>
          <p:nvPr/>
        </p:nvSpPr>
        <p:spPr>
          <a:xfrm>
            <a:off x="1754800" y="408300"/>
            <a:ext cx="5540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chemeClr val="lt1"/>
                </a:solidFill>
                <a:latin typeface="Comic Sans MS"/>
                <a:ea typeface="Comic Sans MS"/>
                <a:cs typeface="Comic Sans MS"/>
                <a:sym typeface="Comic Sans MS"/>
              </a:rPr>
              <a:t>Current IRLA Levels</a:t>
            </a:r>
            <a:endParaRPr sz="2200">
              <a:solidFill>
                <a:schemeClr val="lt1"/>
              </a:solidFill>
              <a:latin typeface="Comic Sans MS"/>
              <a:ea typeface="Comic Sans MS"/>
              <a:cs typeface="Comic Sans MS"/>
              <a:sym typeface="Comic Sans MS"/>
            </a:endParaRPr>
          </a:p>
        </p:txBody>
      </p:sp>
      <p:sp>
        <p:nvSpPr>
          <p:cNvPr id="191" name="Google Shape;191;p22"/>
          <p:cNvSpPr txBox="1"/>
          <p:nvPr/>
        </p:nvSpPr>
        <p:spPr>
          <a:xfrm>
            <a:off x="648975" y="3874850"/>
            <a:ext cx="7845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The IRLA (Independent Reading Level Assessment) measures each student’s </a:t>
            </a:r>
            <a:r>
              <a:rPr lang="en" u="sng">
                <a:solidFill>
                  <a:schemeClr val="lt1"/>
                </a:solidFill>
              </a:rPr>
              <a:t>independent</a:t>
            </a:r>
            <a:r>
              <a:rPr lang="en">
                <a:solidFill>
                  <a:schemeClr val="lt1"/>
                </a:solidFill>
              </a:rPr>
              <a:t> reading level and is identified and monitored through one-on-one conferences with the teacher on a regular basis (at least one conference every two weeks, below grade level students receive additional conferences). </a:t>
            </a:r>
            <a:endParaRPr>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3"/>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97" name="Google Shape;197;p23"/>
          <p:cNvPicPr preferRelativeResize="0"/>
          <p:nvPr/>
        </p:nvPicPr>
        <p:blipFill>
          <a:blip r:embed="rId4">
            <a:alphaModFix/>
          </a:blip>
          <a:stretch>
            <a:fillRect/>
          </a:stretch>
        </p:blipFill>
        <p:spPr>
          <a:xfrm>
            <a:off x="212925" y="192475"/>
            <a:ext cx="8718152" cy="4758551"/>
          </a:xfrm>
          <a:prstGeom prst="rect">
            <a:avLst/>
          </a:prstGeom>
          <a:noFill/>
          <a:ln>
            <a:noFill/>
          </a:ln>
        </p:spPr>
      </p:pic>
      <p:pic>
        <p:nvPicPr>
          <p:cNvPr id="198" name="Google Shape;198;p23"/>
          <p:cNvPicPr preferRelativeResize="0"/>
          <p:nvPr/>
        </p:nvPicPr>
        <p:blipFill>
          <a:blip r:embed="rId5">
            <a:alphaModFix/>
          </a:blip>
          <a:stretch>
            <a:fillRect/>
          </a:stretch>
        </p:blipFill>
        <p:spPr>
          <a:xfrm>
            <a:off x="364275" y="275100"/>
            <a:ext cx="8415451" cy="4593300"/>
          </a:xfrm>
          <a:prstGeom prst="rect">
            <a:avLst/>
          </a:prstGeom>
          <a:noFill/>
          <a:ln>
            <a:noFill/>
          </a:ln>
        </p:spPr>
      </p:pic>
      <p:pic>
        <p:nvPicPr>
          <p:cNvPr id="199" name="Google Shape;199;p23"/>
          <p:cNvPicPr preferRelativeResize="0"/>
          <p:nvPr/>
        </p:nvPicPr>
        <p:blipFill rotWithShape="1">
          <a:blip r:embed="rId6">
            <a:alphaModFix/>
          </a:blip>
          <a:srcRect/>
          <a:stretch/>
        </p:blipFill>
        <p:spPr>
          <a:xfrm>
            <a:off x="0" y="0"/>
            <a:ext cx="3431948" cy="529900"/>
          </a:xfrm>
          <a:prstGeom prst="rect">
            <a:avLst/>
          </a:prstGeom>
          <a:noFill/>
          <a:ln>
            <a:noFill/>
          </a:ln>
        </p:spPr>
      </p:pic>
      <p:pic>
        <p:nvPicPr>
          <p:cNvPr id="200" name="Google Shape;200;p23"/>
          <p:cNvPicPr preferRelativeResize="0"/>
          <p:nvPr/>
        </p:nvPicPr>
        <p:blipFill rotWithShape="1">
          <a:blip r:embed="rId6">
            <a:alphaModFix/>
          </a:blip>
          <a:srcRect/>
          <a:stretch/>
        </p:blipFill>
        <p:spPr>
          <a:xfrm>
            <a:off x="3431950" y="0"/>
            <a:ext cx="3431948" cy="529900"/>
          </a:xfrm>
          <a:prstGeom prst="rect">
            <a:avLst/>
          </a:prstGeom>
          <a:noFill/>
          <a:ln>
            <a:noFill/>
          </a:ln>
        </p:spPr>
      </p:pic>
      <p:pic>
        <p:nvPicPr>
          <p:cNvPr id="201" name="Google Shape;201;p23"/>
          <p:cNvPicPr preferRelativeResize="0"/>
          <p:nvPr/>
        </p:nvPicPr>
        <p:blipFill rotWithShape="1">
          <a:blip r:embed="rId6">
            <a:alphaModFix/>
          </a:blip>
          <a:srcRect l="-1031" r="32720"/>
          <a:stretch/>
        </p:blipFill>
        <p:spPr>
          <a:xfrm>
            <a:off x="6799600" y="0"/>
            <a:ext cx="2344400" cy="529900"/>
          </a:xfrm>
          <a:prstGeom prst="rect">
            <a:avLst/>
          </a:prstGeom>
          <a:noFill/>
          <a:ln>
            <a:noFill/>
          </a:ln>
        </p:spPr>
      </p:pic>
      <p:sp>
        <p:nvSpPr>
          <p:cNvPr id="202" name="Google Shape;202;p23"/>
          <p:cNvSpPr txBox="1"/>
          <p:nvPr/>
        </p:nvSpPr>
        <p:spPr>
          <a:xfrm>
            <a:off x="397000" y="679325"/>
            <a:ext cx="8381400" cy="59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800">
              <a:solidFill>
                <a:srgbClr val="68E2CC"/>
              </a:solidFill>
              <a:latin typeface="Happy Monkey"/>
              <a:ea typeface="Happy Monkey"/>
              <a:cs typeface="Happy Monkey"/>
              <a:sym typeface="Happy Monkey"/>
            </a:endParaRPr>
          </a:p>
        </p:txBody>
      </p:sp>
      <p:pic>
        <p:nvPicPr>
          <p:cNvPr id="203" name="Google Shape;203;p23"/>
          <p:cNvPicPr preferRelativeResize="0"/>
          <p:nvPr/>
        </p:nvPicPr>
        <p:blipFill>
          <a:blip r:embed="rId7">
            <a:alphaModFix/>
          </a:blip>
          <a:stretch>
            <a:fillRect/>
          </a:stretch>
        </p:blipFill>
        <p:spPr>
          <a:xfrm>
            <a:off x="392825" y="1007225"/>
            <a:ext cx="8319900" cy="854100"/>
          </a:xfrm>
          <a:prstGeom prst="rect">
            <a:avLst/>
          </a:prstGeom>
          <a:noFill/>
          <a:ln>
            <a:noFill/>
          </a:ln>
        </p:spPr>
      </p:pic>
      <p:pic>
        <p:nvPicPr>
          <p:cNvPr id="204" name="Google Shape;204;p23"/>
          <p:cNvPicPr preferRelativeResize="0"/>
          <p:nvPr/>
        </p:nvPicPr>
        <p:blipFill>
          <a:blip r:embed="rId8">
            <a:alphaModFix/>
          </a:blip>
          <a:stretch>
            <a:fillRect/>
          </a:stretch>
        </p:blipFill>
        <p:spPr>
          <a:xfrm>
            <a:off x="412050" y="1841225"/>
            <a:ext cx="8319901" cy="955925"/>
          </a:xfrm>
          <a:prstGeom prst="rect">
            <a:avLst/>
          </a:prstGeom>
          <a:noFill/>
          <a:ln>
            <a:noFill/>
          </a:ln>
        </p:spPr>
      </p:pic>
      <p:sp>
        <p:nvSpPr>
          <p:cNvPr id="205" name="Google Shape;205;p23"/>
          <p:cNvSpPr txBox="1"/>
          <p:nvPr/>
        </p:nvSpPr>
        <p:spPr>
          <a:xfrm>
            <a:off x="821800" y="2797150"/>
            <a:ext cx="7531800" cy="1908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lt1"/>
              </a:buClr>
              <a:buSzPts val="1400"/>
              <a:buChar char="●"/>
            </a:pPr>
            <a:r>
              <a:rPr lang="en">
                <a:solidFill>
                  <a:schemeClr val="lt1"/>
                </a:solidFill>
              </a:rPr>
              <a:t>Since the fall, the percent of students considered </a:t>
            </a:r>
            <a:r>
              <a:rPr lang="en" u="sng">
                <a:solidFill>
                  <a:schemeClr val="lt1"/>
                </a:solidFill>
              </a:rPr>
              <a:t>emergency</a:t>
            </a:r>
            <a:r>
              <a:rPr lang="en">
                <a:solidFill>
                  <a:schemeClr val="lt1"/>
                </a:solidFill>
              </a:rPr>
              <a:t> (&gt;2 years below grade level) has </a:t>
            </a:r>
            <a:r>
              <a:rPr lang="en" u="sng">
                <a:solidFill>
                  <a:schemeClr val="lt1"/>
                </a:solidFill>
              </a:rPr>
              <a:t>reduced by 6.1%</a:t>
            </a:r>
            <a:r>
              <a:rPr lang="en">
                <a:solidFill>
                  <a:schemeClr val="lt1"/>
                </a:solidFill>
              </a:rPr>
              <a:t>. (108)</a:t>
            </a:r>
            <a:endParaRPr>
              <a:solidFill>
                <a:schemeClr val="lt1"/>
              </a:solidFill>
            </a:endParaRPr>
          </a:p>
          <a:p>
            <a:pPr marL="457200" lvl="0" indent="0" algn="l" rtl="0">
              <a:spcBef>
                <a:spcPts val="0"/>
              </a:spcBef>
              <a:spcAft>
                <a:spcPts val="0"/>
              </a:spcAft>
              <a:buNone/>
            </a:pPr>
            <a:endParaRPr>
              <a:solidFill>
                <a:schemeClr val="lt1"/>
              </a:solidFill>
            </a:endParaRPr>
          </a:p>
          <a:p>
            <a:pPr marL="457200" lvl="0" indent="-317500" algn="l" rtl="0">
              <a:spcBef>
                <a:spcPts val="0"/>
              </a:spcBef>
              <a:spcAft>
                <a:spcPts val="0"/>
              </a:spcAft>
              <a:buClr>
                <a:schemeClr val="lt1"/>
              </a:buClr>
              <a:buSzPts val="1400"/>
              <a:buChar char="●"/>
            </a:pPr>
            <a:r>
              <a:rPr lang="en">
                <a:solidFill>
                  <a:schemeClr val="lt1"/>
                </a:solidFill>
              </a:rPr>
              <a:t>Since the fall, the percent of students considered </a:t>
            </a:r>
            <a:r>
              <a:rPr lang="en" u="sng">
                <a:solidFill>
                  <a:schemeClr val="lt1"/>
                </a:solidFill>
              </a:rPr>
              <a:t>proficient or above</a:t>
            </a:r>
            <a:r>
              <a:rPr lang="en">
                <a:solidFill>
                  <a:schemeClr val="lt1"/>
                </a:solidFill>
              </a:rPr>
              <a:t> has </a:t>
            </a:r>
            <a:r>
              <a:rPr lang="en" u="sng">
                <a:solidFill>
                  <a:schemeClr val="lt1"/>
                </a:solidFill>
              </a:rPr>
              <a:t>increased by 7.7%</a:t>
            </a:r>
            <a:r>
              <a:rPr lang="en">
                <a:solidFill>
                  <a:schemeClr val="lt1"/>
                </a:solidFill>
              </a:rPr>
              <a:t>. (181)</a:t>
            </a:r>
            <a:endParaRPr>
              <a:solidFill>
                <a:schemeClr val="lt1"/>
              </a:solidFill>
            </a:endParaRPr>
          </a:p>
          <a:p>
            <a:pPr marL="0" lvl="0" indent="0" algn="l" rtl="0">
              <a:spcBef>
                <a:spcPts val="0"/>
              </a:spcBef>
              <a:spcAft>
                <a:spcPts val="0"/>
              </a:spcAft>
              <a:buNone/>
            </a:pPr>
            <a:endParaRPr>
              <a:solidFill>
                <a:schemeClr val="lt1"/>
              </a:solidFill>
            </a:endParaRPr>
          </a:p>
          <a:p>
            <a:pPr marL="457200" lvl="0" indent="-317500" algn="l" rtl="0">
              <a:spcBef>
                <a:spcPts val="0"/>
              </a:spcBef>
              <a:spcAft>
                <a:spcPts val="0"/>
              </a:spcAft>
              <a:buClr>
                <a:schemeClr val="lt1"/>
              </a:buClr>
              <a:buSzPts val="1400"/>
              <a:buChar char="●"/>
            </a:pPr>
            <a:r>
              <a:rPr lang="en">
                <a:solidFill>
                  <a:schemeClr val="lt1"/>
                </a:solidFill>
              </a:rPr>
              <a:t>Teachers hold additional conferences and provide targeted small group instruction to students in the emergency and at-risk levels to promote accelerated growth. </a:t>
            </a:r>
            <a:endParaRPr>
              <a:solidFill>
                <a:schemeClr val="lt1"/>
              </a:solidFill>
            </a:endParaRPr>
          </a:p>
        </p:txBody>
      </p:sp>
      <p:sp>
        <p:nvSpPr>
          <p:cNvPr id="206" name="Google Shape;206;p23"/>
          <p:cNvSpPr txBox="1"/>
          <p:nvPr/>
        </p:nvSpPr>
        <p:spPr>
          <a:xfrm>
            <a:off x="1717800" y="548900"/>
            <a:ext cx="5540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chemeClr val="lt1"/>
                </a:solidFill>
                <a:latin typeface="Comic Sans MS"/>
                <a:ea typeface="Comic Sans MS"/>
                <a:cs typeface="Comic Sans MS"/>
                <a:sym typeface="Comic Sans MS"/>
              </a:rPr>
              <a:t>Current IRLA Growth</a:t>
            </a:r>
            <a:endParaRPr sz="700">
              <a:solidFill>
                <a:schemeClr val="lt1"/>
              </a:solidFill>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24"/>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212" name="Google Shape;212;p24"/>
          <p:cNvPicPr preferRelativeResize="0"/>
          <p:nvPr/>
        </p:nvPicPr>
        <p:blipFill>
          <a:blip r:embed="rId4">
            <a:alphaModFix/>
          </a:blip>
          <a:stretch>
            <a:fillRect/>
          </a:stretch>
        </p:blipFill>
        <p:spPr>
          <a:xfrm>
            <a:off x="212925" y="192475"/>
            <a:ext cx="8718152" cy="4758551"/>
          </a:xfrm>
          <a:prstGeom prst="rect">
            <a:avLst/>
          </a:prstGeom>
          <a:noFill/>
          <a:ln>
            <a:noFill/>
          </a:ln>
        </p:spPr>
      </p:pic>
      <p:pic>
        <p:nvPicPr>
          <p:cNvPr id="213" name="Google Shape;213;p24"/>
          <p:cNvPicPr preferRelativeResize="0"/>
          <p:nvPr/>
        </p:nvPicPr>
        <p:blipFill>
          <a:blip r:embed="rId5">
            <a:alphaModFix/>
          </a:blip>
          <a:stretch>
            <a:fillRect/>
          </a:stretch>
        </p:blipFill>
        <p:spPr>
          <a:xfrm>
            <a:off x="379975" y="275100"/>
            <a:ext cx="8415451" cy="4593300"/>
          </a:xfrm>
          <a:prstGeom prst="rect">
            <a:avLst/>
          </a:prstGeom>
          <a:noFill/>
          <a:ln>
            <a:noFill/>
          </a:ln>
        </p:spPr>
      </p:pic>
      <p:pic>
        <p:nvPicPr>
          <p:cNvPr id="214" name="Google Shape;214;p24"/>
          <p:cNvPicPr preferRelativeResize="0"/>
          <p:nvPr/>
        </p:nvPicPr>
        <p:blipFill rotWithShape="1">
          <a:blip r:embed="rId6">
            <a:alphaModFix/>
          </a:blip>
          <a:srcRect/>
          <a:stretch/>
        </p:blipFill>
        <p:spPr>
          <a:xfrm>
            <a:off x="0" y="0"/>
            <a:ext cx="3431948" cy="529900"/>
          </a:xfrm>
          <a:prstGeom prst="rect">
            <a:avLst/>
          </a:prstGeom>
          <a:noFill/>
          <a:ln>
            <a:noFill/>
          </a:ln>
        </p:spPr>
      </p:pic>
      <p:pic>
        <p:nvPicPr>
          <p:cNvPr id="215" name="Google Shape;215;p24"/>
          <p:cNvPicPr preferRelativeResize="0"/>
          <p:nvPr/>
        </p:nvPicPr>
        <p:blipFill rotWithShape="1">
          <a:blip r:embed="rId6">
            <a:alphaModFix/>
          </a:blip>
          <a:srcRect/>
          <a:stretch/>
        </p:blipFill>
        <p:spPr>
          <a:xfrm>
            <a:off x="3431950" y="0"/>
            <a:ext cx="3431948" cy="529900"/>
          </a:xfrm>
          <a:prstGeom prst="rect">
            <a:avLst/>
          </a:prstGeom>
          <a:noFill/>
          <a:ln>
            <a:noFill/>
          </a:ln>
        </p:spPr>
      </p:pic>
      <p:pic>
        <p:nvPicPr>
          <p:cNvPr id="216" name="Google Shape;216;p24"/>
          <p:cNvPicPr preferRelativeResize="0"/>
          <p:nvPr/>
        </p:nvPicPr>
        <p:blipFill rotWithShape="1">
          <a:blip r:embed="rId6">
            <a:alphaModFix/>
          </a:blip>
          <a:srcRect l="-1031" r="32720"/>
          <a:stretch/>
        </p:blipFill>
        <p:spPr>
          <a:xfrm>
            <a:off x="6799600" y="0"/>
            <a:ext cx="2344400" cy="529900"/>
          </a:xfrm>
          <a:prstGeom prst="rect">
            <a:avLst/>
          </a:prstGeom>
          <a:noFill/>
          <a:ln>
            <a:noFill/>
          </a:ln>
        </p:spPr>
      </p:pic>
      <p:sp>
        <p:nvSpPr>
          <p:cNvPr id="217" name="Google Shape;217;p24"/>
          <p:cNvSpPr txBox="1"/>
          <p:nvPr/>
        </p:nvSpPr>
        <p:spPr>
          <a:xfrm>
            <a:off x="397000" y="679325"/>
            <a:ext cx="8381400" cy="59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800">
              <a:solidFill>
                <a:srgbClr val="68E2CC"/>
              </a:solidFill>
              <a:latin typeface="Happy Monkey"/>
              <a:ea typeface="Happy Monkey"/>
              <a:cs typeface="Happy Monkey"/>
              <a:sym typeface="Happy Monkey"/>
            </a:endParaRPr>
          </a:p>
        </p:txBody>
      </p:sp>
      <p:sp>
        <p:nvSpPr>
          <p:cNvPr id="218" name="Google Shape;218;p24"/>
          <p:cNvSpPr txBox="1"/>
          <p:nvPr/>
        </p:nvSpPr>
        <p:spPr>
          <a:xfrm>
            <a:off x="1717800" y="423450"/>
            <a:ext cx="5540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chemeClr val="lt1"/>
                </a:solidFill>
                <a:latin typeface="Comic Sans MS"/>
                <a:ea typeface="Comic Sans MS"/>
                <a:cs typeface="Comic Sans MS"/>
                <a:sym typeface="Comic Sans MS"/>
              </a:rPr>
              <a:t>Data January 2020 vs. January 2022</a:t>
            </a:r>
            <a:endParaRPr sz="2200">
              <a:solidFill>
                <a:schemeClr val="lt1"/>
              </a:solidFill>
              <a:latin typeface="Comic Sans MS"/>
              <a:ea typeface="Comic Sans MS"/>
              <a:cs typeface="Comic Sans MS"/>
              <a:sym typeface="Comic Sans MS"/>
            </a:endParaRPr>
          </a:p>
        </p:txBody>
      </p:sp>
      <p:sp>
        <p:nvSpPr>
          <p:cNvPr id="219" name="Google Shape;219;p24"/>
          <p:cNvSpPr txBox="1"/>
          <p:nvPr/>
        </p:nvSpPr>
        <p:spPr>
          <a:xfrm>
            <a:off x="648975" y="3874850"/>
            <a:ext cx="784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lt1"/>
              </a:solidFill>
            </a:endParaRPr>
          </a:p>
        </p:txBody>
      </p:sp>
      <p:pic>
        <p:nvPicPr>
          <p:cNvPr id="220" name="Google Shape;220;p24"/>
          <p:cNvPicPr preferRelativeResize="0"/>
          <p:nvPr/>
        </p:nvPicPr>
        <p:blipFill>
          <a:blip r:embed="rId7">
            <a:alphaModFix/>
          </a:blip>
          <a:stretch>
            <a:fillRect/>
          </a:stretch>
        </p:blipFill>
        <p:spPr>
          <a:xfrm>
            <a:off x="470025" y="946650"/>
            <a:ext cx="8308376" cy="38179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27"/>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269" name="Google Shape;269;p27"/>
          <p:cNvPicPr preferRelativeResize="0"/>
          <p:nvPr/>
        </p:nvPicPr>
        <p:blipFill>
          <a:blip r:embed="rId4">
            <a:alphaModFix/>
          </a:blip>
          <a:stretch>
            <a:fillRect/>
          </a:stretch>
        </p:blipFill>
        <p:spPr>
          <a:xfrm>
            <a:off x="212925" y="192475"/>
            <a:ext cx="8718152" cy="4758551"/>
          </a:xfrm>
          <a:prstGeom prst="rect">
            <a:avLst/>
          </a:prstGeom>
          <a:noFill/>
          <a:ln>
            <a:noFill/>
          </a:ln>
        </p:spPr>
      </p:pic>
      <p:pic>
        <p:nvPicPr>
          <p:cNvPr id="270" name="Google Shape;270;p27"/>
          <p:cNvPicPr preferRelativeResize="0"/>
          <p:nvPr/>
        </p:nvPicPr>
        <p:blipFill>
          <a:blip r:embed="rId5">
            <a:alphaModFix/>
          </a:blip>
          <a:stretch>
            <a:fillRect/>
          </a:stretch>
        </p:blipFill>
        <p:spPr>
          <a:xfrm>
            <a:off x="397000" y="275100"/>
            <a:ext cx="8415451" cy="4593300"/>
          </a:xfrm>
          <a:prstGeom prst="rect">
            <a:avLst/>
          </a:prstGeom>
          <a:noFill/>
          <a:ln>
            <a:noFill/>
          </a:ln>
        </p:spPr>
      </p:pic>
      <p:pic>
        <p:nvPicPr>
          <p:cNvPr id="271" name="Google Shape;271;p27"/>
          <p:cNvPicPr preferRelativeResize="0"/>
          <p:nvPr/>
        </p:nvPicPr>
        <p:blipFill rotWithShape="1">
          <a:blip r:embed="rId6">
            <a:alphaModFix/>
          </a:blip>
          <a:srcRect/>
          <a:stretch/>
        </p:blipFill>
        <p:spPr>
          <a:xfrm>
            <a:off x="0" y="0"/>
            <a:ext cx="3431948" cy="529900"/>
          </a:xfrm>
          <a:prstGeom prst="rect">
            <a:avLst/>
          </a:prstGeom>
          <a:noFill/>
          <a:ln>
            <a:noFill/>
          </a:ln>
        </p:spPr>
      </p:pic>
      <p:pic>
        <p:nvPicPr>
          <p:cNvPr id="272" name="Google Shape;272;p27"/>
          <p:cNvPicPr preferRelativeResize="0"/>
          <p:nvPr/>
        </p:nvPicPr>
        <p:blipFill rotWithShape="1">
          <a:blip r:embed="rId6">
            <a:alphaModFix/>
          </a:blip>
          <a:srcRect/>
          <a:stretch/>
        </p:blipFill>
        <p:spPr>
          <a:xfrm>
            <a:off x="3431950" y="0"/>
            <a:ext cx="3431948" cy="529900"/>
          </a:xfrm>
          <a:prstGeom prst="rect">
            <a:avLst/>
          </a:prstGeom>
          <a:noFill/>
          <a:ln>
            <a:noFill/>
          </a:ln>
        </p:spPr>
      </p:pic>
      <p:pic>
        <p:nvPicPr>
          <p:cNvPr id="273" name="Google Shape;273;p27"/>
          <p:cNvPicPr preferRelativeResize="0"/>
          <p:nvPr/>
        </p:nvPicPr>
        <p:blipFill rotWithShape="1">
          <a:blip r:embed="rId6">
            <a:alphaModFix/>
          </a:blip>
          <a:srcRect l="-1031" r="32720"/>
          <a:stretch/>
        </p:blipFill>
        <p:spPr>
          <a:xfrm>
            <a:off x="6799600" y="0"/>
            <a:ext cx="2344400" cy="529900"/>
          </a:xfrm>
          <a:prstGeom prst="rect">
            <a:avLst/>
          </a:prstGeom>
          <a:noFill/>
          <a:ln>
            <a:noFill/>
          </a:ln>
        </p:spPr>
      </p:pic>
      <p:sp>
        <p:nvSpPr>
          <p:cNvPr id="274" name="Google Shape;274;p27"/>
          <p:cNvSpPr txBox="1"/>
          <p:nvPr/>
        </p:nvSpPr>
        <p:spPr>
          <a:xfrm>
            <a:off x="414025" y="346275"/>
            <a:ext cx="8381400" cy="59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800">
                <a:solidFill>
                  <a:srgbClr val="68E2CC"/>
                </a:solidFill>
                <a:latin typeface="Happy Monkey"/>
                <a:ea typeface="Happy Monkey"/>
                <a:cs typeface="Happy Monkey"/>
                <a:sym typeface="Happy Monkey"/>
              </a:rPr>
              <a:t>DIBELS</a:t>
            </a:r>
            <a:endParaRPr sz="3800">
              <a:solidFill>
                <a:srgbClr val="68E2CC"/>
              </a:solidFill>
              <a:latin typeface="Happy Monkey"/>
              <a:ea typeface="Happy Monkey"/>
              <a:cs typeface="Happy Monkey"/>
              <a:sym typeface="Happy Monkey"/>
            </a:endParaRPr>
          </a:p>
          <a:p>
            <a:pPr marL="0" lvl="0" indent="0" algn="ctr" rtl="0">
              <a:spcBef>
                <a:spcPts val="0"/>
              </a:spcBef>
              <a:spcAft>
                <a:spcPts val="0"/>
              </a:spcAft>
              <a:buNone/>
            </a:pPr>
            <a:r>
              <a:rPr lang="en" sz="2300">
                <a:solidFill>
                  <a:srgbClr val="68E2CC"/>
                </a:solidFill>
                <a:latin typeface="Happy Monkey"/>
                <a:ea typeface="Happy Monkey"/>
                <a:cs typeface="Happy Monkey"/>
                <a:sym typeface="Happy Monkey"/>
              </a:rPr>
              <a:t>Dynamic Indicators of Basic Literacy Skills</a:t>
            </a:r>
            <a:endParaRPr sz="2300">
              <a:solidFill>
                <a:srgbClr val="68E2CC"/>
              </a:solidFill>
              <a:latin typeface="Happy Monkey"/>
              <a:ea typeface="Happy Monkey"/>
              <a:cs typeface="Happy Monkey"/>
              <a:sym typeface="Happy Monkey"/>
            </a:endParaRPr>
          </a:p>
        </p:txBody>
      </p:sp>
      <p:pic>
        <p:nvPicPr>
          <p:cNvPr id="275" name="Google Shape;275;p27"/>
          <p:cNvPicPr preferRelativeResize="0"/>
          <p:nvPr/>
        </p:nvPicPr>
        <p:blipFill>
          <a:blip r:embed="rId7">
            <a:alphaModFix/>
          </a:blip>
          <a:stretch>
            <a:fillRect/>
          </a:stretch>
        </p:blipFill>
        <p:spPr>
          <a:xfrm>
            <a:off x="1265800" y="2583350"/>
            <a:ext cx="6438900" cy="2013975"/>
          </a:xfrm>
          <a:prstGeom prst="rect">
            <a:avLst/>
          </a:prstGeom>
          <a:noFill/>
          <a:ln>
            <a:noFill/>
          </a:ln>
        </p:spPr>
      </p:pic>
      <p:sp>
        <p:nvSpPr>
          <p:cNvPr id="276" name="Google Shape;276;p27"/>
          <p:cNvSpPr txBox="1"/>
          <p:nvPr/>
        </p:nvSpPr>
        <p:spPr>
          <a:xfrm>
            <a:off x="833700" y="1402050"/>
            <a:ext cx="76098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FFFFFF"/>
                </a:solidFill>
              </a:rPr>
              <a:t>DIBELS 8th Edition is a set of short (one minute) fluency measures that can be used for universal screening, benchmark assessment, and progress monitoring in Kindergarten to 8th grade. DIBELS 8th Edition provides educators with standards for gauging the progress of all students.  </a:t>
            </a:r>
            <a:endParaRPr sz="8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28"/>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282" name="Google Shape;282;p28"/>
          <p:cNvPicPr preferRelativeResize="0"/>
          <p:nvPr/>
        </p:nvPicPr>
        <p:blipFill>
          <a:blip r:embed="rId4">
            <a:alphaModFix/>
          </a:blip>
          <a:stretch>
            <a:fillRect/>
          </a:stretch>
        </p:blipFill>
        <p:spPr>
          <a:xfrm>
            <a:off x="212925" y="192475"/>
            <a:ext cx="8718152" cy="4758551"/>
          </a:xfrm>
          <a:prstGeom prst="rect">
            <a:avLst/>
          </a:prstGeom>
          <a:noFill/>
          <a:ln>
            <a:noFill/>
          </a:ln>
        </p:spPr>
      </p:pic>
      <p:pic>
        <p:nvPicPr>
          <p:cNvPr id="283" name="Google Shape;283;p28"/>
          <p:cNvPicPr preferRelativeResize="0"/>
          <p:nvPr/>
        </p:nvPicPr>
        <p:blipFill>
          <a:blip r:embed="rId5">
            <a:alphaModFix/>
          </a:blip>
          <a:stretch>
            <a:fillRect/>
          </a:stretch>
        </p:blipFill>
        <p:spPr>
          <a:xfrm>
            <a:off x="364275" y="275100"/>
            <a:ext cx="8415451" cy="4593300"/>
          </a:xfrm>
          <a:prstGeom prst="rect">
            <a:avLst/>
          </a:prstGeom>
          <a:noFill/>
          <a:ln>
            <a:noFill/>
          </a:ln>
        </p:spPr>
      </p:pic>
      <p:pic>
        <p:nvPicPr>
          <p:cNvPr id="284" name="Google Shape;284;p28"/>
          <p:cNvPicPr preferRelativeResize="0"/>
          <p:nvPr/>
        </p:nvPicPr>
        <p:blipFill rotWithShape="1">
          <a:blip r:embed="rId6">
            <a:alphaModFix/>
          </a:blip>
          <a:srcRect/>
          <a:stretch/>
        </p:blipFill>
        <p:spPr>
          <a:xfrm>
            <a:off x="0" y="0"/>
            <a:ext cx="3431948" cy="529900"/>
          </a:xfrm>
          <a:prstGeom prst="rect">
            <a:avLst/>
          </a:prstGeom>
          <a:noFill/>
          <a:ln>
            <a:noFill/>
          </a:ln>
        </p:spPr>
      </p:pic>
      <p:pic>
        <p:nvPicPr>
          <p:cNvPr id="285" name="Google Shape;285;p28"/>
          <p:cNvPicPr preferRelativeResize="0"/>
          <p:nvPr/>
        </p:nvPicPr>
        <p:blipFill rotWithShape="1">
          <a:blip r:embed="rId6">
            <a:alphaModFix/>
          </a:blip>
          <a:srcRect/>
          <a:stretch/>
        </p:blipFill>
        <p:spPr>
          <a:xfrm>
            <a:off x="3431950" y="0"/>
            <a:ext cx="3431948" cy="529900"/>
          </a:xfrm>
          <a:prstGeom prst="rect">
            <a:avLst/>
          </a:prstGeom>
          <a:noFill/>
          <a:ln>
            <a:noFill/>
          </a:ln>
        </p:spPr>
      </p:pic>
      <p:pic>
        <p:nvPicPr>
          <p:cNvPr id="286" name="Google Shape;286;p28"/>
          <p:cNvPicPr preferRelativeResize="0"/>
          <p:nvPr/>
        </p:nvPicPr>
        <p:blipFill rotWithShape="1">
          <a:blip r:embed="rId6">
            <a:alphaModFix/>
          </a:blip>
          <a:srcRect l="-1031" r="32720"/>
          <a:stretch/>
        </p:blipFill>
        <p:spPr>
          <a:xfrm>
            <a:off x="6799600" y="0"/>
            <a:ext cx="2344400" cy="529900"/>
          </a:xfrm>
          <a:prstGeom prst="rect">
            <a:avLst/>
          </a:prstGeom>
          <a:noFill/>
          <a:ln>
            <a:noFill/>
          </a:ln>
        </p:spPr>
      </p:pic>
      <p:sp>
        <p:nvSpPr>
          <p:cNvPr id="287" name="Google Shape;287;p28"/>
          <p:cNvSpPr txBox="1"/>
          <p:nvPr/>
        </p:nvSpPr>
        <p:spPr>
          <a:xfrm>
            <a:off x="397000" y="679325"/>
            <a:ext cx="8381400" cy="59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800">
              <a:solidFill>
                <a:srgbClr val="68E2CC"/>
              </a:solidFill>
              <a:latin typeface="Happy Monkey"/>
              <a:ea typeface="Happy Monkey"/>
              <a:cs typeface="Happy Monkey"/>
              <a:sym typeface="Happy Monkey"/>
            </a:endParaRPr>
          </a:p>
        </p:txBody>
      </p:sp>
      <p:sp>
        <p:nvSpPr>
          <p:cNvPr id="288" name="Google Shape;288;p28"/>
          <p:cNvSpPr txBox="1"/>
          <p:nvPr/>
        </p:nvSpPr>
        <p:spPr>
          <a:xfrm>
            <a:off x="1717800" y="548900"/>
            <a:ext cx="55401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chemeClr val="lt1"/>
                </a:solidFill>
                <a:latin typeface="Comic Sans MS"/>
                <a:ea typeface="Comic Sans MS"/>
                <a:cs typeface="Comic Sans MS"/>
                <a:sym typeface="Comic Sans MS"/>
              </a:rPr>
              <a:t> Kindergarten and 1st Grade </a:t>
            </a:r>
            <a:endParaRPr sz="2200">
              <a:solidFill>
                <a:schemeClr val="lt1"/>
              </a:solidFill>
              <a:latin typeface="Comic Sans MS"/>
              <a:ea typeface="Comic Sans MS"/>
              <a:cs typeface="Comic Sans MS"/>
              <a:sym typeface="Comic Sans MS"/>
            </a:endParaRPr>
          </a:p>
          <a:p>
            <a:pPr marL="0" lvl="0" indent="0" algn="ctr" rtl="0">
              <a:spcBef>
                <a:spcPts val="0"/>
              </a:spcBef>
              <a:spcAft>
                <a:spcPts val="0"/>
              </a:spcAft>
              <a:buNone/>
            </a:pPr>
            <a:r>
              <a:rPr lang="en" sz="2200">
                <a:solidFill>
                  <a:schemeClr val="lt1"/>
                </a:solidFill>
                <a:latin typeface="Comic Sans MS"/>
                <a:ea typeface="Comic Sans MS"/>
                <a:cs typeface="Comic Sans MS"/>
                <a:sym typeface="Comic Sans MS"/>
              </a:rPr>
              <a:t>Beginning &amp; Middle of the Year  Data </a:t>
            </a:r>
            <a:endParaRPr sz="2200">
              <a:solidFill>
                <a:schemeClr val="lt1"/>
              </a:solidFill>
              <a:latin typeface="Comic Sans MS"/>
              <a:ea typeface="Comic Sans MS"/>
              <a:cs typeface="Comic Sans MS"/>
              <a:sym typeface="Comic Sans MS"/>
            </a:endParaRPr>
          </a:p>
        </p:txBody>
      </p:sp>
      <p:sp>
        <p:nvSpPr>
          <p:cNvPr id="289" name="Google Shape;289;p28"/>
          <p:cNvSpPr txBox="1"/>
          <p:nvPr/>
        </p:nvSpPr>
        <p:spPr>
          <a:xfrm>
            <a:off x="1437700" y="4206750"/>
            <a:ext cx="66183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50">
                <a:solidFill>
                  <a:schemeClr val="lt1"/>
                </a:solidFill>
              </a:rPr>
              <a:t>Kindergartners increased their on level and above students by 4%.  First graders decreased their on level and above students by 3%.</a:t>
            </a:r>
            <a:endParaRPr sz="1250">
              <a:solidFill>
                <a:schemeClr val="lt1"/>
              </a:solidFill>
            </a:endParaRPr>
          </a:p>
        </p:txBody>
      </p:sp>
      <p:sp>
        <p:nvSpPr>
          <p:cNvPr id="290" name="Google Shape;290;p28"/>
          <p:cNvSpPr txBox="1"/>
          <p:nvPr/>
        </p:nvSpPr>
        <p:spPr>
          <a:xfrm>
            <a:off x="1122875" y="3160475"/>
            <a:ext cx="6618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00"/>
          </a:p>
        </p:txBody>
      </p:sp>
      <p:pic>
        <p:nvPicPr>
          <p:cNvPr id="291" name="Google Shape;291;p28"/>
          <p:cNvPicPr preferRelativeResize="0"/>
          <p:nvPr/>
        </p:nvPicPr>
        <p:blipFill>
          <a:blip r:embed="rId7">
            <a:alphaModFix/>
          </a:blip>
          <a:stretch>
            <a:fillRect/>
          </a:stretch>
        </p:blipFill>
        <p:spPr>
          <a:xfrm>
            <a:off x="502800" y="1391013"/>
            <a:ext cx="8138375" cy="2695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4"/>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69" name="Google Shape;69;p14"/>
          <p:cNvPicPr preferRelativeResize="0"/>
          <p:nvPr/>
        </p:nvPicPr>
        <p:blipFill>
          <a:blip r:embed="rId4">
            <a:alphaModFix/>
          </a:blip>
          <a:stretch>
            <a:fillRect/>
          </a:stretch>
        </p:blipFill>
        <p:spPr>
          <a:xfrm>
            <a:off x="212925" y="192475"/>
            <a:ext cx="8718152" cy="4758551"/>
          </a:xfrm>
          <a:prstGeom prst="rect">
            <a:avLst/>
          </a:prstGeom>
          <a:noFill/>
          <a:ln>
            <a:noFill/>
          </a:ln>
        </p:spPr>
      </p:pic>
      <p:pic>
        <p:nvPicPr>
          <p:cNvPr id="70" name="Google Shape;70;p14"/>
          <p:cNvPicPr preferRelativeResize="0"/>
          <p:nvPr/>
        </p:nvPicPr>
        <p:blipFill>
          <a:blip r:embed="rId5">
            <a:alphaModFix/>
          </a:blip>
          <a:stretch>
            <a:fillRect/>
          </a:stretch>
        </p:blipFill>
        <p:spPr>
          <a:xfrm>
            <a:off x="379975" y="192475"/>
            <a:ext cx="8415451" cy="4593300"/>
          </a:xfrm>
          <a:prstGeom prst="rect">
            <a:avLst/>
          </a:prstGeom>
          <a:noFill/>
          <a:ln>
            <a:noFill/>
          </a:ln>
        </p:spPr>
      </p:pic>
      <p:pic>
        <p:nvPicPr>
          <p:cNvPr id="71" name="Google Shape;71;p14"/>
          <p:cNvPicPr preferRelativeResize="0"/>
          <p:nvPr/>
        </p:nvPicPr>
        <p:blipFill rotWithShape="1">
          <a:blip r:embed="rId6">
            <a:alphaModFix/>
          </a:blip>
          <a:srcRect/>
          <a:stretch/>
        </p:blipFill>
        <p:spPr>
          <a:xfrm>
            <a:off x="0" y="0"/>
            <a:ext cx="3431948" cy="529900"/>
          </a:xfrm>
          <a:prstGeom prst="rect">
            <a:avLst/>
          </a:prstGeom>
          <a:noFill/>
          <a:ln>
            <a:noFill/>
          </a:ln>
        </p:spPr>
      </p:pic>
      <p:pic>
        <p:nvPicPr>
          <p:cNvPr id="72" name="Google Shape;72;p14"/>
          <p:cNvPicPr preferRelativeResize="0"/>
          <p:nvPr/>
        </p:nvPicPr>
        <p:blipFill rotWithShape="1">
          <a:blip r:embed="rId6">
            <a:alphaModFix/>
          </a:blip>
          <a:srcRect/>
          <a:stretch/>
        </p:blipFill>
        <p:spPr>
          <a:xfrm>
            <a:off x="3431950" y="0"/>
            <a:ext cx="3431948" cy="529900"/>
          </a:xfrm>
          <a:prstGeom prst="rect">
            <a:avLst/>
          </a:prstGeom>
          <a:noFill/>
          <a:ln>
            <a:noFill/>
          </a:ln>
        </p:spPr>
      </p:pic>
      <p:pic>
        <p:nvPicPr>
          <p:cNvPr id="73" name="Google Shape;73;p14"/>
          <p:cNvPicPr preferRelativeResize="0"/>
          <p:nvPr/>
        </p:nvPicPr>
        <p:blipFill rotWithShape="1">
          <a:blip r:embed="rId6">
            <a:alphaModFix/>
          </a:blip>
          <a:srcRect l="-1031" r="32720"/>
          <a:stretch/>
        </p:blipFill>
        <p:spPr>
          <a:xfrm>
            <a:off x="6799600" y="0"/>
            <a:ext cx="2344400" cy="529900"/>
          </a:xfrm>
          <a:prstGeom prst="rect">
            <a:avLst/>
          </a:prstGeom>
          <a:noFill/>
          <a:ln>
            <a:noFill/>
          </a:ln>
        </p:spPr>
      </p:pic>
      <p:sp>
        <p:nvSpPr>
          <p:cNvPr id="74" name="Google Shape;74;p14"/>
          <p:cNvSpPr txBox="1"/>
          <p:nvPr/>
        </p:nvSpPr>
        <p:spPr>
          <a:xfrm>
            <a:off x="397000" y="679325"/>
            <a:ext cx="8381400" cy="59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800">
              <a:solidFill>
                <a:srgbClr val="68E2CC"/>
              </a:solidFill>
              <a:latin typeface="Happy Monkey"/>
              <a:ea typeface="Happy Monkey"/>
              <a:cs typeface="Happy Monkey"/>
              <a:sym typeface="Happy Monkey"/>
            </a:endParaRPr>
          </a:p>
        </p:txBody>
      </p:sp>
      <p:sp>
        <p:nvSpPr>
          <p:cNvPr id="76" name="Google Shape;76;p14"/>
          <p:cNvSpPr txBox="1"/>
          <p:nvPr/>
        </p:nvSpPr>
        <p:spPr>
          <a:xfrm>
            <a:off x="1350950" y="3662400"/>
            <a:ext cx="66183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50">
              <a:solidFill>
                <a:schemeClr val="lt1"/>
              </a:solidFill>
            </a:endParaRPr>
          </a:p>
        </p:txBody>
      </p:sp>
      <p:sp>
        <p:nvSpPr>
          <p:cNvPr id="78" name="Google Shape;78;p14"/>
          <p:cNvSpPr txBox="1"/>
          <p:nvPr/>
        </p:nvSpPr>
        <p:spPr>
          <a:xfrm>
            <a:off x="1139700" y="2412625"/>
            <a:ext cx="718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8B8F776A-3AE3-4848-AA96-DBE8C8D6B4C0}"/>
              </a:ext>
            </a:extLst>
          </p:cNvPr>
          <p:cNvPicPr>
            <a:picLocks noChangeAspect="1"/>
          </p:cNvPicPr>
          <p:nvPr/>
        </p:nvPicPr>
        <p:blipFill rotWithShape="1">
          <a:blip r:embed="rId7"/>
          <a:srcRect l="1005" r="2375"/>
          <a:stretch/>
        </p:blipFill>
        <p:spPr>
          <a:xfrm>
            <a:off x="397000" y="529900"/>
            <a:ext cx="8415452" cy="42558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29"/>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297" name="Google Shape;297;p29"/>
          <p:cNvPicPr preferRelativeResize="0"/>
          <p:nvPr/>
        </p:nvPicPr>
        <p:blipFill>
          <a:blip r:embed="rId4">
            <a:alphaModFix/>
          </a:blip>
          <a:stretch>
            <a:fillRect/>
          </a:stretch>
        </p:blipFill>
        <p:spPr>
          <a:xfrm>
            <a:off x="212925" y="192475"/>
            <a:ext cx="8718152" cy="4758551"/>
          </a:xfrm>
          <a:prstGeom prst="rect">
            <a:avLst/>
          </a:prstGeom>
          <a:noFill/>
          <a:ln>
            <a:noFill/>
          </a:ln>
        </p:spPr>
      </p:pic>
      <p:pic>
        <p:nvPicPr>
          <p:cNvPr id="298" name="Google Shape;298;p29"/>
          <p:cNvPicPr preferRelativeResize="0"/>
          <p:nvPr/>
        </p:nvPicPr>
        <p:blipFill>
          <a:blip r:embed="rId5">
            <a:alphaModFix/>
          </a:blip>
          <a:stretch>
            <a:fillRect/>
          </a:stretch>
        </p:blipFill>
        <p:spPr>
          <a:xfrm>
            <a:off x="364275" y="275100"/>
            <a:ext cx="8415451" cy="4593300"/>
          </a:xfrm>
          <a:prstGeom prst="rect">
            <a:avLst/>
          </a:prstGeom>
          <a:noFill/>
          <a:ln>
            <a:noFill/>
          </a:ln>
        </p:spPr>
      </p:pic>
      <p:pic>
        <p:nvPicPr>
          <p:cNvPr id="299" name="Google Shape;299;p29"/>
          <p:cNvPicPr preferRelativeResize="0"/>
          <p:nvPr/>
        </p:nvPicPr>
        <p:blipFill rotWithShape="1">
          <a:blip r:embed="rId6">
            <a:alphaModFix/>
          </a:blip>
          <a:srcRect/>
          <a:stretch/>
        </p:blipFill>
        <p:spPr>
          <a:xfrm>
            <a:off x="0" y="0"/>
            <a:ext cx="3431948" cy="529900"/>
          </a:xfrm>
          <a:prstGeom prst="rect">
            <a:avLst/>
          </a:prstGeom>
          <a:noFill/>
          <a:ln>
            <a:noFill/>
          </a:ln>
        </p:spPr>
      </p:pic>
      <p:pic>
        <p:nvPicPr>
          <p:cNvPr id="300" name="Google Shape;300;p29"/>
          <p:cNvPicPr preferRelativeResize="0"/>
          <p:nvPr/>
        </p:nvPicPr>
        <p:blipFill rotWithShape="1">
          <a:blip r:embed="rId6">
            <a:alphaModFix/>
          </a:blip>
          <a:srcRect/>
          <a:stretch/>
        </p:blipFill>
        <p:spPr>
          <a:xfrm>
            <a:off x="3431950" y="0"/>
            <a:ext cx="3431948" cy="529900"/>
          </a:xfrm>
          <a:prstGeom prst="rect">
            <a:avLst/>
          </a:prstGeom>
          <a:noFill/>
          <a:ln>
            <a:noFill/>
          </a:ln>
        </p:spPr>
      </p:pic>
      <p:pic>
        <p:nvPicPr>
          <p:cNvPr id="301" name="Google Shape;301;p29"/>
          <p:cNvPicPr preferRelativeResize="0"/>
          <p:nvPr/>
        </p:nvPicPr>
        <p:blipFill rotWithShape="1">
          <a:blip r:embed="rId6">
            <a:alphaModFix/>
          </a:blip>
          <a:srcRect l="-1031" r="32720"/>
          <a:stretch/>
        </p:blipFill>
        <p:spPr>
          <a:xfrm>
            <a:off x="6799600" y="0"/>
            <a:ext cx="2344400" cy="529900"/>
          </a:xfrm>
          <a:prstGeom prst="rect">
            <a:avLst/>
          </a:prstGeom>
          <a:noFill/>
          <a:ln>
            <a:noFill/>
          </a:ln>
        </p:spPr>
      </p:pic>
      <p:sp>
        <p:nvSpPr>
          <p:cNvPr id="302" name="Google Shape;302;p29"/>
          <p:cNvSpPr txBox="1"/>
          <p:nvPr/>
        </p:nvSpPr>
        <p:spPr>
          <a:xfrm>
            <a:off x="397000" y="679325"/>
            <a:ext cx="8381400" cy="59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800">
              <a:solidFill>
                <a:srgbClr val="68E2CC"/>
              </a:solidFill>
              <a:latin typeface="Happy Monkey"/>
              <a:ea typeface="Happy Monkey"/>
              <a:cs typeface="Happy Monkey"/>
              <a:sym typeface="Happy Monkey"/>
            </a:endParaRPr>
          </a:p>
        </p:txBody>
      </p:sp>
      <p:sp>
        <p:nvSpPr>
          <p:cNvPr id="303" name="Google Shape;303;p29"/>
          <p:cNvSpPr txBox="1"/>
          <p:nvPr/>
        </p:nvSpPr>
        <p:spPr>
          <a:xfrm>
            <a:off x="1717800" y="548900"/>
            <a:ext cx="55401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chemeClr val="lt1"/>
                </a:solidFill>
                <a:latin typeface="Comic Sans MS"/>
                <a:ea typeface="Comic Sans MS"/>
                <a:cs typeface="Comic Sans MS"/>
                <a:sym typeface="Comic Sans MS"/>
              </a:rPr>
              <a:t>Current 2nd and 3rd Grade DIBELS Data</a:t>
            </a:r>
            <a:endParaRPr sz="2200">
              <a:solidFill>
                <a:schemeClr val="lt1"/>
              </a:solidFill>
              <a:latin typeface="Comic Sans MS"/>
              <a:ea typeface="Comic Sans MS"/>
              <a:cs typeface="Comic Sans MS"/>
              <a:sym typeface="Comic Sans MS"/>
            </a:endParaRPr>
          </a:p>
        </p:txBody>
      </p:sp>
      <p:sp>
        <p:nvSpPr>
          <p:cNvPr id="304" name="Google Shape;304;p29"/>
          <p:cNvSpPr txBox="1"/>
          <p:nvPr/>
        </p:nvSpPr>
        <p:spPr>
          <a:xfrm>
            <a:off x="1278550" y="4294475"/>
            <a:ext cx="66183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50">
                <a:solidFill>
                  <a:schemeClr val="lt1"/>
                </a:solidFill>
              </a:rPr>
              <a:t>Second and third graders decreased their on level readers by 3%.</a:t>
            </a:r>
            <a:endParaRPr sz="1350">
              <a:solidFill>
                <a:schemeClr val="lt1"/>
              </a:solidFill>
            </a:endParaRPr>
          </a:p>
        </p:txBody>
      </p:sp>
      <p:sp>
        <p:nvSpPr>
          <p:cNvPr id="305" name="Google Shape;305;p29"/>
          <p:cNvSpPr txBox="1"/>
          <p:nvPr/>
        </p:nvSpPr>
        <p:spPr>
          <a:xfrm>
            <a:off x="1122875" y="3160475"/>
            <a:ext cx="6618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00"/>
          </a:p>
        </p:txBody>
      </p:sp>
      <p:pic>
        <p:nvPicPr>
          <p:cNvPr id="306" name="Google Shape;306;p29"/>
          <p:cNvPicPr preferRelativeResize="0"/>
          <p:nvPr/>
        </p:nvPicPr>
        <p:blipFill>
          <a:blip r:embed="rId7">
            <a:alphaModFix/>
          </a:blip>
          <a:stretch>
            <a:fillRect/>
          </a:stretch>
        </p:blipFill>
        <p:spPr>
          <a:xfrm>
            <a:off x="520451" y="1474699"/>
            <a:ext cx="8103075" cy="26834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30"/>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312" name="Google Shape;312;p30"/>
          <p:cNvPicPr preferRelativeResize="0"/>
          <p:nvPr/>
        </p:nvPicPr>
        <p:blipFill>
          <a:blip r:embed="rId4">
            <a:alphaModFix/>
          </a:blip>
          <a:stretch>
            <a:fillRect/>
          </a:stretch>
        </p:blipFill>
        <p:spPr>
          <a:xfrm>
            <a:off x="212925" y="192475"/>
            <a:ext cx="8718152" cy="4758551"/>
          </a:xfrm>
          <a:prstGeom prst="rect">
            <a:avLst/>
          </a:prstGeom>
          <a:noFill/>
          <a:ln>
            <a:noFill/>
          </a:ln>
        </p:spPr>
      </p:pic>
      <p:pic>
        <p:nvPicPr>
          <p:cNvPr id="313" name="Google Shape;313;p30"/>
          <p:cNvPicPr preferRelativeResize="0"/>
          <p:nvPr/>
        </p:nvPicPr>
        <p:blipFill>
          <a:blip r:embed="rId5">
            <a:alphaModFix/>
          </a:blip>
          <a:stretch>
            <a:fillRect/>
          </a:stretch>
        </p:blipFill>
        <p:spPr>
          <a:xfrm>
            <a:off x="364275" y="275100"/>
            <a:ext cx="8415451" cy="4593300"/>
          </a:xfrm>
          <a:prstGeom prst="rect">
            <a:avLst/>
          </a:prstGeom>
          <a:noFill/>
          <a:ln>
            <a:noFill/>
          </a:ln>
        </p:spPr>
      </p:pic>
      <p:pic>
        <p:nvPicPr>
          <p:cNvPr id="314" name="Google Shape;314;p30"/>
          <p:cNvPicPr preferRelativeResize="0"/>
          <p:nvPr/>
        </p:nvPicPr>
        <p:blipFill rotWithShape="1">
          <a:blip r:embed="rId6">
            <a:alphaModFix/>
          </a:blip>
          <a:srcRect/>
          <a:stretch/>
        </p:blipFill>
        <p:spPr>
          <a:xfrm>
            <a:off x="0" y="0"/>
            <a:ext cx="3431948" cy="529900"/>
          </a:xfrm>
          <a:prstGeom prst="rect">
            <a:avLst/>
          </a:prstGeom>
          <a:noFill/>
          <a:ln>
            <a:noFill/>
          </a:ln>
        </p:spPr>
      </p:pic>
      <p:pic>
        <p:nvPicPr>
          <p:cNvPr id="315" name="Google Shape;315;p30"/>
          <p:cNvPicPr preferRelativeResize="0"/>
          <p:nvPr/>
        </p:nvPicPr>
        <p:blipFill rotWithShape="1">
          <a:blip r:embed="rId6">
            <a:alphaModFix/>
          </a:blip>
          <a:srcRect/>
          <a:stretch/>
        </p:blipFill>
        <p:spPr>
          <a:xfrm>
            <a:off x="3431950" y="0"/>
            <a:ext cx="3431948" cy="529900"/>
          </a:xfrm>
          <a:prstGeom prst="rect">
            <a:avLst/>
          </a:prstGeom>
          <a:noFill/>
          <a:ln>
            <a:noFill/>
          </a:ln>
        </p:spPr>
      </p:pic>
      <p:pic>
        <p:nvPicPr>
          <p:cNvPr id="316" name="Google Shape;316;p30"/>
          <p:cNvPicPr preferRelativeResize="0"/>
          <p:nvPr/>
        </p:nvPicPr>
        <p:blipFill rotWithShape="1">
          <a:blip r:embed="rId6">
            <a:alphaModFix/>
          </a:blip>
          <a:srcRect l="-1031" r="32720"/>
          <a:stretch/>
        </p:blipFill>
        <p:spPr>
          <a:xfrm>
            <a:off x="6799600" y="0"/>
            <a:ext cx="2344400" cy="529900"/>
          </a:xfrm>
          <a:prstGeom prst="rect">
            <a:avLst/>
          </a:prstGeom>
          <a:noFill/>
          <a:ln>
            <a:noFill/>
          </a:ln>
        </p:spPr>
      </p:pic>
      <p:sp>
        <p:nvSpPr>
          <p:cNvPr id="317" name="Google Shape;317;p30"/>
          <p:cNvSpPr txBox="1"/>
          <p:nvPr/>
        </p:nvSpPr>
        <p:spPr>
          <a:xfrm>
            <a:off x="397000" y="679325"/>
            <a:ext cx="8381400" cy="59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800">
              <a:solidFill>
                <a:srgbClr val="68E2CC"/>
              </a:solidFill>
              <a:latin typeface="Happy Monkey"/>
              <a:ea typeface="Happy Monkey"/>
              <a:cs typeface="Happy Monkey"/>
              <a:sym typeface="Happy Monkey"/>
            </a:endParaRPr>
          </a:p>
        </p:txBody>
      </p:sp>
      <p:sp>
        <p:nvSpPr>
          <p:cNvPr id="318" name="Google Shape;318;p30"/>
          <p:cNvSpPr txBox="1"/>
          <p:nvPr/>
        </p:nvSpPr>
        <p:spPr>
          <a:xfrm>
            <a:off x="1717800" y="548900"/>
            <a:ext cx="5540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chemeClr val="lt1"/>
                </a:solidFill>
                <a:latin typeface="Comic Sans MS"/>
                <a:ea typeface="Comic Sans MS"/>
                <a:cs typeface="Comic Sans MS"/>
                <a:sym typeface="Comic Sans MS"/>
              </a:rPr>
              <a:t>Current 4th and 5th Grade DIBELS Data</a:t>
            </a:r>
            <a:endParaRPr sz="2200">
              <a:solidFill>
                <a:schemeClr val="lt1"/>
              </a:solidFill>
              <a:latin typeface="Comic Sans MS"/>
              <a:ea typeface="Comic Sans MS"/>
              <a:cs typeface="Comic Sans MS"/>
              <a:sym typeface="Comic Sans MS"/>
            </a:endParaRPr>
          </a:p>
        </p:txBody>
      </p:sp>
      <p:sp>
        <p:nvSpPr>
          <p:cNvPr id="319" name="Google Shape;319;p30"/>
          <p:cNvSpPr txBox="1"/>
          <p:nvPr/>
        </p:nvSpPr>
        <p:spPr>
          <a:xfrm>
            <a:off x="756025" y="4059000"/>
            <a:ext cx="7709100" cy="8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50">
                <a:solidFill>
                  <a:schemeClr val="lt1"/>
                </a:solidFill>
              </a:rPr>
              <a:t>Fourth graders have the same percentage of on or above grade level students from the beginning of the year to the middle of the year; however their above level students increased by 12%.  Fifth graders increased their on and above level students by 4%.</a:t>
            </a:r>
            <a:endParaRPr sz="1350">
              <a:solidFill>
                <a:schemeClr val="lt1"/>
              </a:solidFill>
            </a:endParaRPr>
          </a:p>
        </p:txBody>
      </p:sp>
      <p:sp>
        <p:nvSpPr>
          <p:cNvPr id="320" name="Google Shape;320;p30"/>
          <p:cNvSpPr txBox="1"/>
          <p:nvPr/>
        </p:nvSpPr>
        <p:spPr>
          <a:xfrm>
            <a:off x="1122875" y="3160475"/>
            <a:ext cx="6618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00"/>
          </a:p>
        </p:txBody>
      </p:sp>
      <p:pic>
        <p:nvPicPr>
          <p:cNvPr id="321" name="Google Shape;321;p30"/>
          <p:cNvPicPr preferRelativeResize="0"/>
          <p:nvPr/>
        </p:nvPicPr>
        <p:blipFill>
          <a:blip r:embed="rId7">
            <a:alphaModFix/>
          </a:blip>
          <a:stretch>
            <a:fillRect/>
          </a:stretch>
        </p:blipFill>
        <p:spPr>
          <a:xfrm>
            <a:off x="410575" y="1155074"/>
            <a:ext cx="8154549" cy="27093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31"/>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327" name="Google Shape;327;p31"/>
          <p:cNvPicPr preferRelativeResize="0"/>
          <p:nvPr/>
        </p:nvPicPr>
        <p:blipFill>
          <a:blip r:embed="rId4">
            <a:alphaModFix/>
          </a:blip>
          <a:stretch>
            <a:fillRect/>
          </a:stretch>
        </p:blipFill>
        <p:spPr>
          <a:xfrm>
            <a:off x="212925" y="192475"/>
            <a:ext cx="8718152" cy="4758551"/>
          </a:xfrm>
          <a:prstGeom prst="rect">
            <a:avLst/>
          </a:prstGeom>
          <a:noFill/>
          <a:ln>
            <a:noFill/>
          </a:ln>
        </p:spPr>
      </p:pic>
      <p:pic>
        <p:nvPicPr>
          <p:cNvPr id="328" name="Google Shape;328;p31"/>
          <p:cNvPicPr preferRelativeResize="0"/>
          <p:nvPr/>
        </p:nvPicPr>
        <p:blipFill>
          <a:blip r:embed="rId5">
            <a:alphaModFix/>
          </a:blip>
          <a:stretch>
            <a:fillRect/>
          </a:stretch>
        </p:blipFill>
        <p:spPr>
          <a:xfrm>
            <a:off x="364275" y="275100"/>
            <a:ext cx="8415451" cy="4593300"/>
          </a:xfrm>
          <a:prstGeom prst="rect">
            <a:avLst/>
          </a:prstGeom>
          <a:noFill/>
          <a:ln>
            <a:noFill/>
          </a:ln>
        </p:spPr>
      </p:pic>
      <p:pic>
        <p:nvPicPr>
          <p:cNvPr id="329" name="Google Shape;329;p31"/>
          <p:cNvPicPr preferRelativeResize="0"/>
          <p:nvPr/>
        </p:nvPicPr>
        <p:blipFill rotWithShape="1">
          <a:blip r:embed="rId6">
            <a:alphaModFix/>
          </a:blip>
          <a:srcRect/>
          <a:stretch/>
        </p:blipFill>
        <p:spPr>
          <a:xfrm>
            <a:off x="0" y="0"/>
            <a:ext cx="3431948" cy="529900"/>
          </a:xfrm>
          <a:prstGeom prst="rect">
            <a:avLst/>
          </a:prstGeom>
          <a:noFill/>
          <a:ln>
            <a:noFill/>
          </a:ln>
        </p:spPr>
      </p:pic>
      <p:pic>
        <p:nvPicPr>
          <p:cNvPr id="330" name="Google Shape;330;p31"/>
          <p:cNvPicPr preferRelativeResize="0"/>
          <p:nvPr/>
        </p:nvPicPr>
        <p:blipFill rotWithShape="1">
          <a:blip r:embed="rId6">
            <a:alphaModFix/>
          </a:blip>
          <a:srcRect/>
          <a:stretch/>
        </p:blipFill>
        <p:spPr>
          <a:xfrm>
            <a:off x="3431950" y="0"/>
            <a:ext cx="3431948" cy="529900"/>
          </a:xfrm>
          <a:prstGeom prst="rect">
            <a:avLst/>
          </a:prstGeom>
          <a:noFill/>
          <a:ln>
            <a:noFill/>
          </a:ln>
        </p:spPr>
      </p:pic>
      <p:pic>
        <p:nvPicPr>
          <p:cNvPr id="331" name="Google Shape;331;p31"/>
          <p:cNvPicPr preferRelativeResize="0"/>
          <p:nvPr/>
        </p:nvPicPr>
        <p:blipFill rotWithShape="1">
          <a:blip r:embed="rId6">
            <a:alphaModFix/>
          </a:blip>
          <a:srcRect l="-1031" r="32720"/>
          <a:stretch/>
        </p:blipFill>
        <p:spPr>
          <a:xfrm>
            <a:off x="6799600" y="0"/>
            <a:ext cx="2344400" cy="529900"/>
          </a:xfrm>
          <a:prstGeom prst="rect">
            <a:avLst/>
          </a:prstGeom>
          <a:noFill/>
          <a:ln>
            <a:noFill/>
          </a:ln>
        </p:spPr>
      </p:pic>
      <p:sp>
        <p:nvSpPr>
          <p:cNvPr id="332" name="Google Shape;332;p31"/>
          <p:cNvSpPr txBox="1"/>
          <p:nvPr/>
        </p:nvSpPr>
        <p:spPr>
          <a:xfrm>
            <a:off x="397000" y="679325"/>
            <a:ext cx="8381400" cy="59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800">
              <a:solidFill>
                <a:srgbClr val="68E2CC"/>
              </a:solidFill>
              <a:latin typeface="Happy Monkey"/>
              <a:ea typeface="Happy Monkey"/>
              <a:cs typeface="Happy Monkey"/>
              <a:sym typeface="Happy Monkey"/>
            </a:endParaRPr>
          </a:p>
        </p:txBody>
      </p:sp>
      <p:sp>
        <p:nvSpPr>
          <p:cNvPr id="333" name="Google Shape;333;p31"/>
          <p:cNvSpPr txBox="1"/>
          <p:nvPr/>
        </p:nvSpPr>
        <p:spPr>
          <a:xfrm>
            <a:off x="1717800" y="548900"/>
            <a:ext cx="5540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chemeClr val="lt1"/>
                </a:solidFill>
                <a:latin typeface="Comic Sans MS"/>
                <a:ea typeface="Comic Sans MS"/>
                <a:cs typeface="Comic Sans MS"/>
                <a:sym typeface="Comic Sans MS"/>
              </a:rPr>
              <a:t>Lexia Core5</a:t>
            </a:r>
            <a:endParaRPr sz="2200">
              <a:solidFill>
                <a:schemeClr val="lt1"/>
              </a:solidFill>
              <a:latin typeface="Comic Sans MS"/>
              <a:ea typeface="Comic Sans MS"/>
              <a:cs typeface="Comic Sans MS"/>
              <a:sym typeface="Comic Sans MS"/>
            </a:endParaRPr>
          </a:p>
        </p:txBody>
      </p:sp>
      <p:sp>
        <p:nvSpPr>
          <p:cNvPr id="334" name="Google Shape;334;p31"/>
          <p:cNvSpPr txBox="1"/>
          <p:nvPr/>
        </p:nvSpPr>
        <p:spPr>
          <a:xfrm>
            <a:off x="1350950" y="3662400"/>
            <a:ext cx="66183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50">
              <a:solidFill>
                <a:schemeClr val="lt1"/>
              </a:solidFill>
            </a:endParaRPr>
          </a:p>
        </p:txBody>
      </p:sp>
      <p:sp>
        <p:nvSpPr>
          <p:cNvPr id="335" name="Google Shape;335;p31"/>
          <p:cNvSpPr txBox="1"/>
          <p:nvPr/>
        </p:nvSpPr>
        <p:spPr>
          <a:xfrm>
            <a:off x="1122875" y="3160475"/>
            <a:ext cx="6618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00"/>
          </a:p>
        </p:txBody>
      </p:sp>
      <p:sp>
        <p:nvSpPr>
          <p:cNvPr id="336" name="Google Shape;336;p31"/>
          <p:cNvSpPr txBox="1"/>
          <p:nvPr/>
        </p:nvSpPr>
        <p:spPr>
          <a:xfrm>
            <a:off x="897150" y="1091100"/>
            <a:ext cx="7349700" cy="367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a:solidFill>
                  <a:schemeClr val="lt1"/>
                </a:solidFill>
                <a:latin typeface="Comic Sans MS"/>
                <a:ea typeface="Comic Sans MS"/>
                <a:cs typeface="Comic Sans MS"/>
                <a:sym typeface="Comic Sans MS"/>
              </a:rPr>
              <a:t>Lexia Core5 Reading is a technology-based reading program that provides explicit and in-depth instruction in six areas  of reading for students in Pre-K through Grade 5. </a:t>
            </a:r>
            <a:endParaRPr sz="2000">
              <a:solidFill>
                <a:schemeClr val="lt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2000">
              <a:solidFill>
                <a:schemeClr val="lt1"/>
              </a:solidFill>
              <a:latin typeface="Comic Sans MS"/>
              <a:ea typeface="Comic Sans MS"/>
              <a:cs typeface="Comic Sans MS"/>
              <a:sym typeface="Comic Sans MS"/>
            </a:endParaRPr>
          </a:p>
          <a:p>
            <a:pPr marL="457200" lvl="0" indent="-355600" algn="l" rtl="0">
              <a:lnSpc>
                <a:spcPct val="115000"/>
              </a:lnSpc>
              <a:spcBef>
                <a:spcPts val="0"/>
              </a:spcBef>
              <a:spcAft>
                <a:spcPts val="0"/>
              </a:spcAft>
              <a:buClr>
                <a:schemeClr val="lt1"/>
              </a:buClr>
              <a:buSzPts val="2000"/>
              <a:buFont typeface="Comic Sans MS"/>
              <a:buAutoNum type="arabicPeriod"/>
            </a:pPr>
            <a:r>
              <a:rPr lang="en" sz="2000">
                <a:solidFill>
                  <a:schemeClr val="lt1"/>
                </a:solidFill>
                <a:latin typeface="Comic Sans MS"/>
                <a:ea typeface="Comic Sans MS"/>
                <a:cs typeface="Comic Sans MS"/>
                <a:sym typeface="Comic Sans MS"/>
              </a:rPr>
              <a:t>Phonological awareness</a:t>
            </a:r>
            <a:endParaRPr sz="2000">
              <a:solidFill>
                <a:schemeClr val="lt1"/>
              </a:solidFill>
              <a:latin typeface="Comic Sans MS"/>
              <a:ea typeface="Comic Sans MS"/>
              <a:cs typeface="Comic Sans MS"/>
              <a:sym typeface="Comic Sans MS"/>
            </a:endParaRPr>
          </a:p>
          <a:p>
            <a:pPr marL="457200" lvl="0" indent="-355600" algn="l" rtl="0">
              <a:lnSpc>
                <a:spcPct val="115000"/>
              </a:lnSpc>
              <a:spcBef>
                <a:spcPts val="0"/>
              </a:spcBef>
              <a:spcAft>
                <a:spcPts val="0"/>
              </a:spcAft>
              <a:buClr>
                <a:schemeClr val="lt1"/>
              </a:buClr>
              <a:buSzPts val="2000"/>
              <a:buFont typeface="Comic Sans MS"/>
              <a:buAutoNum type="arabicPeriod"/>
            </a:pPr>
            <a:r>
              <a:rPr lang="en" sz="2000">
                <a:solidFill>
                  <a:schemeClr val="lt1"/>
                </a:solidFill>
                <a:latin typeface="Comic Sans MS"/>
                <a:ea typeface="Comic Sans MS"/>
                <a:cs typeface="Comic Sans MS"/>
                <a:sym typeface="Comic Sans MS"/>
              </a:rPr>
              <a:t>Phonics</a:t>
            </a:r>
            <a:endParaRPr sz="2000">
              <a:solidFill>
                <a:schemeClr val="lt1"/>
              </a:solidFill>
              <a:latin typeface="Comic Sans MS"/>
              <a:ea typeface="Comic Sans MS"/>
              <a:cs typeface="Comic Sans MS"/>
              <a:sym typeface="Comic Sans MS"/>
            </a:endParaRPr>
          </a:p>
          <a:p>
            <a:pPr marL="457200" lvl="0" indent="-355600" algn="l" rtl="0">
              <a:lnSpc>
                <a:spcPct val="115000"/>
              </a:lnSpc>
              <a:spcBef>
                <a:spcPts val="0"/>
              </a:spcBef>
              <a:spcAft>
                <a:spcPts val="0"/>
              </a:spcAft>
              <a:buClr>
                <a:schemeClr val="lt1"/>
              </a:buClr>
              <a:buSzPts val="2000"/>
              <a:buFont typeface="Comic Sans MS"/>
              <a:buAutoNum type="arabicPeriod"/>
            </a:pPr>
            <a:r>
              <a:rPr lang="en" sz="2000">
                <a:solidFill>
                  <a:schemeClr val="lt1"/>
                </a:solidFill>
                <a:latin typeface="Comic Sans MS"/>
                <a:ea typeface="Comic Sans MS"/>
                <a:cs typeface="Comic Sans MS"/>
                <a:sym typeface="Comic Sans MS"/>
              </a:rPr>
              <a:t>Vocabulary</a:t>
            </a:r>
            <a:endParaRPr sz="2000">
              <a:solidFill>
                <a:schemeClr val="lt1"/>
              </a:solidFill>
              <a:latin typeface="Comic Sans MS"/>
              <a:ea typeface="Comic Sans MS"/>
              <a:cs typeface="Comic Sans MS"/>
              <a:sym typeface="Comic Sans MS"/>
            </a:endParaRPr>
          </a:p>
          <a:p>
            <a:pPr marL="457200" lvl="0" indent="-355600" algn="l" rtl="0">
              <a:lnSpc>
                <a:spcPct val="115000"/>
              </a:lnSpc>
              <a:spcBef>
                <a:spcPts val="0"/>
              </a:spcBef>
              <a:spcAft>
                <a:spcPts val="0"/>
              </a:spcAft>
              <a:buClr>
                <a:schemeClr val="lt1"/>
              </a:buClr>
              <a:buSzPts val="2000"/>
              <a:buFont typeface="Comic Sans MS"/>
              <a:buAutoNum type="arabicPeriod"/>
            </a:pPr>
            <a:r>
              <a:rPr lang="en" sz="2000">
                <a:solidFill>
                  <a:schemeClr val="lt1"/>
                </a:solidFill>
                <a:latin typeface="Comic Sans MS"/>
                <a:ea typeface="Comic Sans MS"/>
                <a:cs typeface="Comic Sans MS"/>
                <a:sym typeface="Comic Sans MS"/>
              </a:rPr>
              <a:t>Structural analysis</a:t>
            </a:r>
            <a:endParaRPr sz="2000">
              <a:solidFill>
                <a:schemeClr val="lt1"/>
              </a:solidFill>
              <a:latin typeface="Comic Sans MS"/>
              <a:ea typeface="Comic Sans MS"/>
              <a:cs typeface="Comic Sans MS"/>
              <a:sym typeface="Comic Sans MS"/>
            </a:endParaRPr>
          </a:p>
          <a:p>
            <a:pPr marL="457200" lvl="0" indent="-355600" algn="l" rtl="0">
              <a:lnSpc>
                <a:spcPct val="115000"/>
              </a:lnSpc>
              <a:spcBef>
                <a:spcPts val="0"/>
              </a:spcBef>
              <a:spcAft>
                <a:spcPts val="0"/>
              </a:spcAft>
              <a:buClr>
                <a:schemeClr val="lt1"/>
              </a:buClr>
              <a:buSzPts val="2000"/>
              <a:buFont typeface="Comic Sans MS"/>
              <a:buAutoNum type="arabicPeriod"/>
            </a:pPr>
            <a:r>
              <a:rPr lang="en" sz="2000">
                <a:solidFill>
                  <a:schemeClr val="lt1"/>
                </a:solidFill>
                <a:latin typeface="Comic Sans MS"/>
                <a:ea typeface="Comic Sans MS"/>
                <a:cs typeface="Comic Sans MS"/>
                <a:sym typeface="Comic Sans MS"/>
              </a:rPr>
              <a:t>Automaticity/fluency</a:t>
            </a:r>
            <a:endParaRPr sz="2000">
              <a:solidFill>
                <a:schemeClr val="lt1"/>
              </a:solidFill>
              <a:latin typeface="Comic Sans MS"/>
              <a:ea typeface="Comic Sans MS"/>
              <a:cs typeface="Comic Sans MS"/>
              <a:sym typeface="Comic Sans MS"/>
            </a:endParaRPr>
          </a:p>
          <a:p>
            <a:pPr marL="457200" lvl="0" indent="-355600" algn="l" rtl="0">
              <a:lnSpc>
                <a:spcPct val="115000"/>
              </a:lnSpc>
              <a:spcBef>
                <a:spcPts val="0"/>
              </a:spcBef>
              <a:spcAft>
                <a:spcPts val="0"/>
              </a:spcAft>
              <a:buClr>
                <a:schemeClr val="lt1"/>
              </a:buClr>
              <a:buSzPts val="2000"/>
              <a:buFont typeface="Comic Sans MS"/>
              <a:buAutoNum type="arabicPeriod"/>
            </a:pPr>
            <a:r>
              <a:rPr lang="en" sz="2000">
                <a:solidFill>
                  <a:schemeClr val="lt1"/>
                </a:solidFill>
                <a:latin typeface="Comic Sans MS"/>
                <a:ea typeface="Comic Sans MS"/>
                <a:cs typeface="Comic Sans MS"/>
                <a:sym typeface="Comic Sans MS"/>
              </a:rPr>
              <a:t>Comprehension</a:t>
            </a:r>
            <a:endParaRPr sz="2000">
              <a:solidFill>
                <a:schemeClr val="lt1"/>
              </a:solidFill>
              <a:latin typeface="Comic Sans MS"/>
              <a:ea typeface="Comic Sans MS"/>
              <a:cs typeface="Comic Sans MS"/>
              <a:sym typeface="Comic Sans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32"/>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342" name="Google Shape;342;p32"/>
          <p:cNvPicPr preferRelativeResize="0"/>
          <p:nvPr/>
        </p:nvPicPr>
        <p:blipFill>
          <a:blip r:embed="rId4">
            <a:alphaModFix/>
          </a:blip>
          <a:stretch>
            <a:fillRect/>
          </a:stretch>
        </p:blipFill>
        <p:spPr>
          <a:xfrm>
            <a:off x="212925" y="192475"/>
            <a:ext cx="8718152" cy="4758551"/>
          </a:xfrm>
          <a:prstGeom prst="rect">
            <a:avLst/>
          </a:prstGeom>
          <a:noFill/>
          <a:ln>
            <a:noFill/>
          </a:ln>
        </p:spPr>
      </p:pic>
      <p:pic>
        <p:nvPicPr>
          <p:cNvPr id="343" name="Google Shape;343;p32"/>
          <p:cNvPicPr preferRelativeResize="0"/>
          <p:nvPr/>
        </p:nvPicPr>
        <p:blipFill>
          <a:blip r:embed="rId5">
            <a:alphaModFix/>
          </a:blip>
          <a:stretch>
            <a:fillRect/>
          </a:stretch>
        </p:blipFill>
        <p:spPr>
          <a:xfrm>
            <a:off x="364275" y="275100"/>
            <a:ext cx="8415451" cy="4593300"/>
          </a:xfrm>
          <a:prstGeom prst="rect">
            <a:avLst/>
          </a:prstGeom>
          <a:noFill/>
          <a:ln>
            <a:noFill/>
          </a:ln>
        </p:spPr>
      </p:pic>
      <p:pic>
        <p:nvPicPr>
          <p:cNvPr id="344" name="Google Shape;344;p32"/>
          <p:cNvPicPr preferRelativeResize="0"/>
          <p:nvPr/>
        </p:nvPicPr>
        <p:blipFill rotWithShape="1">
          <a:blip r:embed="rId6">
            <a:alphaModFix/>
          </a:blip>
          <a:srcRect/>
          <a:stretch/>
        </p:blipFill>
        <p:spPr>
          <a:xfrm>
            <a:off x="0" y="0"/>
            <a:ext cx="3431948" cy="529900"/>
          </a:xfrm>
          <a:prstGeom prst="rect">
            <a:avLst/>
          </a:prstGeom>
          <a:noFill/>
          <a:ln>
            <a:noFill/>
          </a:ln>
        </p:spPr>
      </p:pic>
      <p:pic>
        <p:nvPicPr>
          <p:cNvPr id="345" name="Google Shape;345;p32"/>
          <p:cNvPicPr preferRelativeResize="0"/>
          <p:nvPr/>
        </p:nvPicPr>
        <p:blipFill rotWithShape="1">
          <a:blip r:embed="rId6">
            <a:alphaModFix/>
          </a:blip>
          <a:srcRect/>
          <a:stretch/>
        </p:blipFill>
        <p:spPr>
          <a:xfrm>
            <a:off x="3431950" y="0"/>
            <a:ext cx="3431948" cy="529900"/>
          </a:xfrm>
          <a:prstGeom prst="rect">
            <a:avLst/>
          </a:prstGeom>
          <a:noFill/>
          <a:ln>
            <a:noFill/>
          </a:ln>
        </p:spPr>
      </p:pic>
      <p:pic>
        <p:nvPicPr>
          <p:cNvPr id="346" name="Google Shape;346;p32"/>
          <p:cNvPicPr preferRelativeResize="0"/>
          <p:nvPr/>
        </p:nvPicPr>
        <p:blipFill rotWithShape="1">
          <a:blip r:embed="rId6">
            <a:alphaModFix/>
          </a:blip>
          <a:srcRect l="-1031" r="32720"/>
          <a:stretch/>
        </p:blipFill>
        <p:spPr>
          <a:xfrm>
            <a:off x="6799600" y="0"/>
            <a:ext cx="2344400" cy="529900"/>
          </a:xfrm>
          <a:prstGeom prst="rect">
            <a:avLst/>
          </a:prstGeom>
          <a:noFill/>
          <a:ln>
            <a:noFill/>
          </a:ln>
        </p:spPr>
      </p:pic>
      <p:sp>
        <p:nvSpPr>
          <p:cNvPr id="347" name="Google Shape;347;p32"/>
          <p:cNvSpPr txBox="1"/>
          <p:nvPr/>
        </p:nvSpPr>
        <p:spPr>
          <a:xfrm>
            <a:off x="381300" y="967175"/>
            <a:ext cx="8381400" cy="59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800">
              <a:solidFill>
                <a:srgbClr val="68E2CC"/>
              </a:solidFill>
              <a:latin typeface="Happy Monkey"/>
              <a:ea typeface="Happy Monkey"/>
              <a:cs typeface="Happy Monkey"/>
              <a:sym typeface="Happy Monkey"/>
            </a:endParaRPr>
          </a:p>
        </p:txBody>
      </p:sp>
      <p:sp>
        <p:nvSpPr>
          <p:cNvPr id="348" name="Google Shape;348;p32"/>
          <p:cNvSpPr txBox="1"/>
          <p:nvPr/>
        </p:nvSpPr>
        <p:spPr>
          <a:xfrm>
            <a:off x="1717800" y="548900"/>
            <a:ext cx="5540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chemeClr val="lt1"/>
                </a:solidFill>
                <a:latin typeface="Comic Sans MS"/>
                <a:ea typeface="Comic Sans MS"/>
                <a:cs typeface="Comic Sans MS"/>
                <a:sym typeface="Comic Sans MS"/>
              </a:rPr>
              <a:t>Current Lexia Data</a:t>
            </a:r>
            <a:endParaRPr sz="2200">
              <a:solidFill>
                <a:schemeClr val="lt1"/>
              </a:solidFill>
              <a:latin typeface="Comic Sans MS"/>
              <a:ea typeface="Comic Sans MS"/>
              <a:cs typeface="Comic Sans MS"/>
              <a:sym typeface="Comic Sans MS"/>
            </a:endParaRPr>
          </a:p>
        </p:txBody>
      </p:sp>
      <p:pic>
        <p:nvPicPr>
          <p:cNvPr id="349" name="Google Shape;349;p32"/>
          <p:cNvPicPr preferRelativeResize="0"/>
          <p:nvPr/>
        </p:nvPicPr>
        <p:blipFill>
          <a:blip r:embed="rId7">
            <a:alphaModFix/>
          </a:blip>
          <a:stretch>
            <a:fillRect/>
          </a:stretch>
        </p:blipFill>
        <p:spPr>
          <a:xfrm>
            <a:off x="607300" y="1277025"/>
            <a:ext cx="5182900" cy="3313675"/>
          </a:xfrm>
          <a:prstGeom prst="rect">
            <a:avLst/>
          </a:prstGeom>
          <a:noFill/>
          <a:ln>
            <a:noFill/>
          </a:ln>
        </p:spPr>
      </p:pic>
      <p:pic>
        <p:nvPicPr>
          <p:cNvPr id="350" name="Google Shape;350;p32"/>
          <p:cNvPicPr preferRelativeResize="0"/>
          <p:nvPr/>
        </p:nvPicPr>
        <p:blipFill>
          <a:blip r:embed="rId8">
            <a:alphaModFix/>
          </a:blip>
          <a:stretch>
            <a:fillRect/>
          </a:stretch>
        </p:blipFill>
        <p:spPr>
          <a:xfrm>
            <a:off x="6041250" y="914900"/>
            <a:ext cx="2571750" cy="3484950"/>
          </a:xfrm>
          <a:prstGeom prst="rect">
            <a:avLst/>
          </a:prstGeom>
          <a:noFill/>
          <a:ln>
            <a:noFill/>
          </a:ln>
        </p:spPr>
      </p:pic>
      <p:sp>
        <p:nvSpPr>
          <p:cNvPr id="351" name="Google Shape;351;p32"/>
          <p:cNvSpPr txBox="1"/>
          <p:nvPr/>
        </p:nvSpPr>
        <p:spPr>
          <a:xfrm>
            <a:off x="6494450" y="2765275"/>
            <a:ext cx="458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81%</a:t>
            </a:r>
            <a:endParaRPr sz="1000"/>
          </a:p>
        </p:txBody>
      </p:sp>
      <p:sp>
        <p:nvSpPr>
          <p:cNvPr id="352" name="Google Shape;352;p32"/>
          <p:cNvSpPr txBox="1"/>
          <p:nvPr/>
        </p:nvSpPr>
        <p:spPr>
          <a:xfrm>
            <a:off x="6494425" y="1908677"/>
            <a:ext cx="458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17%</a:t>
            </a:r>
            <a:endParaRPr sz="1000"/>
          </a:p>
        </p:txBody>
      </p:sp>
      <p:sp>
        <p:nvSpPr>
          <p:cNvPr id="353" name="Google Shape;353;p32"/>
          <p:cNvSpPr txBox="1"/>
          <p:nvPr/>
        </p:nvSpPr>
        <p:spPr>
          <a:xfrm>
            <a:off x="6494450" y="1673175"/>
            <a:ext cx="458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2%</a:t>
            </a:r>
            <a:endParaRPr sz="1000"/>
          </a:p>
        </p:txBody>
      </p:sp>
      <p:sp>
        <p:nvSpPr>
          <p:cNvPr id="354" name="Google Shape;354;p32"/>
          <p:cNvSpPr txBox="1"/>
          <p:nvPr/>
        </p:nvSpPr>
        <p:spPr>
          <a:xfrm>
            <a:off x="7657400" y="3073675"/>
            <a:ext cx="458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62%</a:t>
            </a:r>
            <a:endParaRPr sz="1000"/>
          </a:p>
        </p:txBody>
      </p:sp>
      <p:pic>
        <p:nvPicPr>
          <p:cNvPr id="355" name="Google Shape;355;p32"/>
          <p:cNvPicPr preferRelativeResize="0"/>
          <p:nvPr/>
        </p:nvPicPr>
        <p:blipFill>
          <a:blip r:embed="rId9">
            <a:alphaModFix/>
          </a:blip>
          <a:stretch>
            <a:fillRect/>
          </a:stretch>
        </p:blipFill>
        <p:spPr>
          <a:xfrm>
            <a:off x="6987119" y="4295398"/>
            <a:ext cx="825781" cy="591000"/>
          </a:xfrm>
          <a:prstGeom prst="rect">
            <a:avLst/>
          </a:prstGeom>
          <a:noFill/>
          <a:ln>
            <a:noFill/>
          </a:ln>
        </p:spPr>
      </p:pic>
      <p:sp>
        <p:nvSpPr>
          <p:cNvPr id="356" name="Google Shape;356;p32"/>
          <p:cNvSpPr txBox="1"/>
          <p:nvPr/>
        </p:nvSpPr>
        <p:spPr>
          <a:xfrm>
            <a:off x="7657450" y="2230925"/>
            <a:ext cx="458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33%</a:t>
            </a:r>
            <a:endParaRPr sz="1000"/>
          </a:p>
        </p:txBody>
      </p:sp>
      <p:sp>
        <p:nvSpPr>
          <p:cNvPr id="357" name="Google Shape;357;p32"/>
          <p:cNvSpPr txBox="1"/>
          <p:nvPr/>
        </p:nvSpPr>
        <p:spPr>
          <a:xfrm>
            <a:off x="7684275" y="1673175"/>
            <a:ext cx="371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5%</a:t>
            </a:r>
            <a:endParaRPr sz="1000"/>
          </a:p>
        </p:txBody>
      </p:sp>
      <p:cxnSp>
        <p:nvCxnSpPr>
          <p:cNvPr id="358" name="Google Shape;358;p32"/>
          <p:cNvCxnSpPr/>
          <p:nvPr/>
        </p:nvCxnSpPr>
        <p:spPr>
          <a:xfrm>
            <a:off x="10824175" y="1235525"/>
            <a:ext cx="1289100" cy="12891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33"/>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364" name="Google Shape;364;p33"/>
          <p:cNvPicPr preferRelativeResize="0"/>
          <p:nvPr/>
        </p:nvPicPr>
        <p:blipFill>
          <a:blip r:embed="rId4">
            <a:alphaModFix/>
          </a:blip>
          <a:stretch>
            <a:fillRect/>
          </a:stretch>
        </p:blipFill>
        <p:spPr>
          <a:xfrm>
            <a:off x="212925" y="192475"/>
            <a:ext cx="8718152" cy="4758551"/>
          </a:xfrm>
          <a:prstGeom prst="rect">
            <a:avLst/>
          </a:prstGeom>
          <a:noFill/>
          <a:ln>
            <a:noFill/>
          </a:ln>
        </p:spPr>
      </p:pic>
      <p:pic>
        <p:nvPicPr>
          <p:cNvPr id="365" name="Google Shape;365;p33"/>
          <p:cNvPicPr preferRelativeResize="0"/>
          <p:nvPr/>
        </p:nvPicPr>
        <p:blipFill>
          <a:blip r:embed="rId5">
            <a:alphaModFix/>
          </a:blip>
          <a:stretch>
            <a:fillRect/>
          </a:stretch>
        </p:blipFill>
        <p:spPr>
          <a:xfrm>
            <a:off x="364275" y="275100"/>
            <a:ext cx="8415451" cy="4593300"/>
          </a:xfrm>
          <a:prstGeom prst="rect">
            <a:avLst/>
          </a:prstGeom>
          <a:noFill/>
          <a:ln>
            <a:noFill/>
          </a:ln>
        </p:spPr>
      </p:pic>
      <p:pic>
        <p:nvPicPr>
          <p:cNvPr id="366" name="Google Shape;366;p33"/>
          <p:cNvPicPr preferRelativeResize="0"/>
          <p:nvPr/>
        </p:nvPicPr>
        <p:blipFill rotWithShape="1">
          <a:blip r:embed="rId6">
            <a:alphaModFix/>
          </a:blip>
          <a:srcRect/>
          <a:stretch/>
        </p:blipFill>
        <p:spPr>
          <a:xfrm>
            <a:off x="0" y="0"/>
            <a:ext cx="3431948" cy="529900"/>
          </a:xfrm>
          <a:prstGeom prst="rect">
            <a:avLst/>
          </a:prstGeom>
          <a:noFill/>
          <a:ln>
            <a:noFill/>
          </a:ln>
        </p:spPr>
      </p:pic>
      <p:pic>
        <p:nvPicPr>
          <p:cNvPr id="367" name="Google Shape;367;p33"/>
          <p:cNvPicPr preferRelativeResize="0"/>
          <p:nvPr/>
        </p:nvPicPr>
        <p:blipFill rotWithShape="1">
          <a:blip r:embed="rId6">
            <a:alphaModFix/>
          </a:blip>
          <a:srcRect/>
          <a:stretch/>
        </p:blipFill>
        <p:spPr>
          <a:xfrm>
            <a:off x="3431950" y="0"/>
            <a:ext cx="3431948" cy="529900"/>
          </a:xfrm>
          <a:prstGeom prst="rect">
            <a:avLst/>
          </a:prstGeom>
          <a:noFill/>
          <a:ln>
            <a:noFill/>
          </a:ln>
        </p:spPr>
      </p:pic>
      <p:pic>
        <p:nvPicPr>
          <p:cNvPr id="368" name="Google Shape;368;p33"/>
          <p:cNvPicPr preferRelativeResize="0"/>
          <p:nvPr/>
        </p:nvPicPr>
        <p:blipFill rotWithShape="1">
          <a:blip r:embed="rId6">
            <a:alphaModFix/>
          </a:blip>
          <a:srcRect l="-1031" r="32720"/>
          <a:stretch/>
        </p:blipFill>
        <p:spPr>
          <a:xfrm>
            <a:off x="6799600" y="0"/>
            <a:ext cx="2344400" cy="529900"/>
          </a:xfrm>
          <a:prstGeom prst="rect">
            <a:avLst/>
          </a:prstGeom>
          <a:noFill/>
          <a:ln>
            <a:noFill/>
          </a:ln>
        </p:spPr>
      </p:pic>
      <p:sp>
        <p:nvSpPr>
          <p:cNvPr id="369" name="Google Shape;369;p33"/>
          <p:cNvSpPr txBox="1"/>
          <p:nvPr/>
        </p:nvSpPr>
        <p:spPr>
          <a:xfrm>
            <a:off x="397000" y="679325"/>
            <a:ext cx="8381400" cy="59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800">
              <a:solidFill>
                <a:srgbClr val="68E2CC"/>
              </a:solidFill>
              <a:latin typeface="Happy Monkey"/>
              <a:ea typeface="Happy Monkey"/>
              <a:cs typeface="Happy Monkey"/>
              <a:sym typeface="Happy Monkey"/>
            </a:endParaRPr>
          </a:p>
        </p:txBody>
      </p:sp>
      <p:sp>
        <p:nvSpPr>
          <p:cNvPr id="370" name="Google Shape;370;p33"/>
          <p:cNvSpPr txBox="1"/>
          <p:nvPr/>
        </p:nvSpPr>
        <p:spPr>
          <a:xfrm>
            <a:off x="1717800" y="548900"/>
            <a:ext cx="5540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chemeClr val="lt1"/>
                </a:solidFill>
                <a:latin typeface="Comic Sans MS"/>
                <a:ea typeface="Comic Sans MS"/>
                <a:cs typeface="Comic Sans MS"/>
                <a:sym typeface="Comic Sans MS"/>
              </a:rPr>
              <a:t>Lexia PowerUp</a:t>
            </a:r>
            <a:endParaRPr sz="2200">
              <a:solidFill>
                <a:schemeClr val="lt1"/>
              </a:solidFill>
              <a:latin typeface="Comic Sans MS"/>
              <a:ea typeface="Comic Sans MS"/>
              <a:cs typeface="Comic Sans MS"/>
              <a:sym typeface="Comic Sans MS"/>
            </a:endParaRPr>
          </a:p>
        </p:txBody>
      </p:sp>
      <p:sp>
        <p:nvSpPr>
          <p:cNvPr id="371" name="Google Shape;371;p33"/>
          <p:cNvSpPr txBox="1"/>
          <p:nvPr/>
        </p:nvSpPr>
        <p:spPr>
          <a:xfrm>
            <a:off x="1350950" y="3662400"/>
            <a:ext cx="66183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50">
              <a:solidFill>
                <a:schemeClr val="lt1"/>
              </a:solidFill>
            </a:endParaRPr>
          </a:p>
        </p:txBody>
      </p:sp>
      <p:sp>
        <p:nvSpPr>
          <p:cNvPr id="372" name="Google Shape;372;p33"/>
          <p:cNvSpPr txBox="1"/>
          <p:nvPr/>
        </p:nvSpPr>
        <p:spPr>
          <a:xfrm>
            <a:off x="1122875" y="3160475"/>
            <a:ext cx="6618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00"/>
          </a:p>
        </p:txBody>
      </p:sp>
      <p:sp>
        <p:nvSpPr>
          <p:cNvPr id="373" name="Google Shape;373;p33"/>
          <p:cNvSpPr txBox="1"/>
          <p:nvPr/>
        </p:nvSpPr>
        <p:spPr>
          <a:xfrm>
            <a:off x="897150" y="1091100"/>
            <a:ext cx="7349700" cy="3388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300">
                <a:solidFill>
                  <a:schemeClr val="lt1"/>
                </a:solidFill>
                <a:latin typeface="Comic Sans MS"/>
                <a:ea typeface="Comic Sans MS"/>
                <a:cs typeface="Comic Sans MS"/>
                <a:sym typeface="Comic Sans MS"/>
              </a:rPr>
              <a:t>Lexia PowerUp Reading is a technology-based reading program, much like Lexia Core5, that provides explicit and in-depth instruction in three areas of reading for students in grades 6-12.  </a:t>
            </a:r>
            <a:endParaRPr sz="2300">
              <a:solidFill>
                <a:schemeClr val="lt1"/>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2300">
              <a:solidFill>
                <a:schemeClr val="lt1"/>
              </a:solidFill>
              <a:latin typeface="Comic Sans MS"/>
              <a:ea typeface="Comic Sans MS"/>
              <a:cs typeface="Comic Sans MS"/>
              <a:sym typeface="Comic Sans MS"/>
            </a:endParaRPr>
          </a:p>
          <a:p>
            <a:pPr marL="457200" lvl="0" indent="-374650" algn="l" rtl="0">
              <a:lnSpc>
                <a:spcPct val="115000"/>
              </a:lnSpc>
              <a:spcBef>
                <a:spcPts val="0"/>
              </a:spcBef>
              <a:spcAft>
                <a:spcPts val="0"/>
              </a:spcAft>
              <a:buClr>
                <a:schemeClr val="lt1"/>
              </a:buClr>
              <a:buSzPts val="2300"/>
              <a:buFont typeface="Comic Sans MS"/>
              <a:buAutoNum type="arabicPeriod"/>
            </a:pPr>
            <a:r>
              <a:rPr lang="en" sz="2300">
                <a:solidFill>
                  <a:schemeClr val="lt1"/>
                </a:solidFill>
                <a:latin typeface="Comic Sans MS"/>
                <a:ea typeface="Comic Sans MS"/>
                <a:cs typeface="Comic Sans MS"/>
                <a:sym typeface="Comic Sans MS"/>
              </a:rPr>
              <a:t>Grammar</a:t>
            </a:r>
            <a:endParaRPr sz="2300">
              <a:solidFill>
                <a:schemeClr val="lt1"/>
              </a:solidFill>
              <a:latin typeface="Comic Sans MS"/>
              <a:ea typeface="Comic Sans MS"/>
              <a:cs typeface="Comic Sans MS"/>
              <a:sym typeface="Comic Sans MS"/>
            </a:endParaRPr>
          </a:p>
          <a:p>
            <a:pPr marL="457200" lvl="0" indent="-374650" algn="l" rtl="0">
              <a:lnSpc>
                <a:spcPct val="115000"/>
              </a:lnSpc>
              <a:spcBef>
                <a:spcPts val="0"/>
              </a:spcBef>
              <a:spcAft>
                <a:spcPts val="0"/>
              </a:spcAft>
              <a:buClr>
                <a:schemeClr val="lt1"/>
              </a:buClr>
              <a:buSzPts val="2300"/>
              <a:buFont typeface="Comic Sans MS"/>
              <a:buAutoNum type="arabicPeriod"/>
            </a:pPr>
            <a:r>
              <a:rPr lang="en" sz="2300">
                <a:solidFill>
                  <a:schemeClr val="lt1"/>
                </a:solidFill>
                <a:latin typeface="Comic Sans MS"/>
                <a:ea typeface="Comic Sans MS"/>
                <a:cs typeface="Comic Sans MS"/>
                <a:sym typeface="Comic Sans MS"/>
              </a:rPr>
              <a:t>Word Study</a:t>
            </a:r>
            <a:endParaRPr sz="2300">
              <a:solidFill>
                <a:schemeClr val="lt1"/>
              </a:solidFill>
              <a:latin typeface="Comic Sans MS"/>
              <a:ea typeface="Comic Sans MS"/>
              <a:cs typeface="Comic Sans MS"/>
              <a:sym typeface="Comic Sans MS"/>
            </a:endParaRPr>
          </a:p>
          <a:p>
            <a:pPr marL="457200" lvl="0" indent="-374650" algn="l" rtl="0">
              <a:lnSpc>
                <a:spcPct val="115000"/>
              </a:lnSpc>
              <a:spcBef>
                <a:spcPts val="0"/>
              </a:spcBef>
              <a:spcAft>
                <a:spcPts val="0"/>
              </a:spcAft>
              <a:buClr>
                <a:schemeClr val="lt1"/>
              </a:buClr>
              <a:buSzPts val="2300"/>
              <a:buFont typeface="Comic Sans MS"/>
              <a:buAutoNum type="arabicPeriod"/>
            </a:pPr>
            <a:r>
              <a:rPr lang="en" sz="2300">
                <a:solidFill>
                  <a:schemeClr val="lt1"/>
                </a:solidFill>
                <a:latin typeface="Comic Sans MS"/>
                <a:ea typeface="Comic Sans MS"/>
                <a:cs typeface="Comic Sans MS"/>
                <a:sym typeface="Comic Sans MS"/>
              </a:rPr>
              <a:t>Comprehension</a:t>
            </a:r>
            <a:endParaRPr sz="2300">
              <a:solidFill>
                <a:schemeClr val="lt1"/>
              </a:solidFill>
              <a:latin typeface="Comic Sans MS"/>
              <a:ea typeface="Comic Sans MS"/>
              <a:cs typeface="Comic Sans MS"/>
              <a:sym typeface="Comic Sans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33"/>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364" name="Google Shape;364;p33"/>
          <p:cNvPicPr preferRelativeResize="0"/>
          <p:nvPr/>
        </p:nvPicPr>
        <p:blipFill>
          <a:blip r:embed="rId4">
            <a:alphaModFix/>
          </a:blip>
          <a:stretch>
            <a:fillRect/>
          </a:stretch>
        </p:blipFill>
        <p:spPr>
          <a:xfrm>
            <a:off x="212925" y="192475"/>
            <a:ext cx="8718152" cy="4758551"/>
          </a:xfrm>
          <a:prstGeom prst="rect">
            <a:avLst/>
          </a:prstGeom>
          <a:noFill/>
          <a:ln>
            <a:noFill/>
          </a:ln>
        </p:spPr>
      </p:pic>
      <p:pic>
        <p:nvPicPr>
          <p:cNvPr id="365" name="Google Shape;365;p33"/>
          <p:cNvPicPr preferRelativeResize="0"/>
          <p:nvPr/>
        </p:nvPicPr>
        <p:blipFill>
          <a:blip r:embed="rId5">
            <a:alphaModFix/>
          </a:blip>
          <a:stretch>
            <a:fillRect/>
          </a:stretch>
        </p:blipFill>
        <p:spPr>
          <a:xfrm>
            <a:off x="364275" y="275100"/>
            <a:ext cx="8415451" cy="4593300"/>
          </a:xfrm>
          <a:prstGeom prst="rect">
            <a:avLst/>
          </a:prstGeom>
          <a:noFill/>
          <a:ln>
            <a:noFill/>
          </a:ln>
        </p:spPr>
      </p:pic>
      <p:pic>
        <p:nvPicPr>
          <p:cNvPr id="366" name="Google Shape;366;p33"/>
          <p:cNvPicPr preferRelativeResize="0"/>
          <p:nvPr/>
        </p:nvPicPr>
        <p:blipFill rotWithShape="1">
          <a:blip r:embed="rId6">
            <a:alphaModFix/>
          </a:blip>
          <a:srcRect/>
          <a:stretch/>
        </p:blipFill>
        <p:spPr>
          <a:xfrm>
            <a:off x="0" y="0"/>
            <a:ext cx="3431948" cy="529900"/>
          </a:xfrm>
          <a:prstGeom prst="rect">
            <a:avLst/>
          </a:prstGeom>
          <a:noFill/>
          <a:ln>
            <a:noFill/>
          </a:ln>
        </p:spPr>
      </p:pic>
      <p:pic>
        <p:nvPicPr>
          <p:cNvPr id="367" name="Google Shape;367;p33"/>
          <p:cNvPicPr preferRelativeResize="0"/>
          <p:nvPr/>
        </p:nvPicPr>
        <p:blipFill rotWithShape="1">
          <a:blip r:embed="rId6">
            <a:alphaModFix/>
          </a:blip>
          <a:srcRect/>
          <a:stretch/>
        </p:blipFill>
        <p:spPr>
          <a:xfrm>
            <a:off x="3431950" y="0"/>
            <a:ext cx="3431948" cy="529900"/>
          </a:xfrm>
          <a:prstGeom prst="rect">
            <a:avLst/>
          </a:prstGeom>
          <a:noFill/>
          <a:ln>
            <a:noFill/>
          </a:ln>
        </p:spPr>
      </p:pic>
      <p:pic>
        <p:nvPicPr>
          <p:cNvPr id="368" name="Google Shape;368;p33"/>
          <p:cNvPicPr preferRelativeResize="0"/>
          <p:nvPr/>
        </p:nvPicPr>
        <p:blipFill rotWithShape="1">
          <a:blip r:embed="rId6">
            <a:alphaModFix/>
          </a:blip>
          <a:srcRect l="-1031" r="32720"/>
          <a:stretch/>
        </p:blipFill>
        <p:spPr>
          <a:xfrm>
            <a:off x="6799600" y="0"/>
            <a:ext cx="2344400" cy="529900"/>
          </a:xfrm>
          <a:prstGeom prst="rect">
            <a:avLst/>
          </a:prstGeom>
          <a:noFill/>
          <a:ln>
            <a:noFill/>
          </a:ln>
        </p:spPr>
      </p:pic>
      <p:sp>
        <p:nvSpPr>
          <p:cNvPr id="369" name="Google Shape;369;p33"/>
          <p:cNvSpPr txBox="1"/>
          <p:nvPr/>
        </p:nvSpPr>
        <p:spPr>
          <a:xfrm>
            <a:off x="397000" y="679325"/>
            <a:ext cx="8381400" cy="59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800">
              <a:solidFill>
                <a:srgbClr val="68E2CC"/>
              </a:solidFill>
              <a:latin typeface="Happy Monkey"/>
              <a:ea typeface="Happy Monkey"/>
              <a:cs typeface="Happy Monkey"/>
              <a:sym typeface="Happy Monkey"/>
            </a:endParaRPr>
          </a:p>
        </p:txBody>
      </p:sp>
      <p:sp>
        <p:nvSpPr>
          <p:cNvPr id="371" name="Google Shape;371;p33"/>
          <p:cNvSpPr txBox="1"/>
          <p:nvPr/>
        </p:nvSpPr>
        <p:spPr>
          <a:xfrm>
            <a:off x="1350950" y="3662400"/>
            <a:ext cx="66183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50">
              <a:solidFill>
                <a:schemeClr val="lt1"/>
              </a:solidFill>
            </a:endParaRPr>
          </a:p>
        </p:txBody>
      </p:sp>
      <p:sp>
        <p:nvSpPr>
          <p:cNvPr id="372" name="Google Shape;372;p33"/>
          <p:cNvSpPr txBox="1"/>
          <p:nvPr/>
        </p:nvSpPr>
        <p:spPr>
          <a:xfrm>
            <a:off x="1122875" y="3160475"/>
            <a:ext cx="6618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00"/>
          </a:p>
        </p:txBody>
      </p:sp>
      <p:pic>
        <p:nvPicPr>
          <p:cNvPr id="13" name="Google Shape;378;p34">
            <a:extLst>
              <a:ext uri="{FF2B5EF4-FFF2-40B4-BE49-F238E27FC236}">
                <a16:creationId xmlns:a16="http://schemas.microsoft.com/office/drawing/2014/main" id="{C1823258-F5FD-4956-988C-C7DD6680BEF3}"/>
              </a:ext>
            </a:extLst>
          </p:cNvPr>
          <p:cNvPicPr preferRelativeResize="0"/>
          <p:nvPr/>
        </p:nvPicPr>
        <p:blipFill>
          <a:blip r:embed="rId7">
            <a:alphaModFix/>
          </a:blip>
          <a:stretch>
            <a:fillRect/>
          </a:stretch>
        </p:blipFill>
        <p:spPr>
          <a:xfrm>
            <a:off x="395674" y="454400"/>
            <a:ext cx="8351326" cy="4332753"/>
          </a:xfrm>
          <a:prstGeom prst="rect">
            <a:avLst/>
          </a:prstGeom>
          <a:noFill/>
          <a:ln>
            <a:noFill/>
          </a:ln>
        </p:spPr>
      </p:pic>
    </p:spTree>
    <p:extLst>
      <p:ext uri="{BB962C8B-B14F-4D97-AF65-F5344CB8AC3E}">
        <p14:creationId xmlns:p14="http://schemas.microsoft.com/office/powerpoint/2010/main" val="3890453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33"/>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364" name="Google Shape;364;p33"/>
          <p:cNvPicPr preferRelativeResize="0"/>
          <p:nvPr/>
        </p:nvPicPr>
        <p:blipFill>
          <a:blip r:embed="rId4">
            <a:alphaModFix/>
          </a:blip>
          <a:stretch>
            <a:fillRect/>
          </a:stretch>
        </p:blipFill>
        <p:spPr>
          <a:xfrm>
            <a:off x="212925" y="192475"/>
            <a:ext cx="8718152" cy="4758551"/>
          </a:xfrm>
          <a:prstGeom prst="rect">
            <a:avLst/>
          </a:prstGeom>
          <a:noFill/>
          <a:ln>
            <a:noFill/>
          </a:ln>
        </p:spPr>
      </p:pic>
      <p:pic>
        <p:nvPicPr>
          <p:cNvPr id="365" name="Google Shape;365;p33"/>
          <p:cNvPicPr preferRelativeResize="0"/>
          <p:nvPr/>
        </p:nvPicPr>
        <p:blipFill>
          <a:blip r:embed="rId5">
            <a:alphaModFix/>
          </a:blip>
          <a:stretch>
            <a:fillRect/>
          </a:stretch>
        </p:blipFill>
        <p:spPr>
          <a:xfrm>
            <a:off x="364275" y="275100"/>
            <a:ext cx="8415451" cy="4593300"/>
          </a:xfrm>
          <a:prstGeom prst="rect">
            <a:avLst/>
          </a:prstGeom>
          <a:noFill/>
          <a:ln>
            <a:noFill/>
          </a:ln>
        </p:spPr>
      </p:pic>
      <p:pic>
        <p:nvPicPr>
          <p:cNvPr id="366" name="Google Shape;366;p33"/>
          <p:cNvPicPr preferRelativeResize="0"/>
          <p:nvPr/>
        </p:nvPicPr>
        <p:blipFill rotWithShape="1">
          <a:blip r:embed="rId6">
            <a:alphaModFix/>
          </a:blip>
          <a:srcRect/>
          <a:stretch/>
        </p:blipFill>
        <p:spPr>
          <a:xfrm>
            <a:off x="0" y="0"/>
            <a:ext cx="3431948" cy="529900"/>
          </a:xfrm>
          <a:prstGeom prst="rect">
            <a:avLst/>
          </a:prstGeom>
          <a:noFill/>
          <a:ln>
            <a:noFill/>
          </a:ln>
        </p:spPr>
      </p:pic>
      <p:pic>
        <p:nvPicPr>
          <p:cNvPr id="367" name="Google Shape;367;p33"/>
          <p:cNvPicPr preferRelativeResize="0"/>
          <p:nvPr/>
        </p:nvPicPr>
        <p:blipFill rotWithShape="1">
          <a:blip r:embed="rId6">
            <a:alphaModFix/>
          </a:blip>
          <a:srcRect/>
          <a:stretch/>
        </p:blipFill>
        <p:spPr>
          <a:xfrm>
            <a:off x="3431950" y="0"/>
            <a:ext cx="3431948" cy="529900"/>
          </a:xfrm>
          <a:prstGeom prst="rect">
            <a:avLst/>
          </a:prstGeom>
          <a:noFill/>
          <a:ln>
            <a:noFill/>
          </a:ln>
        </p:spPr>
      </p:pic>
      <p:pic>
        <p:nvPicPr>
          <p:cNvPr id="368" name="Google Shape;368;p33"/>
          <p:cNvPicPr preferRelativeResize="0"/>
          <p:nvPr/>
        </p:nvPicPr>
        <p:blipFill rotWithShape="1">
          <a:blip r:embed="rId6">
            <a:alphaModFix/>
          </a:blip>
          <a:srcRect l="-1031" r="32720"/>
          <a:stretch/>
        </p:blipFill>
        <p:spPr>
          <a:xfrm>
            <a:off x="6799600" y="0"/>
            <a:ext cx="2344400" cy="529900"/>
          </a:xfrm>
          <a:prstGeom prst="rect">
            <a:avLst/>
          </a:prstGeom>
          <a:noFill/>
          <a:ln>
            <a:noFill/>
          </a:ln>
        </p:spPr>
      </p:pic>
      <p:sp>
        <p:nvSpPr>
          <p:cNvPr id="369" name="Google Shape;369;p33"/>
          <p:cNvSpPr txBox="1"/>
          <p:nvPr/>
        </p:nvSpPr>
        <p:spPr>
          <a:xfrm>
            <a:off x="397000" y="679325"/>
            <a:ext cx="8381400" cy="59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800">
              <a:solidFill>
                <a:srgbClr val="68E2CC"/>
              </a:solidFill>
              <a:latin typeface="Happy Monkey"/>
              <a:ea typeface="Happy Monkey"/>
              <a:cs typeface="Happy Monkey"/>
              <a:sym typeface="Happy Monkey"/>
            </a:endParaRPr>
          </a:p>
        </p:txBody>
      </p:sp>
      <p:sp>
        <p:nvSpPr>
          <p:cNvPr id="371" name="Google Shape;371;p33"/>
          <p:cNvSpPr txBox="1"/>
          <p:nvPr/>
        </p:nvSpPr>
        <p:spPr>
          <a:xfrm>
            <a:off x="1350950" y="3662400"/>
            <a:ext cx="66183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50">
              <a:solidFill>
                <a:schemeClr val="lt1"/>
              </a:solidFill>
            </a:endParaRPr>
          </a:p>
        </p:txBody>
      </p:sp>
      <p:sp>
        <p:nvSpPr>
          <p:cNvPr id="372" name="Google Shape;372;p33"/>
          <p:cNvSpPr txBox="1"/>
          <p:nvPr/>
        </p:nvSpPr>
        <p:spPr>
          <a:xfrm>
            <a:off x="1122875" y="3160475"/>
            <a:ext cx="6618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00"/>
          </a:p>
        </p:txBody>
      </p:sp>
      <p:sp>
        <p:nvSpPr>
          <p:cNvPr id="13" name="Google Shape;384;p35">
            <a:extLst>
              <a:ext uri="{FF2B5EF4-FFF2-40B4-BE49-F238E27FC236}">
                <a16:creationId xmlns:a16="http://schemas.microsoft.com/office/drawing/2014/main" id="{ECA47E83-86AD-4BF9-8E6A-61749C393809}"/>
              </a:ext>
            </a:extLst>
          </p:cNvPr>
          <p:cNvSpPr txBox="1"/>
          <p:nvPr/>
        </p:nvSpPr>
        <p:spPr>
          <a:xfrm>
            <a:off x="1916641" y="437913"/>
            <a:ext cx="4910100"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solidFill>
                  <a:schemeClr val="bg1"/>
                </a:solidFill>
              </a:rPr>
              <a:t>Lexia Power Up - Word Study</a:t>
            </a:r>
            <a:endParaRPr sz="2000" dirty="0">
              <a:solidFill>
                <a:schemeClr val="bg1"/>
              </a:solidFill>
            </a:endParaRPr>
          </a:p>
        </p:txBody>
      </p:sp>
      <p:graphicFrame>
        <p:nvGraphicFramePr>
          <p:cNvPr id="14" name="Google Shape;383;p35">
            <a:extLst>
              <a:ext uri="{FF2B5EF4-FFF2-40B4-BE49-F238E27FC236}">
                <a16:creationId xmlns:a16="http://schemas.microsoft.com/office/drawing/2014/main" id="{12559814-E9AC-4A21-8ADB-8DC3C951AE19}"/>
              </a:ext>
            </a:extLst>
          </p:cNvPr>
          <p:cNvGraphicFramePr/>
          <p:nvPr>
            <p:extLst>
              <p:ext uri="{D42A27DB-BD31-4B8C-83A1-F6EECF244321}">
                <p14:modId xmlns:p14="http://schemas.microsoft.com/office/powerpoint/2010/main" val="27187101"/>
              </p:ext>
            </p:extLst>
          </p:nvPr>
        </p:nvGraphicFramePr>
        <p:xfrm>
          <a:off x="395675" y="857797"/>
          <a:ext cx="8415450" cy="4029208"/>
        </p:xfrm>
        <a:graphic>
          <a:graphicData uri="http://schemas.openxmlformats.org/drawingml/2006/table">
            <a:tbl>
              <a:tblPr>
                <a:noFill/>
                <a:tableStyleId>{44D8F5B5-A787-4BED-92A8-3455C2193289}</a:tableStyleId>
              </a:tblPr>
              <a:tblGrid>
                <a:gridCol w="818432">
                  <a:extLst>
                    <a:ext uri="{9D8B030D-6E8A-4147-A177-3AD203B41FA5}">
                      <a16:colId xmlns:a16="http://schemas.microsoft.com/office/drawing/2014/main" val="20000"/>
                    </a:ext>
                  </a:extLst>
                </a:gridCol>
                <a:gridCol w="742956">
                  <a:extLst>
                    <a:ext uri="{9D8B030D-6E8A-4147-A177-3AD203B41FA5}">
                      <a16:colId xmlns:a16="http://schemas.microsoft.com/office/drawing/2014/main" val="20001"/>
                    </a:ext>
                  </a:extLst>
                </a:gridCol>
                <a:gridCol w="1251412">
                  <a:extLst>
                    <a:ext uri="{9D8B030D-6E8A-4147-A177-3AD203B41FA5}">
                      <a16:colId xmlns:a16="http://schemas.microsoft.com/office/drawing/2014/main" val="20002"/>
                    </a:ext>
                  </a:extLst>
                </a:gridCol>
                <a:gridCol w="1182531">
                  <a:extLst>
                    <a:ext uri="{9D8B030D-6E8A-4147-A177-3AD203B41FA5}">
                      <a16:colId xmlns:a16="http://schemas.microsoft.com/office/drawing/2014/main" val="20003"/>
                    </a:ext>
                  </a:extLst>
                </a:gridCol>
                <a:gridCol w="1136602">
                  <a:extLst>
                    <a:ext uri="{9D8B030D-6E8A-4147-A177-3AD203B41FA5}">
                      <a16:colId xmlns:a16="http://schemas.microsoft.com/office/drawing/2014/main" val="20004"/>
                    </a:ext>
                  </a:extLst>
                </a:gridCol>
                <a:gridCol w="1194007">
                  <a:extLst>
                    <a:ext uri="{9D8B030D-6E8A-4147-A177-3AD203B41FA5}">
                      <a16:colId xmlns:a16="http://schemas.microsoft.com/office/drawing/2014/main" val="20005"/>
                    </a:ext>
                  </a:extLst>
                </a:gridCol>
                <a:gridCol w="964384">
                  <a:extLst>
                    <a:ext uri="{9D8B030D-6E8A-4147-A177-3AD203B41FA5}">
                      <a16:colId xmlns:a16="http://schemas.microsoft.com/office/drawing/2014/main" val="20006"/>
                    </a:ext>
                  </a:extLst>
                </a:gridCol>
                <a:gridCol w="1125126">
                  <a:extLst>
                    <a:ext uri="{9D8B030D-6E8A-4147-A177-3AD203B41FA5}">
                      <a16:colId xmlns:a16="http://schemas.microsoft.com/office/drawing/2014/main" val="20007"/>
                    </a:ext>
                  </a:extLst>
                </a:gridCol>
              </a:tblGrid>
              <a:tr h="478482">
                <a:tc>
                  <a:txBody>
                    <a:bodyPr/>
                    <a:lstStyle/>
                    <a:p>
                      <a:pPr marL="0" lvl="0" indent="0" algn="l" rtl="0">
                        <a:spcBef>
                          <a:spcPts val="0"/>
                        </a:spcBef>
                        <a:spcAft>
                          <a:spcPts val="0"/>
                        </a:spcAft>
                        <a:buNone/>
                      </a:pPr>
                      <a:r>
                        <a:rPr lang="en" sz="1100">
                          <a:solidFill>
                            <a:schemeClr val="bg1"/>
                          </a:solidFill>
                        </a:rPr>
                        <a:t>Grade</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50" dirty="0">
                          <a:solidFill>
                            <a:schemeClr val="bg1"/>
                          </a:solidFill>
                        </a:rPr>
                        <a:t>Students</a:t>
                      </a:r>
                      <a:endParaRPr sz="1050" dirty="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50" dirty="0">
                          <a:solidFill>
                            <a:schemeClr val="bg1"/>
                          </a:solidFill>
                        </a:rPr>
                        <a:t>Placement Foundational %</a:t>
                      </a:r>
                      <a:endParaRPr sz="1050" dirty="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50" dirty="0">
                          <a:solidFill>
                            <a:schemeClr val="bg1"/>
                          </a:solidFill>
                        </a:rPr>
                        <a:t>Current Foundational %</a:t>
                      </a:r>
                      <a:endParaRPr sz="1050" dirty="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50" dirty="0">
                          <a:solidFill>
                            <a:schemeClr val="bg1"/>
                          </a:solidFill>
                        </a:rPr>
                        <a:t>Placement Intermediate %</a:t>
                      </a:r>
                      <a:endParaRPr sz="1050" dirty="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50" dirty="0">
                          <a:solidFill>
                            <a:schemeClr val="bg1"/>
                          </a:solidFill>
                        </a:rPr>
                        <a:t>Current Intermediate %</a:t>
                      </a:r>
                      <a:endParaRPr sz="1050" dirty="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50" dirty="0">
                          <a:solidFill>
                            <a:schemeClr val="bg1"/>
                          </a:solidFill>
                        </a:rPr>
                        <a:t>Placement Advanced %</a:t>
                      </a:r>
                      <a:endParaRPr sz="1050" dirty="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50" dirty="0">
                          <a:solidFill>
                            <a:schemeClr val="bg1"/>
                          </a:solidFill>
                        </a:rPr>
                        <a:t>Current Advanced %</a:t>
                      </a:r>
                      <a:endParaRPr sz="1050" dirty="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92982">
                <a:tc>
                  <a:txBody>
                    <a:bodyPr/>
                    <a:lstStyle/>
                    <a:p>
                      <a:pPr marL="0" lvl="0" indent="0" algn="l" rtl="0">
                        <a:spcBef>
                          <a:spcPts val="0"/>
                        </a:spcBef>
                        <a:spcAft>
                          <a:spcPts val="0"/>
                        </a:spcAft>
                        <a:buNone/>
                      </a:pPr>
                      <a:r>
                        <a:rPr lang="en" sz="1100">
                          <a:solidFill>
                            <a:schemeClr val="bg1"/>
                          </a:solidFill>
                        </a:rPr>
                        <a:t>6th Grade</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dirty="0">
                          <a:solidFill>
                            <a:schemeClr val="bg1"/>
                          </a:solidFill>
                        </a:rPr>
                        <a:t>313</a:t>
                      </a:r>
                      <a:endParaRPr sz="1100" dirty="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62</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48</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36</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47</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2</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5</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92982">
                <a:tc>
                  <a:txBody>
                    <a:bodyPr/>
                    <a:lstStyle/>
                    <a:p>
                      <a:pPr marL="0" lvl="0" indent="0" algn="l" rtl="0">
                        <a:spcBef>
                          <a:spcPts val="0"/>
                        </a:spcBef>
                        <a:spcAft>
                          <a:spcPts val="0"/>
                        </a:spcAft>
                        <a:buNone/>
                      </a:pPr>
                      <a:r>
                        <a:rPr lang="en" sz="1100">
                          <a:solidFill>
                            <a:schemeClr val="bg1"/>
                          </a:solidFill>
                        </a:rPr>
                        <a:t>7th Grade</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325</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59</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39</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38</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46</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3</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15</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92982">
                <a:tc>
                  <a:txBody>
                    <a:bodyPr/>
                    <a:lstStyle/>
                    <a:p>
                      <a:pPr marL="0" lvl="0" indent="0" algn="l" rtl="0">
                        <a:spcBef>
                          <a:spcPts val="0"/>
                        </a:spcBef>
                        <a:spcAft>
                          <a:spcPts val="0"/>
                        </a:spcAft>
                        <a:buNone/>
                      </a:pPr>
                      <a:r>
                        <a:rPr lang="en" sz="1100">
                          <a:solidFill>
                            <a:schemeClr val="bg1"/>
                          </a:solidFill>
                        </a:rPr>
                        <a:t>8th Grade</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352</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54</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34</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42</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46</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4</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20</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92982">
                <a:tc>
                  <a:txBody>
                    <a:bodyPr/>
                    <a:lstStyle/>
                    <a:p>
                      <a:pPr marL="0" lvl="0" indent="0" algn="l" rtl="0">
                        <a:spcBef>
                          <a:spcPts val="0"/>
                        </a:spcBef>
                        <a:spcAft>
                          <a:spcPts val="0"/>
                        </a:spcAft>
                        <a:buNone/>
                      </a:pPr>
                      <a:r>
                        <a:rPr lang="en" sz="1100">
                          <a:solidFill>
                            <a:schemeClr val="bg1"/>
                          </a:solidFill>
                        </a:rPr>
                        <a:t>9th Grade</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362</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52</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32</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44</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49</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4</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19</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92982">
                <a:tc>
                  <a:txBody>
                    <a:bodyPr/>
                    <a:lstStyle/>
                    <a:p>
                      <a:pPr marL="0" lvl="0" indent="0" algn="l" rtl="0">
                        <a:spcBef>
                          <a:spcPts val="0"/>
                        </a:spcBef>
                        <a:spcAft>
                          <a:spcPts val="0"/>
                        </a:spcAft>
                        <a:buNone/>
                      </a:pPr>
                      <a:r>
                        <a:rPr lang="en" sz="1100">
                          <a:solidFill>
                            <a:schemeClr val="bg1"/>
                          </a:solidFill>
                        </a:rPr>
                        <a:t>10th Grade</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224</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42</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27</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53</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52</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5</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21</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92982">
                <a:tc>
                  <a:txBody>
                    <a:bodyPr/>
                    <a:lstStyle/>
                    <a:p>
                      <a:pPr marL="0" lvl="0" indent="0" algn="l" rtl="0">
                        <a:spcBef>
                          <a:spcPts val="0"/>
                        </a:spcBef>
                        <a:spcAft>
                          <a:spcPts val="0"/>
                        </a:spcAft>
                        <a:buNone/>
                      </a:pPr>
                      <a:r>
                        <a:rPr lang="en" sz="1100">
                          <a:solidFill>
                            <a:schemeClr val="bg1"/>
                          </a:solidFill>
                        </a:rPr>
                        <a:t>11th Grade</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70</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53</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47</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43</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46</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4</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7</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92982">
                <a:tc>
                  <a:txBody>
                    <a:bodyPr/>
                    <a:lstStyle/>
                    <a:p>
                      <a:pPr marL="0" lvl="0" indent="0" algn="l" rtl="0">
                        <a:spcBef>
                          <a:spcPts val="0"/>
                        </a:spcBef>
                        <a:spcAft>
                          <a:spcPts val="0"/>
                        </a:spcAft>
                        <a:buNone/>
                      </a:pPr>
                      <a:r>
                        <a:rPr lang="en" sz="1100">
                          <a:solidFill>
                            <a:schemeClr val="bg1"/>
                          </a:solidFill>
                        </a:rPr>
                        <a:t>12th Grade</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29</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56</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45</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41</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52</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bg1"/>
                          </a:solidFill>
                        </a:rPr>
                        <a:t>3</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dirty="0">
                          <a:solidFill>
                            <a:schemeClr val="bg1"/>
                          </a:solidFill>
                        </a:rPr>
                        <a:t>3</a:t>
                      </a:r>
                      <a:endParaRPr sz="1100" dirty="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60446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33"/>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364" name="Google Shape;364;p33"/>
          <p:cNvPicPr preferRelativeResize="0"/>
          <p:nvPr/>
        </p:nvPicPr>
        <p:blipFill>
          <a:blip r:embed="rId4">
            <a:alphaModFix/>
          </a:blip>
          <a:stretch>
            <a:fillRect/>
          </a:stretch>
        </p:blipFill>
        <p:spPr>
          <a:xfrm>
            <a:off x="212925" y="192475"/>
            <a:ext cx="8718152" cy="4758551"/>
          </a:xfrm>
          <a:prstGeom prst="rect">
            <a:avLst/>
          </a:prstGeom>
          <a:noFill/>
          <a:ln>
            <a:noFill/>
          </a:ln>
        </p:spPr>
      </p:pic>
      <p:pic>
        <p:nvPicPr>
          <p:cNvPr id="365" name="Google Shape;365;p33"/>
          <p:cNvPicPr preferRelativeResize="0"/>
          <p:nvPr/>
        </p:nvPicPr>
        <p:blipFill>
          <a:blip r:embed="rId5">
            <a:alphaModFix/>
          </a:blip>
          <a:stretch>
            <a:fillRect/>
          </a:stretch>
        </p:blipFill>
        <p:spPr>
          <a:xfrm>
            <a:off x="364275" y="275100"/>
            <a:ext cx="8415451" cy="4593300"/>
          </a:xfrm>
          <a:prstGeom prst="rect">
            <a:avLst/>
          </a:prstGeom>
          <a:noFill/>
          <a:ln>
            <a:noFill/>
          </a:ln>
        </p:spPr>
      </p:pic>
      <p:pic>
        <p:nvPicPr>
          <p:cNvPr id="366" name="Google Shape;366;p33"/>
          <p:cNvPicPr preferRelativeResize="0"/>
          <p:nvPr/>
        </p:nvPicPr>
        <p:blipFill rotWithShape="1">
          <a:blip r:embed="rId6">
            <a:alphaModFix/>
          </a:blip>
          <a:srcRect/>
          <a:stretch/>
        </p:blipFill>
        <p:spPr>
          <a:xfrm>
            <a:off x="0" y="0"/>
            <a:ext cx="3431948" cy="529900"/>
          </a:xfrm>
          <a:prstGeom prst="rect">
            <a:avLst/>
          </a:prstGeom>
          <a:noFill/>
          <a:ln>
            <a:noFill/>
          </a:ln>
        </p:spPr>
      </p:pic>
      <p:pic>
        <p:nvPicPr>
          <p:cNvPr id="367" name="Google Shape;367;p33"/>
          <p:cNvPicPr preferRelativeResize="0"/>
          <p:nvPr/>
        </p:nvPicPr>
        <p:blipFill rotWithShape="1">
          <a:blip r:embed="rId6">
            <a:alphaModFix/>
          </a:blip>
          <a:srcRect/>
          <a:stretch/>
        </p:blipFill>
        <p:spPr>
          <a:xfrm>
            <a:off x="3431950" y="0"/>
            <a:ext cx="3431948" cy="529900"/>
          </a:xfrm>
          <a:prstGeom prst="rect">
            <a:avLst/>
          </a:prstGeom>
          <a:noFill/>
          <a:ln>
            <a:noFill/>
          </a:ln>
        </p:spPr>
      </p:pic>
      <p:pic>
        <p:nvPicPr>
          <p:cNvPr id="368" name="Google Shape;368;p33"/>
          <p:cNvPicPr preferRelativeResize="0"/>
          <p:nvPr/>
        </p:nvPicPr>
        <p:blipFill rotWithShape="1">
          <a:blip r:embed="rId6">
            <a:alphaModFix/>
          </a:blip>
          <a:srcRect l="-1031" r="32720"/>
          <a:stretch/>
        </p:blipFill>
        <p:spPr>
          <a:xfrm>
            <a:off x="6799600" y="0"/>
            <a:ext cx="2344400" cy="529900"/>
          </a:xfrm>
          <a:prstGeom prst="rect">
            <a:avLst/>
          </a:prstGeom>
          <a:noFill/>
          <a:ln>
            <a:noFill/>
          </a:ln>
        </p:spPr>
      </p:pic>
      <p:sp>
        <p:nvSpPr>
          <p:cNvPr id="369" name="Google Shape;369;p33"/>
          <p:cNvSpPr txBox="1"/>
          <p:nvPr/>
        </p:nvSpPr>
        <p:spPr>
          <a:xfrm>
            <a:off x="397000" y="679325"/>
            <a:ext cx="8381400" cy="59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800">
              <a:solidFill>
                <a:srgbClr val="68E2CC"/>
              </a:solidFill>
              <a:latin typeface="Happy Monkey"/>
              <a:ea typeface="Happy Monkey"/>
              <a:cs typeface="Happy Monkey"/>
              <a:sym typeface="Happy Monkey"/>
            </a:endParaRPr>
          </a:p>
        </p:txBody>
      </p:sp>
      <p:sp>
        <p:nvSpPr>
          <p:cNvPr id="371" name="Google Shape;371;p33"/>
          <p:cNvSpPr txBox="1"/>
          <p:nvPr/>
        </p:nvSpPr>
        <p:spPr>
          <a:xfrm>
            <a:off x="1350950" y="3662400"/>
            <a:ext cx="66183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50">
              <a:solidFill>
                <a:schemeClr val="lt1"/>
              </a:solidFill>
            </a:endParaRPr>
          </a:p>
        </p:txBody>
      </p:sp>
      <p:sp>
        <p:nvSpPr>
          <p:cNvPr id="372" name="Google Shape;372;p33"/>
          <p:cNvSpPr txBox="1"/>
          <p:nvPr/>
        </p:nvSpPr>
        <p:spPr>
          <a:xfrm>
            <a:off x="1122875" y="3160475"/>
            <a:ext cx="6618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00"/>
          </a:p>
        </p:txBody>
      </p:sp>
      <p:pic>
        <p:nvPicPr>
          <p:cNvPr id="12" name="Google Shape;389;p36">
            <a:extLst>
              <a:ext uri="{FF2B5EF4-FFF2-40B4-BE49-F238E27FC236}">
                <a16:creationId xmlns:a16="http://schemas.microsoft.com/office/drawing/2014/main" id="{B5A1895A-26FE-4B42-A55D-A5EA0EE723E6}"/>
              </a:ext>
            </a:extLst>
          </p:cNvPr>
          <p:cNvPicPr preferRelativeResize="0"/>
          <p:nvPr/>
        </p:nvPicPr>
        <p:blipFill>
          <a:blip r:embed="rId7">
            <a:alphaModFix/>
          </a:blip>
          <a:stretch>
            <a:fillRect/>
          </a:stretch>
        </p:blipFill>
        <p:spPr>
          <a:xfrm>
            <a:off x="395674" y="529900"/>
            <a:ext cx="8350293" cy="4338500"/>
          </a:xfrm>
          <a:prstGeom prst="rect">
            <a:avLst/>
          </a:prstGeom>
          <a:noFill/>
          <a:ln>
            <a:noFill/>
          </a:ln>
        </p:spPr>
      </p:pic>
    </p:spTree>
    <p:extLst>
      <p:ext uri="{BB962C8B-B14F-4D97-AF65-F5344CB8AC3E}">
        <p14:creationId xmlns:p14="http://schemas.microsoft.com/office/powerpoint/2010/main" val="2429634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33"/>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364" name="Google Shape;364;p33"/>
          <p:cNvPicPr preferRelativeResize="0"/>
          <p:nvPr/>
        </p:nvPicPr>
        <p:blipFill>
          <a:blip r:embed="rId4">
            <a:alphaModFix/>
          </a:blip>
          <a:stretch>
            <a:fillRect/>
          </a:stretch>
        </p:blipFill>
        <p:spPr>
          <a:xfrm>
            <a:off x="212925" y="192475"/>
            <a:ext cx="8718152" cy="4758551"/>
          </a:xfrm>
          <a:prstGeom prst="rect">
            <a:avLst/>
          </a:prstGeom>
          <a:noFill/>
          <a:ln>
            <a:noFill/>
          </a:ln>
        </p:spPr>
      </p:pic>
      <p:pic>
        <p:nvPicPr>
          <p:cNvPr id="365" name="Google Shape;365;p33"/>
          <p:cNvPicPr preferRelativeResize="0"/>
          <p:nvPr/>
        </p:nvPicPr>
        <p:blipFill>
          <a:blip r:embed="rId5">
            <a:alphaModFix/>
          </a:blip>
          <a:stretch>
            <a:fillRect/>
          </a:stretch>
        </p:blipFill>
        <p:spPr>
          <a:xfrm>
            <a:off x="364275" y="275100"/>
            <a:ext cx="8415451" cy="4593300"/>
          </a:xfrm>
          <a:prstGeom prst="rect">
            <a:avLst/>
          </a:prstGeom>
          <a:noFill/>
          <a:ln>
            <a:noFill/>
          </a:ln>
        </p:spPr>
      </p:pic>
      <p:pic>
        <p:nvPicPr>
          <p:cNvPr id="366" name="Google Shape;366;p33"/>
          <p:cNvPicPr preferRelativeResize="0"/>
          <p:nvPr/>
        </p:nvPicPr>
        <p:blipFill rotWithShape="1">
          <a:blip r:embed="rId6">
            <a:alphaModFix/>
          </a:blip>
          <a:srcRect/>
          <a:stretch/>
        </p:blipFill>
        <p:spPr>
          <a:xfrm>
            <a:off x="0" y="0"/>
            <a:ext cx="3431948" cy="529900"/>
          </a:xfrm>
          <a:prstGeom prst="rect">
            <a:avLst/>
          </a:prstGeom>
          <a:noFill/>
          <a:ln>
            <a:noFill/>
          </a:ln>
        </p:spPr>
      </p:pic>
      <p:pic>
        <p:nvPicPr>
          <p:cNvPr id="367" name="Google Shape;367;p33"/>
          <p:cNvPicPr preferRelativeResize="0"/>
          <p:nvPr/>
        </p:nvPicPr>
        <p:blipFill rotWithShape="1">
          <a:blip r:embed="rId6">
            <a:alphaModFix/>
          </a:blip>
          <a:srcRect/>
          <a:stretch/>
        </p:blipFill>
        <p:spPr>
          <a:xfrm>
            <a:off x="3431950" y="0"/>
            <a:ext cx="3431948" cy="529900"/>
          </a:xfrm>
          <a:prstGeom prst="rect">
            <a:avLst/>
          </a:prstGeom>
          <a:noFill/>
          <a:ln>
            <a:noFill/>
          </a:ln>
        </p:spPr>
      </p:pic>
      <p:pic>
        <p:nvPicPr>
          <p:cNvPr id="368" name="Google Shape;368;p33"/>
          <p:cNvPicPr preferRelativeResize="0"/>
          <p:nvPr/>
        </p:nvPicPr>
        <p:blipFill rotWithShape="1">
          <a:blip r:embed="rId6">
            <a:alphaModFix/>
          </a:blip>
          <a:srcRect l="-1031" r="32720"/>
          <a:stretch/>
        </p:blipFill>
        <p:spPr>
          <a:xfrm>
            <a:off x="6799600" y="0"/>
            <a:ext cx="2344400" cy="529900"/>
          </a:xfrm>
          <a:prstGeom prst="rect">
            <a:avLst/>
          </a:prstGeom>
          <a:noFill/>
          <a:ln>
            <a:noFill/>
          </a:ln>
        </p:spPr>
      </p:pic>
      <p:sp>
        <p:nvSpPr>
          <p:cNvPr id="369" name="Google Shape;369;p33"/>
          <p:cNvSpPr txBox="1"/>
          <p:nvPr/>
        </p:nvSpPr>
        <p:spPr>
          <a:xfrm>
            <a:off x="397000" y="679325"/>
            <a:ext cx="8381400" cy="59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800">
              <a:solidFill>
                <a:srgbClr val="68E2CC"/>
              </a:solidFill>
              <a:latin typeface="Happy Monkey"/>
              <a:ea typeface="Happy Monkey"/>
              <a:cs typeface="Happy Monkey"/>
              <a:sym typeface="Happy Monkey"/>
            </a:endParaRPr>
          </a:p>
        </p:txBody>
      </p:sp>
      <p:sp>
        <p:nvSpPr>
          <p:cNvPr id="371" name="Google Shape;371;p33"/>
          <p:cNvSpPr txBox="1"/>
          <p:nvPr/>
        </p:nvSpPr>
        <p:spPr>
          <a:xfrm>
            <a:off x="1350950" y="3662400"/>
            <a:ext cx="66183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50">
              <a:solidFill>
                <a:schemeClr val="lt1"/>
              </a:solidFill>
            </a:endParaRPr>
          </a:p>
        </p:txBody>
      </p:sp>
      <p:sp>
        <p:nvSpPr>
          <p:cNvPr id="372" name="Google Shape;372;p33"/>
          <p:cNvSpPr txBox="1"/>
          <p:nvPr/>
        </p:nvSpPr>
        <p:spPr>
          <a:xfrm>
            <a:off x="1122875" y="3160475"/>
            <a:ext cx="6618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00"/>
          </a:p>
        </p:txBody>
      </p:sp>
      <p:sp>
        <p:nvSpPr>
          <p:cNvPr id="13" name="Google Shape;384;p35">
            <a:extLst>
              <a:ext uri="{FF2B5EF4-FFF2-40B4-BE49-F238E27FC236}">
                <a16:creationId xmlns:a16="http://schemas.microsoft.com/office/drawing/2014/main" id="{ECA47E83-86AD-4BF9-8E6A-61749C393809}"/>
              </a:ext>
            </a:extLst>
          </p:cNvPr>
          <p:cNvSpPr txBox="1"/>
          <p:nvPr/>
        </p:nvSpPr>
        <p:spPr>
          <a:xfrm>
            <a:off x="1934812" y="368219"/>
            <a:ext cx="4910100"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solidFill>
                  <a:schemeClr val="bg1"/>
                </a:solidFill>
              </a:rPr>
              <a:t>Lexia Power Up - Grammar</a:t>
            </a:r>
            <a:endParaRPr sz="2000" dirty="0">
              <a:solidFill>
                <a:schemeClr val="bg1"/>
              </a:solidFill>
            </a:endParaRPr>
          </a:p>
        </p:txBody>
      </p:sp>
      <p:graphicFrame>
        <p:nvGraphicFramePr>
          <p:cNvPr id="15" name="Google Shape;394;p37">
            <a:extLst>
              <a:ext uri="{FF2B5EF4-FFF2-40B4-BE49-F238E27FC236}">
                <a16:creationId xmlns:a16="http://schemas.microsoft.com/office/drawing/2014/main" id="{58492B87-7259-4121-83C7-95F9A64B9BA2}"/>
              </a:ext>
            </a:extLst>
          </p:cNvPr>
          <p:cNvGraphicFramePr/>
          <p:nvPr>
            <p:extLst>
              <p:ext uri="{D42A27DB-BD31-4B8C-83A1-F6EECF244321}">
                <p14:modId xmlns:p14="http://schemas.microsoft.com/office/powerpoint/2010/main" val="605560893"/>
              </p:ext>
            </p:extLst>
          </p:nvPr>
        </p:nvGraphicFramePr>
        <p:xfrm>
          <a:off x="395674" y="722374"/>
          <a:ext cx="8351325" cy="4247288"/>
        </p:xfrm>
        <a:graphic>
          <a:graphicData uri="http://schemas.openxmlformats.org/drawingml/2006/table">
            <a:tbl>
              <a:tblPr>
                <a:noFill/>
                <a:tableStyleId>{44D8F5B5-A787-4BED-92A8-3455C2193289}</a:tableStyleId>
              </a:tblPr>
              <a:tblGrid>
                <a:gridCol w="770701">
                  <a:extLst>
                    <a:ext uri="{9D8B030D-6E8A-4147-A177-3AD203B41FA5}">
                      <a16:colId xmlns:a16="http://schemas.microsoft.com/office/drawing/2014/main" val="20000"/>
                    </a:ext>
                  </a:extLst>
                </a:gridCol>
                <a:gridCol w="851867">
                  <a:extLst>
                    <a:ext uri="{9D8B030D-6E8A-4147-A177-3AD203B41FA5}">
                      <a16:colId xmlns:a16="http://schemas.microsoft.com/office/drawing/2014/main" val="20001"/>
                    </a:ext>
                  </a:extLst>
                </a:gridCol>
                <a:gridCol w="1181121">
                  <a:extLst>
                    <a:ext uri="{9D8B030D-6E8A-4147-A177-3AD203B41FA5}">
                      <a16:colId xmlns:a16="http://schemas.microsoft.com/office/drawing/2014/main" val="20002"/>
                    </a:ext>
                  </a:extLst>
                </a:gridCol>
                <a:gridCol w="1193005">
                  <a:extLst>
                    <a:ext uri="{9D8B030D-6E8A-4147-A177-3AD203B41FA5}">
                      <a16:colId xmlns:a16="http://schemas.microsoft.com/office/drawing/2014/main" val="20003"/>
                    </a:ext>
                  </a:extLst>
                </a:gridCol>
                <a:gridCol w="1169205">
                  <a:extLst>
                    <a:ext uri="{9D8B030D-6E8A-4147-A177-3AD203B41FA5}">
                      <a16:colId xmlns:a16="http://schemas.microsoft.com/office/drawing/2014/main" val="20004"/>
                    </a:ext>
                  </a:extLst>
                </a:gridCol>
                <a:gridCol w="1133392">
                  <a:extLst>
                    <a:ext uri="{9D8B030D-6E8A-4147-A177-3AD203B41FA5}">
                      <a16:colId xmlns:a16="http://schemas.microsoft.com/office/drawing/2014/main" val="20005"/>
                    </a:ext>
                  </a:extLst>
                </a:gridCol>
                <a:gridCol w="1014068">
                  <a:extLst>
                    <a:ext uri="{9D8B030D-6E8A-4147-A177-3AD203B41FA5}">
                      <a16:colId xmlns:a16="http://schemas.microsoft.com/office/drawing/2014/main" val="20006"/>
                    </a:ext>
                  </a:extLst>
                </a:gridCol>
                <a:gridCol w="1037966">
                  <a:extLst>
                    <a:ext uri="{9D8B030D-6E8A-4147-A177-3AD203B41FA5}">
                      <a16:colId xmlns:a16="http://schemas.microsoft.com/office/drawing/2014/main" val="20007"/>
                    </a:ext>
                  </a:extLst>
                </a:gridCol>
              </a:tblGrid>
              <a:tr h="620378">
                <a:tc>
                  <a:txBody>
                    <a:bodyPr/>
                    <a:lstStyle/>
                    <a:p>
                      <a:pPr marL="0" lvl="0" indent="0" algn="l" rtl="0">
                        <a:spcBef>
                          <a:spcPts val="0"/>
                        </a:spcBef>
                        <a:spcAft>
                          <a:spcPts val="0"/>
                        </a:spcAft>
                        <a:buNone/>
                      </a:pPr>
                      <a:r>
                        <a:rPr lang="en" sz="1100">
                          <a:solidFill>
                            <a:schemeClr val="bg1"/>
                          </a:solidFill>
                        </a:rPr>
                        <a:t>Grade</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dirty="0">
                          <a:solidFill>
                            <a:schemeClr val="bg1"/>
                          </a:solidFill>
                        </a:rPr>
                        <a:t>Students</a:t>
                      </a:r>
                      <a:endParaRPr sz="1100" dirty="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bg1"/>
                          </a:solidFill>
                        </a:rPr>
                        <a:t>Placement Foundational %</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bg1"/>
                          </a:solidFill>
                        </a:rPr>
                        <a:t>Current Foundational %</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bg1"/>
                          </a:solidFill>
                        </a:rPr>
                        <a:t>Placement Intermediate %</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bg1"/>
                          </a:solidFill>
                        </a:rPr>
                        <a:t>Current Intermediate %</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bg1"/>
                          </a:solidFill>
                        </a:rPr>
                        <a:t>Placement Advanced %</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bg1"/>
                          </a:solidFill>
                        </a:rPr>
                        <a:t>Current Advanced %</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15275">
                <a:tc>
                  <a:txBody>
                    <a:bodyPr/>
                    <a:lstStyle/>
                    <a:p>
                      <a:pPr marL="0" lvl="0" indent="0" algn="l" rtl="0">
                        <a:spcBef>
                          <a:spcPts val="0"/>
                        </a:spcBef>
                        <a:spcAft>
                          <a:spcPts val="0"/>
                        </a:spcAft>
                        <a:buNone/>
                      </a:pPr>
                      <a:r>
                        <a:rPr lang="en" sz="1100">
                          <a:solidFill>
                            <a:schemeClr val="bg1"/>
                          </a:solidFill>
                        </a:rPr>
                        <a:t>6th Grade</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311</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dirty="0">
                          <a:solidFill>
                            <a:schemeClr val="bg1"/>
                          </a:solidFill>
                        </a:rPr>
                        <a:t>79</a:t>
                      </a:r>
                      <a:endParaRPr sz="1100" dirty="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74</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19</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24</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2</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2</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15275">
                <a:tc>
                  <a:txBody>
                    <a:bodyPr/>
                    <a:lstStyle/>
                    <a:p>
                      <a:pPr marL="0" lvl="0" indent="0" algn="l" rtl="0">
                        <a:spcBef>
                          <a:spcPts val="0"/>
                        </a:spcBef>
                        <a:spcAft>
                          <a:spcPts val="0"/>
                        </a:spcAft>
                        <a:buNone/>
                      </a:pPr>
                      <a:r>
                        <a:rPr lang="en" sz="1100">
                          <a:solidFill>
                            <a:schemeClr val="bg1"/>
                          </a:solidFill>
                        </a:rPr>
                        <a:t>7th Grade</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324</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71</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60</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dirty="0">
                          <a:solidFill>
                            <a:schemeClr val="bg1"/>
                          </a:solidFill>
                        </a:rPr>
                        <a:t>26</a:t>
                      </a:r>
                      <a:endParaRPr sz="1100" dirty="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36</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3</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4</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15275">
                <a:tc>
                  <a:txBody>
                    <a:bodyPr/>
                    <a:lstStyle/>
                    <a:p>
                      <a:pPr marL="0" lvl="0" indent="0" algn="l" rtl="0">
                        <a:spcBef>
                          <a:spcPts val="0"/>
                        </a:spcBef>
                        <a:spcAft>
                          <a:spcPts val="0"/>
                        </a:spcAft>
                        <a:buNone/>
                      </a:pPr>
                      <a:r>
                        <a:rPr lang="en" sz="1100">
                          <a:solidFill>
                            <a:schemeClr val="bg1"/>
                          </a:solidFill>
                        </a:rPr>
                        <a:t>8th Grade</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352</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60</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51</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33</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38</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7</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dirty="0">
                          <a:solidFill>
                            <a:schemeClr val="bg1"/>
                          </a:solidFill>
                        </a:rPr>
                        <a:t>11</a:t>
                      </a:r>
                      <a:endParaRPr sz="1100" dirty="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15275">
                <a:tc>
                  <a:txBody>
                    <a:bodyPr/>
                    <a:lstStyle/>
                    <a:p>
                      <a:pPr marL="0" lvl="0" indent="0" algn="l" rtl="0">
                        <a:spcBef>
                          <a:spcPts val="0"/>
                        </a:spcBef>
                        <a:spcAft>
                          <a:spcPts val="0"/>
                        </a:spcAft>
                        <a:buNone/>
                      </a:pPr>
                      <a:r>
                        <a:rPr lang="en" sz="1100">
                          <a:solidFill>
                            <a:schemeClr val="bg1"/>
                          </a:solidFill>
                        </a:rPr>
                        <a:t>9th Grade</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361</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59</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48</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33</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40</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8</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12</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15275">
                <a:tc>
                  <a:txBody>
                    <a:bodyPr/>
                    <a:lstStyle/>
                    <a:p>
                      <a:pPr marL="0" lvl="0" indent="0" algn="l" rtl="0">
                        <a:spcBef>
                          <a:spcPts val="0"/>
                        </a:spcBef>
                        <a:spcAft>
                          <a:spcPts val="0"/>
                        </a:spcAft>
                        <a:buNone/>
                      </a:pPr>
                      <a:r>
                        <a:rPr lang="en" sz="1100">
                          <a:solidFill>
                            <a:schemeClr val="bg1"/>
                          </a:solidFill>
                        </a:rPr>
                        <a:t>10th Grade</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223</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42</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35</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42</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43</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16</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22</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15275">
                <a:tc>
                  <a:txBody>
                    <a:bodyPr/>
                    <a:lstStyle/>
                    <a:p>
                      <a:pPr marL="0" lvl="0" indent="0" algn="l" rtl="0">
                        <a:spcBef>
                          <a:spcPts val="0"/>
                        </a:spcBef>
                        <a:spcAft>
                          <a:spcPts val="0"/>
                        </a:spcAft>
                        <a:buNone/>
                      </a:pPr>
                      <a:r>
                        <a:rPr lang="en" sz="1100">
                          <a:solidFill>
                            <a:schemeClr val="bg1"/>
                          </a:solidFill>
                        </a:rPr>
                        <a:t>11th Grade</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66</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42</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41</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43</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44</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15</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15</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515275">
                <a:tc>
                  <a:txBody>
                    <a:bodyPr/>
                    <a:lstStyle/>
                    <a:p>
                      <a:pPr marL="0" lvl="0" indent="0" algn="l" rtl="0">
                        <a:spcBef>
                          <a:spcPts val="0"/>
                        </a:spcBef>
                        <a:spcAft>
                          <a:spcPts val="0"/>
                        </a:spcAft>
                        <a:buNone/>
                      </a:pPr>
                      <a:r>
                        <a:rPr lang="en" sz="1100">
                          <a:solidFill>
                            <a:schemeClr val="bg1"/>
                          </a:solidFill>
                        </a:rPr>
                        <a:t>12th Grade</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29</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55</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52</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dirty="0">
                          <a:solidFill>
                            <a:schemeClr val="bg1"/>
                          </a:solidFill>
                        </a:rPr>
                        <a:t>45</a:t>
                      </a:r>
                      <a:endParaRPr sz="1100" dirty="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48</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0</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dirty="0">
                          <a:solidFill>
                            <a:schemeClr val="bg1"/>
                          </a:solidFill>
                        </a:rPr>
                        <a:t>0</a:t>
                      </a:r>
                      <a:endParaRPr sz="1100" dirty="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09757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33"/>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364" name="Google Shape;364;p33"/>
          <p:cNvPicPr preferRelativeResize="0"/>
          <p:nvPr/>
        </p:nvPicPr>
        <p:blipFill>
          <a:blip r:embed="rId4">
            <a:alphaModFix/>
          </a:blip>
          <a:stretch>
            <a:fillRect/>
          </a:stretch>
        </p:blipFill>
        <p:spPr>
          <a:xfrm>
            <a:off x="212925" y="192475"/>
            <a:ext cx="8718152" cy="4758551"/>
          </a:xfrm>
          <a:prstGeom prst="rect">
            <a:avLst/>
          </a:prstGeom>
          <a:noFill/>
          <a:ln>
            <a:noFill/>
          </a:ln>
        </p:spPr>
      </p:pic>
      <p:pic>
        <p:nvPicPr>
          <p:cNvPr id="365" name="Google Shape;365;p33"/>
          <p:cNvPicPr preferRelativeResize="0"/>
          <p:nvPr/>
        </p:nvPicPr>
        <p:blipFill>
          <a:blip r:embed="rId5">
            <a:alphaModFix/>
          </a:blip>
          <a:stretch>
            <a:fillRect/>
          </a:stretch>
        </p:blipFill>
        <p:spPr>
          <a:xfrm>
            <a:off x="364275" y="275100"/>
            <a:ext cx="8415451" cy="4593300"/>
          </a:xfrm>
          <a:prstGeom prst="rect">
            <a:avLst/>
          </a:prstGeom>
          <a:noFill/>
          <a:ln>
            <a:noFill/>
          </a:ln>
        </p:spPr>
      </p:pic>
      <p:pic>
        <p:nvPicPr>
          <p:cNvPr id="366" name="Google Shape;366;p33"/>
          <p:cNvPicPr preferRelativeResize="0"/>
          <p:nvPr/>
        </p:nvPicPr>
        <p:blipFill rotWithShape="1">
          <a:blip r:embed="rId6">
            <a:alphaModFix/>
          </a:blip>
          <a:srcRect/>
          <a:stretch/>
        </p:blipFill>
        <p:spPr>
          <a:xfrm>
            <a:off x="0" y="0"/>
            <a:ext cx="3431948" cy="529900"/>
          </a:xfrm>
          <a:prstGeom prst="rect">
            <a:avLst/>
          </a:prstGeom>
          <a:noFill/>
          <a:ln>
            <a:noFill/>
          </a:ln>
        </p:spPr>
      </p:pic>
      <p:pic>
        <p:nvPicPr>
          <p:cNvPr id="367" name="Google Shape;367;p33"/>
          <p:cNvPicPr preferRelativeResize="0"/>
          <p:nvPr/>
        </p:nvPicPr>
        <p:blipFill rotWithShape="1">
          <a:blip r:embed="rId6">
            <a:alphaModFix/>
          </a:blip>
          <a:srcRect/>
          <a:stretch/>
        </p:blipFill>
        <p:spPr>
          <a:xfrm>
            <a:off x="3431950" y="0"/>
            <a:ext cx="3431948" cy="529900"/>
          </a:xfrm>
          <a:prstGeom prst="rect">
            <a:avLst/>
          </a:prstGeom>
          <a:noFill/>
          <a:ln>
            <a:noFill/>
          </a:ln>
        </p:spPr>
      </p:pic>
      <p:pic>
        <p:nvPicPr>
          <p:cNvPr id="368" name="Google Shape;368;p33"/>
          <p:cNvPicPr preferRelativeResize="0"/>
          <p:nvPr/>
        </p:nvPicPr>
        <p:blipFill rotWithShape="1">
          <a:blip r:embed="rId6">
            <a:alphaModFix/>
          </a:blip>
          <a:srcRect l="-1031" r="32720"/>
          <a:stretch/>
        </p:blipFill>
        <p:spPr>
          <a:xfrm>
            <a:off x="6799600" y="0"/>
            <a:ext cx="2344400" cy="529900"/>
          </a:xfrm>
          <a:prstGeom prst="rect">
            <a:avLst/>
          </a:prstGeom>
          <a:noFill/>
          <a:ln>
            <a:noFill/>
          </a:ln>
        </p:spPr>
      </p:pic>
      <p:sp>
        <p:nvSpPr>
          <p:cNvPr id="369" name="Google Shape;369;p33"/>
          <p:cNvSpPr txBox="1"/>
          <p:nvPr/>
        </p:nvSpPr>
        <p:spPr>
          <a:xfrm>
            <a:off x="397000" y="679325"/>
            <a:ext cx="8381400" cy="59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800">
              <a:solidFill>
                <a:srgbClr val="68E2CC"/>
              </a:solidFill>
              <a:latin typeface="Happy Monkey"/>
              <a:ea typeface="Happy Monkey"/>
              <a:cs typeface="Happy Monkey"/>
              <a:sym typeface="Happy Monkey"/>
            </a:endParaRPr>
          </a:p>
        </p:txBody>
      </p:sp>
      <p:sp>
        <p:nvSpPr>
          <p:cNvPr id="371" name="Google Shape;371;p33"/>
          <p:cNvSpPr txBox="1"/>
          <p:nvPr/>
        </p:nvSpPr>
        <p:spPr>
          <a:xfrm>
            <a:off x="1350950" y="3662400"/>
            <a:ext cx="66183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50">
              <a:solidFill>
                <a:schemeClr val="lt1"/>
              </a:solidFill>
            </a:endParaRPr>
          </a:p>
        </p:txBody>
      </p:sp>
      <p:sp>
        <p:nvSpPr>
          <p:cNvPr id="372" name="Google Shape;372;p33"/>
          <p:cNvSpPr txBox="1"/>
          <p:nvPr/>
        </p:nvSpPr>
        <p:spPr>
          <a:xfrm>
            <a:off x="1122875" y="3160475"/>
            <a:ext cx="6618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00"/>
          </a:p>
        </p:txBody>
      </p:sp>
      <p:pic>
        <p:nvPicPr>
          <p:cNvPr id="14" name="Google Shape;400;p38">
            <a:extLst>
              <a:ext uri="{FF2B5EF4-FFF2-40B4-BE49-F238E27FC236}">
                <a16:creationId xmlns:a16="http://schemas.microsoft.com/office/drawing/2014/main" id="{2587919C-C585-4252-A84F-9FB961ACE0E9}"/>
              </a:ext>
            </a:extLst>
          </p:cNvPr>
          <p:cNvPicPr preferRelativeResize="0"/>
          <p:nvPr/>
        </p:nvPicPr>
        <p:blipFill>
          <a:blip r:embed="rId7">
            <a:alphaModFix/>
          </a:blip>
          <a:stretch>
            <a:fillRect/>
          </a:stretch>
        </p:blipFill>
        <p:spPr>
          <a:xfrm>
            <a:off x="397001" y="529900"/>
            <a:ext cx="8350000" cy="4288150"/>
          </a:xfrm>
          <a:prstGeom prst="rect">
            <a:avLst/>
          </a:prstGeom>
          <a:noFill/>
          <a:ln>
            <a:noFill/>
          </a:ln>
        </p:spPr>
      </p:pic>
    </p:spTree>
    <p:extLst>
      <p:ext uri="{BB962C8B-B14F-4D97-AF65-F5344CB8AC3E}">
        <p14:creationId xmlns:p14="http://schemas.microsoft.com/office/powerpoint/2010/main" val="1082633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4"/>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69" name="Google Shape;69;p14"/>
          <p:cNvPicPr preferRelativeResize="0"/>
          <p:nvPr/>
        </p:nvPicPr>
        <p:blipFill>
          <a:blip r:embed="rId4">
            <a:alphaModFix/>
          </a:blip>
          <a:stretch>
            <a:fillRect/>
          </a:stretch>
        </p:blipFill>
        <p:spPr>
          <a:xfrm>
            <a:off x="212925" y="192475"/>
            <a:ext cx="8718152" cy="4758551"/>
          </a:xfrm>
          <a:prstGeom prst="rect">
            <a:avLst/>
          </a:prstGeom>
          <a:noFill/>
          <a:ln>
            <a:noFill/>
          </a:ln>
        </p:spPr>
      </p:pic>
      <p:pic>
        <p:nvPicPr>
          <p:cNvPr id="70" name="Google Shape;70;p14"/>
          <p:cNvPicPr preferRelativeResize="0"/>
          <p:nvPr/>
        </p:nvPicPr>
        <p:blipFill>
          <a:blip r:embed="rId5">
            <a:alphaModFix/>
          </a:blip>
          <a:stretch>
            <a:fillRect/>
          </a:stretch>
        </p:blipFill>
        <p:spPr>
          <a:xfrm>
            <a:off x="379975" y="192475"/>
            <a:ext cx="8415451" cy="4593300"/>
          </a:xfrm>
          <a:prstGeom prst="rect">
            <a:avLst/>
          </a:prstGeom>
          <a:noFill/>
          <a:ln>
            <a:noFill/>
          </a:ln>
        </p:spPr>
      </p:pic>
      <p:pic>
        <p:nvPicPr>
          <p:cNvPr id="71" name="Google Shape;71;p14"/>
          <p:cNvPicPr preferRelativeResize="0"/>
          <p:nvPr/>
        </p:nvPicPr>
        <p:blipFill rotWithShape="1">
          <a:blip r:embed="rId6">
            <a:alphaModFix/>
          </a:blip>
          <a:srcRect/>
          <a:stretch/>
        </p:blipFill>
        <p:spPr>
          <a:xfrm>
            <a:off x="0" y="0"/>
            <a:ext cx="3431948" cy="529900"/>
          </a:xfrm>
          <a:prstGeom prst="rect">
            <a:avLst/>
          </a:prstGeom>
          <a:noFill/>
          <a:ln>
            <a:noFill/>
          </a:ln>
        </p:spPr>
      </p:pic>
      <p:pic>
        <p:nvPicPr>
          <p:cNvPr id="72" name="Google Shape;72;p14"/>
          <p:cNvPicPr preferRelativeResize="0"/>
          <p:nvPr/>
        </p:nvPicPr>
        <p:blipFill rotWithShape="1">
          <a:blip r:embed="rId6">
            <a:alphaModFix/>
          </a:blip>
          <a:srcRect/>
          <a:stretch/>
        </p:blipFill>
        <p:spPr>
          <a:xfrm>
            <a:off x="3431950" y="0"/>
            <a:ext cx="3431948" cy="529900"/>
          </a:xfrm>
          <a:prstGeom prst="rect">
            <a:avLst/>
          </a:prstGeom>
          <a:noFill/>
          <a:ln>
            <a:noFill/>
          </a:ln>
        </p:spPr>
      </p:pic>
      <p:pic>
        <p:nvPicPr>
          <p:cNvPr id="73" name="Google Shape;73;p14"/>
          <p:cNvPicPr preferRelativeResize="0"/>
          <p:nvPr/>
        </p:nvPicPr>
        <p:blipFill rotWithShape="1">
          <a:blip r:embed="rId6">
            <a:alphaModFix/>
          </a:blip>
          <a:srcRect l="-1031" r="32720"/>
          <a:stretch/>
        </p:blipFill>
        <p:spPr>
          <a:xfrm>
            <a:off x="6799600" y="0"/>
            <a:ext cx="2344400" cy="529900"/>
          </a:xfrm>
          <a:prstGeom prst="rect">
            <a:avLst/>
          </a:prstGeom>
          <a:noFill/>
          <a:ln>
            <a:noFill/>
          </a:ln>
        </p:spPr>
      </p:pic>
      <p:sp>
        <p:nvSpPr>
          <p:cNvPr id="74" name="Google Shape;74;p14"/>
          <p:cNvSpPr txBox="1"/>
          <p:nvPr/>
        </p:nvSpPr>
        <p:spPr>
          <a:xfrm>
            <a:off x="397000" y="679325"/>
            <a:ext cx="8381400" cy="59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800">
              <a:solidFill>
                <a:srgbClr val="68E2CC"/>
              </a:solidFill>
              <a:latin typeface="Happy Monkey"/>
              <a:ea typeface="Happy Monkey"/>
              <a:cs typeface="Happy Monkey"/>
              <a:sym typeface="Happy Monkey"/>
            </a:endParaRPr>
          </a:p>
        </p:txBody>
      </p:sp>
      <p:sp>
        <p:nvSpPr>
          <p:cNvPr id="76" name="Google Shape;76;p14"/>
          <p:cNvSpPr txBox="1"/>
          <p:nvPr/>
        </p:nvSpPr>
        <p:spPr>
          <a:xfrm>
            <a:off x="1350950" y="3662400"/>
            <a:ext cx="66183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50">
              <a:solidFill>
                <a:schemeClr val="lt1"/>
              </a:solidFill>
            </a:endParaRPr>
          </a:p>
        </p:txBody>
      </p:sp>
      <p:sp>
        <p:nvSpPr>
          <p:cNvPr id="78" name="Google Shape;78;p14"/>
          <p:cNvSpPr txBox="1"/>
          <p:nvPr/>
        </p:nvSpPr>
        <p:spPr>
          <a:xfrm>
            <a:off x="1139700" y="2412625"/>
            <a:ext cx="718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5" name="Picture 4">
            <a:extLst>
              <a:ext uri="{FF2B5EF4-FFF2-40B4-BE49-F238E27FC236}">
                <a16:creationId xmlns:a16="http://schemas.microsoft.com/office/drawing/2014/main" id="{DFC305C2-C4CA-4DF9-B0BC-F2D1051A30A1}"/>
              </a:ext>
            </a:extLst>
          </p:cNvPr>
          <p:cNvPicPr>
            <a:picLocks noChangeAspect="1"/>
          </p:cNvPicPr>
          <p:nvPr/>
        </p:nvPicPr>
        <p:blipFill rotWithShape="1">
          <a:blip r:embed="rId7"/>
          <a:srcRect b="1749"/>
          <a:stretch/>
        </p:blipFill>
        <p:spPr>
          <a:xfrm>
            <a:off x="397000" y="581631"/>
            <a:ext cx="8271380" cy="4204144"/>
          </a:xfrm>
          <a:prstGeom prst="rect">
            <a:avLst/>
          </a:prstGeom>
        </p:spPr>
      </p:pic>
    </p:spTree>
    <p:extLst>
      <p:ext uri="{BB962C8B-B14F-4D97-AF65-F5344CB8AC3E}">
        <p14:creationId xmlns:p14="http://schemas.microsoft.com/office/powerpoint/2010/main" val="1906059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33"/>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364" name="Google Shape;364;p33"/>
          <p:cNvPicPr preferRelativeResize="0"/>
          <p:nvPr/>
        </p:nvPicPr>
        <p:blipFill>
          <a:blip r:embed="rId4">
            <a:alphaModFix/>
          </a:blip>
          <a:stretch>
            <a:fillRect/>
          </a:stretch>
        </p:blipFill>
        <p:spPr>
          <a:xfrm>
            <a:off x="212925" y="192475"/>
            <a:ext cx="8718152" cy="4758551"/>
          </a:xfrm>
          <a:prstGeom prst="rect">
            <a:avLst/>
          </a:prstGeom>
          <a:noFill/>
          <a:ln>
            <a:noFill/>
          </a:ln>
        </p:spPr>
      </p:pic>
      <p:pic>
        <p:nvPicPr>
          <p:cNvPr id="365" name="Google Shape;365;p33"/>
          <p:cNvPicPr preferRelativeResize="0"/>
          <p:nvPr/>
        </p:nvPicPr>
        <p:blipFill>
          <a:blip r:embed="rId5">
            <a:alphaModFix/>
          </a:blip>
          <a:stretch>
            <a:fillRect/>
          </a:stretch>
        </p:blipFill>
        <p:spPr>
          <a:xfrm>
            <a:off x="364275" y="275100"/>
            <a:ext cx="8415451" cy="4593300"/>
          </a:xfrm>
          <a:prstGeom prst="rect">
            <a:avLst/>
          </a:prstGeom>
          <a:noFill/>
          <a:ln>
            <a:noFill/>
          </a:ln>
        </p:spPr>
      </p:pic>
      <p:pic>
        <p:nvPicPr>
          <p:cNvPr id="366" name="Google Shape;366;p33"/>
          <p:cNvPicPr preferRelativeResize="0"/>
          <p:nvPr/>
        </p:nvPicPr>
        <p:blipFill rotWithShape="1">
          <a:blip r:embed="rId6">
            <a:alphaModFix/>
          </a:blip>
          <a:srcRect/>
          <a:stretch/>
        </p:blipFill>
        <p:spPr>
          <a:xfrm>
            <a:off x="0" y="0"/>
            <a:ext cx="3431948" cy="529900"/>
          </a:xfrm>
          <a:prstGeom prst="rect">
            <a:avLst/>
          </a:prstGeom>
          <a:noFill/>
          <a:ln>
            <a:noFill/>
          </a:ln>
        </p:spPr>
      </p:pic>
      <p:pic>
        <p:nvPicPr>
          <p:cNvPr id="367" name="Google Shape;367;p33"/>
          <p:cNvPicPr preferRelativeResize="0"/>
          <p:nvPr/>
        </p:nvPicPr>
        <p:blipFill rotWithShape="1">
          <a:blip r:embed="rId6">
            <a:alphaModFix/>
          </a:blip>
          <a:srcRect/>
          <a:stretch/>
        </p:blipFill>
        <p:spPr>
          <a:xfrm>
            <a:off x="3431950" y="0"/>
            <a:ext cx="3431948" cy="529900"/>
          </a:xfrm>
          <a:prstGeom prst="rect">
            <a:avLst/>
          </a:prstGeom>
          <a:noFill/>
          <a:ln>
            <a:noFill/>
          </a:ln>
        </p:spPr>
      </p:pic>
      <p:pic>
        <p:nvPicPr>
          <p:cNvPr id="368" name="Google Shape;368;p33"/>
          <p:cNvPicPr preferRelativeResize="0"/>
          <p:nvPr/>
        </p:nvPicPr>
        <p:blipFill rotWithShape="1">
          <a:blip r:embed="rId6">
            <a:alphaModFix/>
          </a:blip>
          <a:srcRect l="-1031" r="32720"/>
          <a:stretch/>
        </p:blipFill>
        <p:spPr>
          <a:xfrm>
            <a:off x="6799600" y="0"/>
            <a:ext cx="2344400" cy="529900"/>
          </a:xfrm>
          <a:prstGeom prst="rect">
            <a:avLst/>
          </a:prstGeom>
          <a:noFill/>
          <a:ln>
            <a:noFill/>
          </a:ln>
        </p:spPr>
      </p:pic>
      <p:sp>
        <p:nvSpPr>
          <p:cNvPr id="369" name="Google Shape;369;p33"/>
          <p:cNvSpPr txBox="1"/>
          <p:nvPr/>
        </p:nvSpPr>
        <p:spPr>
          <a:xfrm>
            <a:off x="397000" y="679325"/>
            <a:ext cx="8381400" cy="59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800">
              <a:solidFill>
                <a:srgbClr val="68E2CC"/>
              </a:solidFill>
              <a:latin typeface="Happy Monkey"/>
              <a:ea typeface="Happy Monkey"/>
              <a:cs typeface="Happy Monkey"/>
              <a:sym typeface="Happy Monkey"/>
            </a:endParaRPr>
          </a:p>
        </p:txBody>
      </p:sp>
      <p:sp>
        <p:nvSpPr>
          <p:cNvPr id="371" name="Google Shape;371;p33"/>
          <p:cNvSpPr txBox="1"/>
          <p:nvPr/>
        </p:nvSpPr>
        <p:spPr>
          <a:xfrm>
            <a:off x="1350950" y="3662400"/>
            <a:ext cx="66183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50">
              <a:solidFill>
                <a:schemeClr val="lt1"/>
              </a:solidFill>
            </a:endParaRPr>
          </a:p>
        </p:txBody>
      </p:sp>
      <p:sp>
        <p:nvSpPr>
          <p:cNvPr id="372" name="Google Shape;372;p33"/>
          <p:cNvSpPr txBox="1"/>
          <p:nvPr/>
        </p:nvSpPr>
        <p:spPr>
          <a:xfrm>
            <a:off x="1122875" y="3160475"/>
            <a:ext cx="6618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00"/>
          </a:p>
        </p:txBody>
      </p:sp>
      <p:sp>
        <p:nvSpPr>
          <p:cNvPr id="13" name="Google Shape;384;p35">
            <a:extLst>
              <a:ext uri="{FF2B5EF4-FFF2-40B4-BE49-F238E27FC236}">
                <a16:creationId xmlns:a16="http://schemas.microsoft.com/office/drawing/2014/main" id="{ECA47E83-86AD-4BF9-8E6A-61749C393809}"/>
              </a:ext>
            </a:extLst>
          </p:cNvPr>
          <p:cNvSpPr txBox="1"/>
          <p:nvPr/>
        </p:nvSpPr>
        <p:spPr>
          <a:xfrm>
            <a:off x="1977350" y="283694"/>
            <a:ext cx="4910100"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solidFill>
                  <a:schemeClr val="bg1"/>
                </a:solidFill>
              </a:rPr>
              <a:t>Lexia Power Up - Comprehension</a:t>
            </a:r>
            <a:endParaRPr sz="2000" dirty="0">
              <a:solidFill>
                <a:schemeClr val="bg1"/>
              </a:solidFill>
            </a:endParaRPr>
          </a:p>
        </p:txBody>
      </p:sp>
      <p:graphicFrame>
        <p:nvGraphicFramePr>
          <p:cNvPr id="14" name="Google Shape;405;p39">
            <a:extLst>
              <a:ext uri="{FF2B5EF4-FFF2-40B4-BE49-F238E27FC236}">
                <a16:creationId xmlns:a16="http://schemas.microsoft.com/office/drawing/2014/main" id="{F39B1E98-4E2C-4B44-8E16-6CDB223D156F}"/>
              </a:ext>
            </a:extLst>
          </p:cNvPr>
          <p:cNvGraphicFramePr/>
          <p:nvPr>
            <p:extLst>
              <p:ext uri="{D42A27DB-BD31-4B8C-83A1-F6EECF244321}">
                <p14:modId xmlns:p14="http://schemas.microsoft.com/office/powerpoint/2010/main" val="1390155297"/>
              </p:ext>
            </p:extLst>
          </p:nvPr>
        </p:nvGraphicFramePr>
        <p:xfrm>
          <a:off x="395674" y="696000"/>
          <a:ext cx="8351327" cy="4312680"/>
        </p:xfrm>
        <a:graphic>
          <a:graphicData uri="http://schemas.openxmlformats.org/drawingml/2006/table">
            <a:tbl>
              <a:tblPr>
                <a:noFill/>
                <a:tableStyleId>{44D8F5B5-A787-4BED-92A8-3455C2193289}</a:tableStyleId>
              </a:tblPr>
              <a:tblGrid>
                <a:gridCol w="801596">
                  <a:extLst>
                    <a:ext uri="{9D8B030D-6E8A-4147-A177-3AD203B41FA5}">
                      <a16:colId xmlns:a16="http://schemas.microsoft.com/office/drawing/2014/main" val="20000"/>
                    </a:ext>
                  </a:extLst>
                </a:gridCol>
                <a:gridCol w="811731">
                  <a:extLst>
                    <a:ext uri="{9D8B030D-6E8A-4147-A177-3AD203B41FA5}">
                      <a16:colId xmlns:a16="http://schemas.microsoft.com/office/drawing/2014/main" val="20001"/>
                    </a:ext>
                  </a:extLst>
                </a:gridCol>
                <a:gridCol w="1269297">
                  <a:extLst>
                    <a:ext uri="{9D8B030D-6E8A-4147-A177-3AD203B41FA5}">
                      <a16:colId xmlns:a16="http://schemas.microsoft.com/office/drawing/2014/main" val="20002"/>
                    </a:ext>
                  </a:extLst>
                </a:gridCol>
                <a:gridCol w="1209980">
                  <a:extLst>
                    <a:ext uri="{9D8B030D-6E8A-4147-A177-3AD203B41FA5}">
                      <a16:colId xmlns:a16="http://schemas.microsoft.com/office/drawing/2014/main" val="20003"/>
                    </a:ext>
                  </a:extLst>
                </a:gridCol>
                <a:gridCol w="1091382">
                  <a:extLst>
                    <a:ext uri="{9D8B030D-6E8A-4147-A177-3AD203B41FA5}">
                      <a16:colId xmlns:a16="http://schemas.microsoft.com/office/drawing/2014/main" val="20004"/>
                    </a:ext>
                  </a:extLst>
                </a:gridCol>
                <a:gridCol w="1115095">
                  <a:extLst>
                    <a:ext uri="{9D8B030D-6E8A-4147-A177-3AD203B41FA5}">
                      <a16:colId xmlns:a16="http://schemas.microsoft.com/office/drawing/2014/main" val="20005"/>
                    </a:ext>
                  </a:extLst>
                </a:gridCol>
                <a:gridCol w="1008322">
                  <a:extLst>
                    <a:ext uri="{9D8B030D-6E8A-4147-A177-3AD203B41FA5}">
                      <a16:colId xmlns:a16="http://schemas.microsoft.com/office/drawing/2014/main" val="20006"/>
                    </a:ext>
                  </a:extLst>
                </a:gridCol>
                <a:gridCol w="1043924">
                  <a:extLst>
                    <a:ext uri="{9D8B030D-6E8A-4147-A177-3AD203B41FA5}">
                      <a16:colId xmlns:a16="http://schemas.microsoft.com/office/drawing/2014/main" val="20007"/>
                    </a:ext>
                  </a:extLst>
                </a:gridCol>
              </a:tblGrid>
              <a:tr h="612203">
                <a:tc>
                  <a:txBody>
                    <a:bodyPr/>
                    <a:lstStyle/>
                    <a:p>
                      <a:pPr marL="0" lvl="0" indent="0" algn="l" rtl="0">
                        <a:spcBef>
                          <a:spcPts val="0"/>
                        </a:spcBef>
                        <a:spcAft>
                          <a:spcPts val="0"/>
                        </a:spcAft>
                        <a:buNone/>
                      </a:pPr>
                      <a:r>
                        <a:rPr lang="en" sz="1100">
                          <a:solidFill>
                            <a:schemeClr val="bg1"/>
                          </a:solidFill>
                        </a:rPr>
                        <a:t>Grade</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bg1"/>
                          </a:solidFill>
                        </a:rPr>
                        <a:t>Students</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bg1"/>
                          </a:solidFill>
                        </a:rPr>
                        <a:t>Placement Foundational %</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bg1"/>
                          </a:solidFill>
                        </a:rPr>
                        <a:t>Current Foundational %</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bg1"/>
                          </a:solidFill>
                        </a:rPr>
                        <a:t>Placement Intermediate %</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bg1"/>
                          </a:solidFill>
                        </a:rPr>
                        <a:t>Current Intermediate %</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bg1"/>
                          </a:solidFill>
                        </a:rPr>
                        <a:t>Placement Advanced %</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bg1"/>
                          </a:solidFill>
                        </a:rPr>
                        <a:t>Current Advanced %</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62547">
                <a:tc>
                  <a:txBody>
                    <a:bodyPr/>
                    <a:lstStyle/>
                    <a:p>
                      <a:pPr marL="0" lvl="0" indent="0" algn="l" rtl="0">
                        <a:spcBef>
                          <a:spcPts val="0"/>
                        </a:spcBef>
                        <a:spcAft>
                          <a:spcPts val="0"/>
                        </a:spcAft>
                        <a:buNone/>
                      </a:pPr>
                      <a:r>
                        <a:rPr lang="en" sz="1100">
                          <a:solidFill>
                            <a:schemeClr val="bg1"/>
                          </a:solidFill>
                        </a:rPr>
                        <a:t>6th Grade</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314</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45</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35</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49</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56</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6</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9</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62547">
                <a:tc>
                  <a:txBody>
                    <a:bodyPr/>
                    <a:lstStyle/>
                    <a:p>
                      <a:pPr marL="0" lvl="0" indent="0" algn="l" rtl="0">
                        <a:spcBef>
                          <a:spcPts val="0"/>
                        </a:spcBef>
                        <a:spcAft>
                          <a:spcPts val="0"/>
                        </a:spcAft>
                        <a:buNone/>
                      </a:pPr>
                      <a:r>
                        <a:rPr lang="en" sz="1100">
                          <a:solidFill>
                            <a:schemeClr val="bg1"/>
                          </a:solidFill>
                        </a:rPr>
                        <a:t>7th Grade</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327</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43</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29</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48</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54</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9</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17</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2547">
                <a:tc>
                  <a:txBody>
                    <a:bodyPr/>
                    <a:lstStyle/>
                    <a:p>
                      <a:pPr marL="0" lvl="0" indent="0" algn="l" rtl="0">
                        <a:spcBef>
                          <a:spcPts val="0"/>
                        </a:spcBef>
                        <a:spcAft>
                          <a:spcPts val="0"/>
                        </a:spcAft>
                        <a:buNone/>
                      </a:pPr>
                      <a:r>
                        <a:rPr lang="en" sz="1100">
                          <a:solidFill>
                            <a:schemeClr val="bg1"/>
                          </a:solidFill>
                        </a:rPr>
                        <a:t>8th Grade</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355</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35</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23</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46</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52</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19</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25</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62547">
                <a:tc>
                  <a:txBody>
                    <a:bodyPr/>
                    <a:lstStyle/>
                    <a:p>
                      <a:pPr marL="0" lvl="0" indent="0" algn="l" rtl="0">
                        <a:spcBef>
                          <a:spcPts val="0"/>
                        </a:spcBef>
                        <a:spcAft>
                          <a:spcPts val="0"/>
                        </a:spcAft>
                        <a:buNone/>
                      </a:pPr>
                      <a:r>
                        <a:rPr lang="en" sz="1100">
                          <a:solidFill>
                            <a:schemeClr val="bg1"/>
                          </a:solidFill>
                        </a:rPr>
                        <a:t>9th Grade</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366</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34</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23</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51</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50</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15</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27</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62547">
                <a:tc>
                  <a:txBody>
                    <a:bodyPr/>
                    <a:lstStyle/>
                    <a:p>
                      <a:pPr marL="0" lvl="0" indent="0" algn="l" rtl="0">
                        <a:spcBef>
                          <a:spcPts val="0"/>
                        </a:spcBef>
                        <a:spcAft>
                          <a:spcPts val="0"/>
                        </a:spcAft>
                        <a:buNone/>
                      </a:pPr>
                      <a:r>
                        <a:rPr lang="en" sz="1100">
                          <a:solidFill>
                            <a:schemeClr val="bg1"/>
                          </a:solidFill>
                        </a:rPr>
                        <a:t>10th Grade</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226</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17</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15</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57</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51</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26</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34</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62547">
                <a:tc>
                  <a:txBody>
                    <a:bodyPr/>
                    <a:lstStyle/>
                    <a:p>
                      <a:pPr marL="0" lvl="0" indent="0" algn="l" rtl="0">
                        <a:spcBef>
                          <a:spcPts val="0"/>
                        </a:spcBef>
                        <a:spcAft>
                          <a:spcPts val="0"/>
                        </a:spcAft>
                        <a:buNone/>
                      </a:pPr>
                      <a:r>
                        <a:rPr lang="en" sz="1100">
                          <a:solidFill>
                            <a:schemeClr val="bg1"/>
                          </a:solidFill>
                        </a:rPr>
                        <a:t>11th Grade</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74</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9</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9</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49</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49</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42</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42</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62547">
                <a:tc>
                  <a:txBody>
                    <a:bodyPr/>
                    <a:lstStyle/>
                    <a:p>
                      <a:pPr marL="0" lvl="0" indent="0" algn="l" rtl="0">
                        <a:spcBef>
                          <a:spcPts val="0"/>
                        </a:spcBef>
                        <a:spcAft>
                          <a:spcPts val="0"/>
                        </a:spcAft>
                        <a:buNone/>
                      </a:pPr>
                      <a:r>
                        <a:rPr lang="en" sz="1100">
                          <a:solidFill>
                            <a:schemeClr val="bg1"/>
                          </a:solidFill>
                        </a:rPr>
                        <a:t>12th Grade</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29</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3</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3</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dirty="0">
                          <a:solidFill>
                            <a:schemeClr val="bg1"/>
                          </a:solidFill>
                        </a:rPr>
                        <a:t>76</a:t>
                      </a:r>
                      <a:endParaRPr sz="1100" dirty="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dirty="0">
                          <a:solidFill>
                            <a:schemeClr val="bg1"/>
                          </a:solidFill>
                        </a:rPr>
                        <a:t>73</a:t>
                      </a:r>
                      <a:endParaRPr sz="1100" dirty="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chemeClr val="bg1"/>
                          </a:solidFill>
                        </a:rPr>
                        <a:t>21</a:t>
                      </a:r>
                      <a:endParaRPr sz="110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dirty="0">
                          <a:solidFill>
                            <a:schemeClr val="bg1"/>
                          </a:solidFill>
                        </a:rPr>
                        <a:t>24</a:t>
                      </a:r>
                      <a:endParaRPr sz="1100" dirty="0">
                        <a:solidFill>
                          <a:schemeClr val="bg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65246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40"/>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412" name="Google Shape;412;p40"/>
          <p:cNvPicPr preferRelativeResize="0"/>
          <p:nvPr/>
        </p:nvPicPr>
        <p:blipFill>
          <a:blip r:embed="rId4">
            <a:alphaModFix/>
          </a:blip>
          <a:stretch>
            <a:fillRect/>
          </a:stretch>
        </p:blipFill>
        <p:spPr>
          <a:xfrm>
            <a:off x="212925" y="192475"/>
            <a:ext cx="8718152" cy="4758551"/>
          </a:xfrm>
          <a:prstGeom prst="rect">
            <a:avLst/>
          </a:prstGeom>
          <a:noFill/>
          <a:ln>
            <a:noFill/>
          </a:ln>
        </p:spPr>
      </p:pic>
      <p:pic>
        <p:nvPicPr>
          <p:cNvPr id="413" name="Google Shape;413;p40"/>
          <p:cNvPicPr preferRelativeResize="0"/>
          <p:nvPr/>
        </p:nvPicPr>
        <p:blipFill>
          <a:blip r:embed="rId5">
            <a:alphaModFix/>
          </a:blip>
          <a:stretch>
            <a:fillRect/>
          </a:stretch>
        </p:blipFill>
        <p:spPr>
          <a:xfrm>
            <a:off x="364275" y="275100"/>
            <a:ext cx="8415451" cy="4593300"/>
          </a:xfrm>
          <a:prstGeom prst="rect">
            <a:avLst/>
          </a:prstGeom>
          <a:noFill/>
          <a:ln>
            <a:noFill/>
          </a:ln>
        </p:spPr>
      </p:pic>
      <p:pic>
        <p:nvPicPr>
          <p:cNvPr id="414" name="Google Shape;414;p40"/>
          <p:cNvPicPr preferRelativeResize="0"/>
          <p:nvPr/>
        </p:nvPicPr>
        <p:blipFill rotWithShape="1">
          <a:blip r:embed="rId6">
            <a:alphaModFix/>
          </a:blip>
          <a:srcRect/>
          <a:stretch/>
        </p:blipFill>
        <p:spPr>
          <a:xfrm>
            <a:off x="0" y="0"/>
            <a:ext cx="3431948" cy="529900"/>
          </a:xfrm>
          <a:prstGeom prst="rect">
            <a:avLst/>
          </a:prstGeom>
          <a:noFill/>
          <a:ln>
            <a:noFill/>
          </a:ln>
        </p:spPr>
      </p:pic>
      <p:pic>
        <p:nvPicPr>
          <p:cNvPr id="415" name="Google Shape;415;p40"/>
          <p:cNvPicPr preferRelativeResize="0"/>
          <p:nvPr/>
        </p:nvPicPr>
        <p:blipFill rotWithShape="1">
          <a:blip r:embed="rId6">
            <a:alphaModFix/>
          </a:blip>
          <a:srcRect/>
          <a:stretch/>
        </p:blipFill>
        <p:spPr>
          <a:xfrm>
            <a:off x="3431950" y="0"/>
            <a:ext cx="3431948" cy="529900"/>
          </a:xfrm>
          <a:prstGeom prst="rect">
            <a:avLst/>
          </a:prstGeom>
          <a:noFill/>
          <a:ln>
            <a:noFill/>
          </a:ln>
        </p:spPr>
      </p:pic>
      <p:pic>
        <p:nvPicPr>
          <p:cNvPr id="416" name="Google Shape;416;p40"/>
          <p:cNvPicPr preferRelativeResize="0"/>
          <p:nvPr/>
        </p:nvPicPr>
        <p:blipFill rotWithShape="1">
          <a:blip r:embed="rId6">
            <a:alphaModFix/>
          </a:blip>
          <a:srcRect l="-1031" r="32720"/>
          <a:stretch/>
        </p:blipFill>
        <p:spPr>
          <a:xfrm>
            <a:off x="6799600" y="0"/>
            <a:ext cx="2344400" cy="529900"/>
          </a:xfrm>
          <a:prstGeom prst="rect">
            <a:avLst/>
          </a:prstGeom>
          <a:noFill/>
          <a:ln>
            <a:noFill/>
          </a:ln>
        </p:spPr>
      </p:pic>
      <p:sp>
        <p:nvSpPr>
          <p:cNvPr id="417" name="Google Shape;417;p40"/>
          <p:cNvSpPr txBox="1"/>
          <p:nvPr/>
        </p:nvSpPr>
        <p:spPr>
          <a:xfrm>
            <a:off x="397000" y="679325"/>
            <a:ext cx="8381400" cy="59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800">
              <a:solidFill>
                <a:srgbClr val="68E2CC"/>
              </a:solidFill>
              <a:latin typeface="Happy Monkey"/>
              <a:ea typeface="Happy Monkey"/>
              <a:cs typeface="Happy Monkey"/>
              <a:sym typeface="Happy Monkey"/>
            </a:endParaRPr>
          </a:p>
        </p:txBody>
      </p:sp>
      <p:sp>
        <p:nvSpPr>
          <p:cNvPr id="418" name="Google Shape;418;p40"/>
          <p:cNvSpPr txBox="1"/>
          <p:nvPr/>
        </p:nvSpPr>
        <p:spPr>
          <a:xfrm>
            <a:off x="1715974" y="508250"/>
            <a:ext cx="5540100"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b="1" dirty="0">
                <a:solidFill>
                  <a:schemeClr val="lt1"/>
                </a:solidFill>
                <a:latin typeface="Georgia" panose="02040502050405020303" pitchFamily="18" charset="0"/>
                <a:ea typeface="Comic Sans MS"/>
                <a:cs typeface="Comic Sans MS"/>
                <a:sym typeface="Comic Sans MS"/>
              </a:rPr>
              <a:t>Thank you!</a:t>
            </a:r>
            <a:endParaRPr sz="3200" b="1" dirty="0">
              <a:solidFill>
                <a:schemeClr val="lt1"/>
              </a:solidFill>
              <a:latin typeface="Georgia" panose="02040502050405020303" pitchFamily="18" charset="0"/>
              <a:ea typeface="Comic Sans MS"/>
              <a:cs typeface="Comic Sans MS"/>
              <a:sym typeface="Comic Sans MS"/>
            </a:endParaRPr>
          </a:p>
        </p:txBody>
      </p:sp>
      <p:sp>
        <p:nvSpPr>
          <p:cNvPr id="419" name="Google Shape;419;p40"/>
          <p:cNvSpPr txBox="1"/>
          <p:nvPr/>
        </p:nvSpPr>
        <p:spPr>
          <a:xfrm>
            <a:off x="1350950" y="3662400"/>
            <a:ext cx="66183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50">
              <a:solidFill>
                <a:schemeClr val="lt1"/>
              </a:solidFill>
            </a:endParaRPr>
          </a:p>
        </p:txBody>
      </p:sp>
      <p:sp>
        <p:nvSpPr>
          <p:cNvPr id="420" name="Google Shape;420;p40"/>
          <p:cNvSpPr txBox="1"/>
          <p:nvPr/>
        </p:nvSpPr>
        <p:spPr>
          <a:xfrm>
            <a:off x="1122875" y="3160475"/>
            <a:ext cx="6618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00"/>
          </a:p>
        </p:txBody>
      </p:sp>
      <p:pic>
        <p:nvPicPr>
          <p:cNvPr id="421" name="Google Shape;421;p40"/>
          <p:cNvPicPr preferRelativeResize="0"/>
          <p:nvPr/>
        </p:nvPicPr>
        <p:blipFill>
          <a:blip r:embed="rId7">
            <a:alphaModFix/>
          </a:blip>
          <a:stretch>
            <a:fillRect/>
          </a:stretch>
        </p:blipFill>
        <p:spPr>
          <a:xfrm>
            <a:off x="4680350" y="1692775"/>
            <a:ext cx="3945575" cy="2792925"/>
          </a:xfrm>
          <a:prstGeom prst="rect">
            <a:avLst/>
          </a:prstGeom>
          <a:noFill/>
          <a:ln>
            <a:noFill/>
          </a:ln>
        </p:spPr>
      </p:pic>
      <p:pic>
        <p:nvPicPr>
          <p:cNvPr id="422" name="Google Shape;422;p40"/>
          <p:cNvPicPr preferRelativeResize="0"/>
          <p:nvPr/>
        </p:nvPicPr>
        <p:blipFill rotWithShape="1">
          <a:blip r:embed="rId8">
            <a:alphaModFix/>
          </a:blip>
          <a:srcRect b="8966"/>
          <a:stretch/>
        </p:blipFill>
        <p:spPr>
          <a:xfrm>
            <a:off x="456100" y="1072100"/>
            <a:ext cx="3631806" cy="2419375"/>
          </a:xfrm>
          <a:prstGeom prst="rect">
            <a:avLst/>
          </a:prstGeom>
          <a:noFill/>
          <a:ln>
            <a:noFill/>
          </a:ln>
        </p:spPr>
      </p:pic>
      <p:sp>
        <p:nvSpPr>
          <p:cNvPr id="2" name="TextBox 1">
            <a:extLst>
              <a:ext uri="{FF2B5EF4-FFF2-40B4-BE49-F238E27FC236}">
                <a16:creationId xmlns:a16="http://schemas.microsoft.com/office/drawing/2014/main" id="{0750E44F-56F6-4625-9FFF-92BB698BE03D}"/>
              </a:ext>
            </a:extLst>
          </p:cNvPr>
          <p:cNvSpPr txBox="1"/>
          <p:nvPr/>
        </p:nvSpPr>
        <p:spPr>
          <a:xfrm>
            <a:off x="364275" y="3662400"/>
            <a:ext cx="4207726" cy="1077218"/>
          </a:xfrm>
          <a:prstGeom prst="rect">
            <a:avLst/>
          </a:prstGeom>
          <a:noFill/>
        </p:spPr>
        <p:txBody>
          <a:bodyPr wrap="square" rtlCol="0">
            <a:spAutoFit/>
          </a:bodyPr>
          <a:lstStyle/>
          <a:p>
            <a:pPr algn="ctr"/>
            <a:r>
              <a:rPr lang="en-US" sz="1600" b="1" dirty="0">
                <a:solidFill>
                  <a:schemeClr val="bg1"/>
                </a:solidFill>
                <a:latin typeface="Georgia" panose="02040502050405020303" pitchFamily="18" charset="0"/>
              </a:rPr>
              <a:t>Kirk Howie  </a:t>
            </a:r>
          </a:p>
          <a:p>
            <a:pPr algn="ctr"/>
            <a:r>
              <a:rPr lang="en-US" sz="1600" b="1" dirty="0">
                <a:solidFill>
                  <a:schemeClr val="bg1"/>
                </a:solidFill>
                <a:latin typeface="Georgia" panose="02040502050405020303" pitchFamily="18" charset="0"/>
              </a:rPr>
              <a:t>Director of Student Services </a:t>
            </a:r>
          </a:p>
          <a:p>
            <a:pPr algn="ctr"/>
            <a:r>
              <a:rPr lang="en-US" sz="1600" b="1" dirty="0">
                <a:solidFill>
                  <a:schemeClr val="bg1"/>
                </a:solidFill>
                <a:latin typeface="Georgia" panose="02040502050405020303" pitchFamily="18" charset="0"/>
              </a:rPr>
              <a:t>Michael Collins </a:t>
            </a:r>
          </a:p>
          <a:p>
            <a:pPr algn="ctr"/>
            <a:r>
              <a:rPr lang="en-US" sz="1600" b="1" dirty="0">
                <a:solidFill>
                  <a:schemeClr val="bg1"/>
                </a:solidFill>
                <a:latin typeface="Georgia" panose="02040502050405020303" pitchFamily="18" charset="0"/>
              </a:rPr>
              <a:t>Director of Curriculum &amp; Assessment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4"/>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69" name="Google Shape;69;p14"/>
          <p:cNvPicPr preferRelativeResize="0"/>
          <p:nvPr/>
        </p:nvPicPr>
        <p:blipFill>
          <a:blip r:embed="rId4">
            <a:alphaModFix/>
          </a:blip>
          <a:stretch>
            <a:fillRect/>
          </a:stretch>
        </p:blipFill>
        <p:spPr>
          <a:xfrm>
            <a:off x="212925" y="192475"/>
            <a:ext cx="8718152" cy="4758551"/>
          </a:xfrm>
          <a:prstGeom prst="rect">
            <a:avLst/>
          </a:prstGeom>
          <a:noFill/>
          <a:ln>
            <a:noFill/>
          </a:ln>
        </p:spPr>
      </p:pic>
      <p:pic>
        <p:nvPicPr>
          <p:cNvPr id="70" name="Google Shape;70;p14"/>
          <p:cNvPicPr preferRelativeResize="0"/>
          <p:nvPr/>
        </p:nvPicPr>
        <p:blipFill>
          <a:blip r:embed="rId5">
            <a:alphaModFix/>
          </a:blip>
          <a:stretch>
            <a:fillRect/>
          </a:stretch>
        </p:blipFill>
        <p:spPr>
          <a:xfrm>
            <a:off x="379975" y="192475"/>
            <a:ext cx="8415451" cy="4593300"/>
          </a:xfrm>
          <a:prstGeom prst="rect">
            <a:avLst/>
          </a:prstGeom>
          <a:noFill/>
          <a:ln>
            <a:noFill/>
          </a:ln>
        </p:spPr>
      </p:pic>
      <p:pic>
        <p:nvPicPr>
          <p:cNvPr id="71" name="Google Shape;71;p14"/>
          <p:cNvPicPr preferRelativeResize="0"/>
          <p:nvPr/>
        </p:nvPicPr>
        <p:blipFill rotWithShape="1">
          <a:blip r:embed="rId6">
            <a:alphaModFix/>
          </a:blip>
          <a:srcRect/>
          <a:stretch/>
        </p:blipFill>
        <p:spPr>
          <a:xfrm>
            <a:off x="0" y="0"/>
            <a:ext cx="3431948" cy="529900"/>
          </a:xfrm>
          <a:prstGeom prst="rect">
            <a:avLst/>
          </a:prstGeom>
          <a:noFill/>
          <a:ln>
            <a:noFill/>
          </a:ln>
        </p:spPr>
      </p:pic>
      <p:pic>
        <p:nvPicPr>
          <p:cNvPr id="72" name="Google Shape;72;p14"/>
          <p:cNvPicPr preferRelativeResize="0"/>
          <p:nvPr/>
        </p:nvPicPr>
        <p:blipFill rotWithShape="1">
          <a:blip r:embed="rId6">
            <a:alphaModFix/>
          </a:blip>
          <a:srcRect/>
          <a:stretch/>
        </p:blipFill>
        <p:spPr>
          <a:xfrm>
            <a:off x="3431950" y="0"/>
            <a:ext cx="3431948" cy="529900"/>
          </a:xfrm>
          <a:prstGeom prst="rect">
            <a:avLst/>
          </a:prstGeom>
          <a:noFill/>
          <a:ln>
            <a:noFill/>
          </a:ln>
        </p:spPr>
      </p:pic>
      <p:pic>
        <p:nvPicPr>
          <p:cNvPr id="73" name="Google Shape;73;p14"/>
          <p:cNvPicPr preferRelativeResize="0"/>
          <p:nvPr/>
        </p:nvPicPr>
        <p:blipFill rotWithShape="1">
          <a:blip r:embed="rId6">
            <a:alphaModFix/>
          </a:blip>
          <a:srcRect l="-1031" r="32720"/>
          <a:stretch/>
        </p:blipFill>
        <p:spPr>
          <a:xfrm>
            <a:off x="6799600" y="0"/>
            <a:ext cx="2344400" cy="529900"/>
          </a:xfrm>
          <a:prstGeom prst="rect">
            <a:avLst/>
          </a:prstGeom>
          <a:noFill/>
          <a:ln>
            <a:noFill/>
          </a:ln>
        </p:spPr>
      </p:pic>
      <p:sp>
        <p:nvSpPr>
          <p:cNvPr id="74" name="Google Shape;74;p14"/>
          <p:cNvSpPr txBox="1"/>
          <p:nvPr/>
        </p:nvSpPr>
        <p:spPr>
          <a:xfrm>
            <a:off x="397000" y="679325"/>
            <a:ext cx="8381400" cy="59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800">
              <a:solidFill>
                <a:srgbClr val="68E2CC"/>
              </a:solidFill>
              <a:latin typeface="Happy Monkey"/>
              <a:ea typeface="Happy Monkey"/>
              <a:cs typeface="Happy Monkey"/>
              <a:sym typeface="Happy Monkey"/>
            </a:endParaRPr>
          </a:p>
        </p:txBody>
      </p:sp>
      <p:sp>
        <p:nvSpPr>
          <p:cNvPr id="76" name="Google Shape;76;p14"/>
          <p:cNvSpPr txBox="1"/>
          <p:nvPr/>
        </p:nvSpPr>
        <p:spPr>
          <a:xfrm>
            <a:off x="1350950" y="3662400"/>
            <a:ext cx="66183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50">
              <a:solidFill>
                <a:schemeClr val="lt1"/>
              </a:solidFill>
            </a:endParaRPr>
          </a:p>
        </p:txBody>
      </p:sp>
      <p:sp>
        <p:nvSpPr>
          <p:cNvPr id="78" name="Google Shape;78;p14"/>
          <p:cNvSpPr txBox="1"/>
          <p:nvPr/>
        </p:nvSpPr>
        <p:spPr>
          <a:xfrm>
            <a:off x="1139700" y="2412625"/>
            <a:ext cx="718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AE7CA98B-D2F9-433F-93B0-0C6F20612A6F}"/>
              </a:ext>
            </a:extLst>
          </p:cNvPr>
          <p:cNvPicPr>
            <a:picLocks noChangeAspect="1"/>
          </p:cNvPicPr>
          <p:nvPr/>
        </p:nvPicPr>
        <p:blipFill>
          <a:blip r:embed="rId7"/>
          <a:stretch>
            <a:fillRect/>
          </a:stretch>
        </p:blipFill>
        <p:spPr>
          <a:xfrm>
            <a:off x="397000" y="547349"/>
            <a:ext cx="8398426" cy="4238426"/>
          </a:xfrm>
          <a:prstGeom prst="rect">
            <a:avLst/>
          </a:prstGeom>
        </p:spPr>
      </p:pic>
    </p:spTree>
    <p:extLst>
      <p:ext uri="{BB962C8B-B14F-4D97-AF65-F5344CB8AC3E}">
        <p14:creationId xmlns:p14="http://schemas.microsoft.com/office/powerpoint/2010/main" val="3971995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4"/>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69" name="Google Shape;69;p14"/>
          <p:cNvPicPr preferRelativeResize="0"/>
          <p:nvPr/>
        </p:nvPicPr>
        <p:blipFill>
          <a:blip r:embed="rId4">
            <a:alphaModFix/>
          </a:blip>
          <a:stretch>
            <a:fillRect/>
          </a:stretch>
        </p:blipFill>
        <p:spPr>
          <a:xfrm>
            <a:off x="212925" y="192475"/>
            <a:ext cx="8718152" cy="4758551"/>
          </a:xfrm>
          <a:prstGeom prst="rect">
            <a:avLst/>
          </a:prstGeom>
          <a:noFill/>
          <a:ln>
            <a:noFill/>
          </a:ln>
        </p:spPr>
      </p:pic>
      <p:pic>
        <p:nvPicPr>
          <p:cNvPr id="70" name="Google Shape;70;p14"/>
          <p:cNvPicPr preferRelativeResize="0"/>
          <p:nvPr/>
        </p:nvPicPr>
        <p:blipFill>
          <a:blip r:embed="rId5">
            <a:alphaModFix/>
          </a:blip>
          <a:stretch>
            <a:fillRect/>
          </a:stretch>
        </p:blipFill>
        <p:spPr>
          <a:xfrm>
            <a:off x="379975" y="192475"/>
            <a:ext cx="8415451" cy="4593300"/>
          </a:xfrm>
          <a:prstGeom prst="rect">
            <a:avLst/>
          </a:prstGeom>
          <a:noFill/>
          <a:ln>
            <a:noFill/>
          </a:ln>
        </p:spPr>
      </p:pic>
      <p:pic>
        <p:nvPicPr>
          <p:cNvPr id="71" name="Google Shape;71;p14"/>
          <p:cNvPicPr preferRelativeResize="0"/>
          <p:nvPr/>
        </p:nvPicPr>
        <p:blipFill rotWithShape="1">
          <a:blip r:embed="rId6">
            <a:alphaModFix/>
          </a:blip>
          <a:srcRect/>
          <a:stretch/>
        </p:blipFill>
        <p:spPr>
          <a:xfrm>
            <a:off x="0" y="0"/>
            <a:ext cx="3431948" cy="529900"/>
          </a:xfrm>
          <a:prstGeom prst="rect">
            <a:avLst/>
          </a:prstGeom>
          <a:noFill/>
          <a:ln>
            <a:noFill/>
          </a:ln>
        </p:spPr>
      </p:pic>
      <p:pic>
        <p:nvPicPr>
          <p:cNvPr id="72" name="Google Shape;72;p14"/>
          <p:cNvPicPr preferRelativeResize="0"/>
          <p:nvPr/>
        </p:nvPicPr>
        <p:blipFill rotWithShape="1">
          <a:blip r:embed="rId6">
            <a:alphaModFix/>
          </a:blip>
          <a:srcRect/>
          <a:stretch/>
        </p:blipFill>
        <p:spPr>
          <a:xfrm>
            <a:off x="3431950" y="0"/>
            <a:ext cx="3431948" cy="529900"/>
          </a:xfrm>
          <a:prstGeom prst="rect">
            <a:avLst/>
          </a:prstGeom>
          <a:noFill/>
          <a:ln>
            <a:noFill/>
          </a:ln>
        </p:spPr>
      </p:pic>
      <p:pic>
        <p:nvPicPr>
          <p:cNvPr id="73" name="Google Shape;73;p14"/>
          <p:cNvPicPr preferRelativeResize="0"/>
          <p:nvPr/>
        </p:nvPicPr>
        <p:blipFill rotWithShape="1">
          <a:blip r:embed="rId6">
            <a:alphaModFix/>
          </a:blip>
          <a:srcRect l="-1031" r="32720"/>
          <a:stretch/>
        </p:blipFill>
        <p:spPr>
          <a:xfrm>
            <a:off x="6799600" y="0"/>
            <a:ext cx="2344400" cy="529900"/>
          </a:xfrm>
          <a:prstGeom prst="rect">
            <a:avLst/>
          </a:prstGeom>
          <a:noFill/>
          <a:ln>
            <a:noFill/>
          </a:ln>
        </p:spPr>
      </p:pic>
      <p:sp>
        <p:nvSpPr>
          <p:cNvPr id="74" name="Google Shape;74;p14"/>
          <p:cNvSpPr txBox="1"/>
          <p:nvPr/>
        </p:nvSpPr>
        <p:spPr>
          <a:xfrm>
            <a:off x="397000" y="679325"/>
            <a:ext cx="8381400" cy="59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800">
              <a:solidFill>
                <a:srgbClr val="68E2CC"/>
              </a:solidFill>
              <a:latin typeface="Happy Monkey"/>
              <a:ea typeface="Happy Monkey"/>
              <a:cs typeface="Happy Monkey"/>
              <a:sym typeface="Happy Monkey"/>
            </a:endParaRPr>
          </a:p>
        </p:txBody>
      </p:sp>
      <p:sp>
        <p:nvSpPr>
          <p:cNvPr id="76" name="Google Shape;76;p14"/>
          <p:cNvSpPr txBox="1"/>
          <p:nvPr/>
        </p:nvSpPr>
        <p:spPr>
          <a:xfrm>
            <a:off x="1350950" y="3662400"/>
            <a:ext cx="66183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50">
              <a:solidFill>
                <a:schemeClr val="lt1"/>
              </a:solidFill>
            </a:endParaRPr>
          </a:p>
        </p:txBody>
      </p:sp>
      <p:sp>
        <p:nvSpPr>
          <p:cNvPr id="78" name="Google Shape;78;p14"/>
          <p:cNvSpPr txBox="1"/>
          <p:nvPr/>
        </p:nvSpPr>
        <p:spPr>
          <a:xfrm>
            <a:off x="1139700" y="2412625"/>
            <a:ext cx="718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B02CA8F2-5DD8-46A4-8879-48A62BB25E32}"/>
              </a:ext>
            </a:extLst>
          </p:cNvPr>
          <p:cNvPicPr>
            <a:picLocks noChangeAspect="1"/>
          </p:cNvPicPr>
          <p:nvPr/>
        </p:nvPicPr>
        <p:blipFill>
          <a:blip r:embed="rId7"/>
          <a:stretch>
            <a:fillRect/>
          </a:stretch>
        </p:blipFill>
        <p:spPr>
          <a:xfrm>
            <a:off x="379975" y="529900"/>
            <a:ext cx="8384050" cy="4255875"/>
          </a:xfrm>
          <a:prstGeom prst="rect">
            <a:avLst/>
          </a:prstGeom>
        </p:spPr>
      </p:pic>
    </p:spTree>
    <p:extLst>
      <p:ext uri="{BB962C8B-B14F-4D97-AF65-F5344CB8AC3E}">
        <p14:creationId xmlns:p14="http://schemas.microsoft.com/office/powerpoint/2010/main" val="4196626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4"/>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69" name="Google Shape;69;p14"/>
          <p:cNvPicPr preferRelativeResize="0"/>
          <p:nvPr/>
        </p:nvPicPr>
        <p:blipFill>
          <a:blip r:embed="rId4">
            <a:alphaModFix/>
          </a:blip>
          <a:stretch>
            <a:fillRect/>
          </a:stretch>
        </p:blipFill>
        <p:spPr>
          <a:xfrm>
            <a:off x="212925" y="192475"/>
            <a:ext cx="8718152" cy="4758551"/>
          </a:xfrm>
          <a:prstGeom prst="rect">
            <a:avLst/>
          </a:prstGeom>
          <a:noFill/>
          <a:ln>
            <a:noFill/>
          </a:ln>
        </p:spPr>
      </p:pic>
      <p:pic>
        <p:nvPicPr>
          <p:cNvPr id="70" name="Google Shape;70;p14"/>
          <p:cNvPicPr preferRelativeResize="0"/>
          <p:nvPr/>
        </p:nvPicPr>
        <p:blipFill>
          <a:blip r:embed="rId5">
            <a:alphaModFix/>
          </a:blip>
          <a:stretch>
            <a:fillRect/>
          </a:stretch>
        </p:blipFill>
        <p:spPr>
          <a:xfrm>
            <a:off x="379975" y="192475"/>
            <a:ext cx="8415451" cy="4593300"/>
          </a:xfrm>
          <a:prstGeom prst="rect">
            <a:avLst/>
          </a:prstGeom>
          <a:noFill/>
          <a:ln>
            <a:noFill/>
          </a:ln>
        </p:spPr>
      </p:pic>
      <p:pic>
        <p:nvPicPr>
          <p:cNvPr id="71" name="Google Shape;71;p14"/>
          <p:cNvPicPr preferRelativeResize="0"/>
          <p:nvPr/>
        </p:nvPicPr>
        <p:blipFill rotWithShape="1">
          <a:blip r:embed="rId6">
            <a:alphaModFix/>
          </a:blip>
          <a:srcRect/>
          <a:stretch/>
        </p:blipFill>
        <p:spPr>
          <a:xfrm>
            <a:off x="0" y="0"/>
            <a:ext cx="3431948" cy="529900"/>
          </a:xfrm>
          <a:prstGeom prst="rect">
            <a:avLst/>
          </a:prstGeom>
          <a:noFill/>
          <a:ln>
            <a:noFill/>
          </a:ln>
        </p:spPr>
      </p:pic>
      <p:pic>
        <p:nvPicPr>
          <p:cNvPr id="72" name="Google Shape;72;p14"/>
          <p:cNvPicPr preferRelativeResize="0"/>
          <p:nvPr/>
        </p:nvPicPr>
        <p:blipFill rotWithShape="1">
          <a:blip r:embed="rId6">
            <a:alphaModFix/>
          </a:blip>
          <a:srcRect/>
          <a:stretch/>
        </p:blipFill>
        <p:spPr>
          <a:xfrm>
            <a:off x="3431950" y="0"/>
            <a:ext cx="3431948" cy="529900"/>
          </a:xfrm>
          <a:prstGeom prst="rect">
            <a:avLst/>
          </a:prstGeom>
          <a:noFill/>
          <a:ln>
            <a:noFill/>
          </a:ln>
        </p:spPr>
      </p:pic>
      <p:pic>
        <p:nvPicPr>
          <p:cNvPr id="73" name="Google Shape;73;p14"/>
          <p:cNvPicPr preferRelativeResize="0"/>
          <p:nvPr/>
        </p:nvPicPr>
        <p:blipFill rotWithShape="1">
          <a:blip r:embed="rId6">
            <a:alphaModFix/>
          </a:blip>
          <a:srcRect l="-1031" r="32720"/>
          <a:stretch/>
        </p:blipFill>
        <p:spPr>
          <a:xfrm>
            <a:off x="6799600" y="0"/>
            <a:ext cx="2344400" cy="529900"/>
          </a:xfrm>
          <a:prstGeom prst="rect">
            <a:avLst/>
          </a:prstGeom>
          <a:noFill/>
          <a:ln>
            <a:noFill/>
          </a:ln>
        </p:spPr>
      </p:pic>
      <p:sp>
        <p:nvSpPr>
          <p:cNvPr id="74" name="Google Shape;74;p14"/>
          <p:cNvSpPr txBox="1"/>
          <p:nvPr/>
        </p:nvSpPr>
        <p:spPr>
          <a:xfrm>
            <a:off x="397000" y="679325"/>
            <a:ext cx="8381400" cy="59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800">
              <a:solidFill>
                <a:srgbClr val="68E2CC"/>
              </a:solidFill>
              <a:latin typeface="Happy Monkey"/>
              <a:ea typeface="Happy Monkey"/>
              <a:cs typeface="Happy Monkey"/>
              <a:sym typeface="Happy Monkey"/>
            </a:endParaRPr>
          </a:p>
        </p:txBody>
      </p:sp>
      <p:sp>
        <p:nvSpPr>
          <p:cNvPr id="76" name="Google Shape;76;p14"/>
          <p:cNvSpPr txBox="1"/>
          <p:nvPr/>
        </p:nvSpPr>
        <p:spPr>
          <a:xfrm>
            <a:off x="1350950" y="3662400"/>
            <a:ext cx="66183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50">
              <a:solidFill>
                <a:schemeClr val="lt1"/>
              </a:solidFill>
            </a:endParaRPr>
          </a:p>
        </p:txBody>
      </p:sp>
      <p:sp>
        <p:nvSpPr>
          <p:cNvPr id="78" name="Google Shape;78;p14"/>
          <p:cNvSpPr txBox="1"/>
          <p:nvPr/>
        </p:nvSpPr>
        <p:spPr>
          <a:xfrm>
            <a:off x="1139700" y="2412625"/>
            <a:ext cx="718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232347C9-954D-42B7-B76F-155A612D7B8B}"/>
              </a:ext>
            </a:extLst>
          </p:cNvPr>
          <p:cNvPicPr>
            <a:picLocks noChangeAspect="1"/>
          </p:cNvPicPr>
          <p:nvPr/>
        </p:nvPicPr>
        <p:blipFill>
          <a:blip r:embed="rId7"/>
          <a:stretch>
            <a:fillRect/>
          </a:stretch>
        </p:blipFill>
        <p:spPr>
          <a:xfrm>
            <a:off x="397000" y="490537"/>
            <a:ext cx="8367025" cy="4295238"/>
          </a:xfrm>
          <a:prstGeom prst="rect">
            <a:avLst/>
          </a:prstGeom>
        </p:spPr>
      </p:pic>
    </p:spTree>
    <p:extLst>
      <p:ext uri="{BB962C8B-B14F-4D97-AF65-F5344CB8AC3E}">
        <p14:creationId xmlns:p14="http://schemas.microsoft.com/office/powerpoint/2010/main" val="1958160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4"/>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69" name="Google Shape;69;p14"/>
          <p:cNvPicPr preferRelativeResize="0"/>
          <p:nvPr/>
        </p:nvPicPr>
        <p:blipFill>
          <a:blip r:embed="rId4">
            <a:alphaModFix/>
          </a:blip>
          <a:stretch>
            <a:fillRect/>
          </a:stretch>
        </p:blipFill>
        <p:spPr>
          <a:xfrm>
            <a:off x="212925" y="192475"/>
            <a:ext cx="8718152" cy="4758551"/>
          </a:xfrm>
          <a:prstGeom prst="rect">
            <a:avLst/>
          </a:prstGeom>
          <a:noFill/>
          <a:ln>
            <a:noFill/>
          </a:ln>
        </p:spPr>
      </p:pic>
      <p:pic>
        <p:nvPicPr>
          <p:cNvPr id="70" name="Google Shape;70;p14"/>
          <p:cNvPicPr preferRelativeResize="0"/>
          <p:nvPr/>
        </p:nvPicPr>
        <p:blipFill>
          <a:blip r:embed="rId5">
            <a:alphaModFix/>
          </a:blip>
          <a:stretch>
            <a:fillRect/>
          </a:stretch>
        </p:blipFill>
        <p:spPr>
          <a:xfrm>
            <a:off x="379975" y="192475"/>
            <a:ext cx="8415451" cy="4593300"/>
          </a:xfrm>
          <a:prstGeom prst="rect">
            <a:avLst/>
          </a:prstGeom>
          <a:noFill/>
          <a:ln>
            <a:noFill/>
          </a:ln>
        </p:spPr>
      </p:pic>
      <p:pic>
        <p:nvPicPr>
          <p:cNvPr id="71" name="Google Shape;71;p14"/>
          <p:cNvPicPr preferRelativeResize="0"/>
          <p:nvPr/>
        </p:nvPicPr>
        <p:blipFill rotWithShape="1">
          <a:blip r:embed="rId6">
            <a:alphaModFix/>
          </a:blip>
          <a:srcRect/>
          <a:stretch/>
        </p:blipFill>
        <p:spPr>
          <a:xfrm>
            <a:off x="0" y="0"/>
            <a:ext cx="3431948" cy="529900"/>
          </a:xfrm>
          <a:prstGeom prst="rect">
            <a:avLst/>
          </a:prstGeom>
          <a:noFill/>
          <a:ln>
            <a:noFill/>
          </a:ln>
        </p:spPr>
      </p:pic>
      <p:pic>
        <p:nvPicPr>
          <p:cNvPr id="72" name="Google Shape;72;p14"/>
          <p:cNvPicPr preferRelativeResize="0"/>
          <p:nvPr/>
        </p:nvPicPr>
        <p:blipFill rotWithShape="1">
          <a:blip r:embed="rId6">
            <a:alphaModFix/>
          </a:blip>
          <a:srcRect/>
          <a:stretch/>
        </p:blipFill>
        <p:spPr>
          <a:xfrm>
            <a:off x="3431950" y="0"/>
            <a:ext cx="3431948" cy="529900"/>
          </a:xfrm>
          <a:prstGeom prst="rect">
            <a:avLst/>
          </a:prstGeom>
          <a:noFill/>
          <a:ln>
            <a:noFill/>
          </a:ln>
        </p:spPr>
      </p:pic>
      <p:pic>
        <p:nvPicPr>
          <p:cNvPr id="73" name="Google Shape;73;p14"/>
          <p:cNvPicPr preferRelativeResize="0"/>
          <p:nvPr/>
        </p:nvPicPr>
        <p:blipFill rotWithShape="1">
          <a:blip r:embed="rId6">
            <a:alphaModFix/>
          </a:blip>
          <a:srcRect l="-1031" r="32720"/>
          <a:stretch/>
        </p:blipFill>
        <p:spPr>
          <a:xfrm>
            <a:off x="6799600" y="0"/>
            <a:ext cx="2344400" cy="529900"/>
          </a:xfrm>
          <a:prstGeom prst="rect">
            <a:avLst/>
          </a:prstGeom>
          <a:noFill/>
          <a:ln>
            <a:noFill/>
          </a:ln>
        </p:spPr>
      </p:pic>
      <p:sp>
        <p:nvSpPr>
          <p:cNvPr id="74" name="Google Shape;74;p14"/>
          <p:cNvSpPr txBox="1"/>
          <p:nvPr/>
        </p:nvSpPr>
        <p:spPr>
          <a:xfrm>
            <a:off x="397000" y="679325"/>
            <a:ext cx="8381400" cy="59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800">
              <a:solidFill>
                <a:srgbClr val="68E2CC"/>
              </a:solidFill>
              <a:latin typeface="Happy Monkey"/>
              <a:ea typeface="Happy Monkey"/>
              <a:cs typeface="Happy Monkey"/>
              <a:sym typeface="Happy Monkey"/>
            </a:endParaRPr>
          </a:p>
        </p:txBody>
      </p:sp>
      <p:sp>
        <p:nvSpPr>
          <p:cNvPr id="75" name="Google Shape;75;p14"/>
          <p:cNvSpPr txBox="1"/>
          <p:nvPr/>
        </p:nvSpPr>
        <p:spPr>
          <a:xfrm>
            <a:off x="1703000" y="393500"/>
            <a:ext cx="5540100" cy="754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700">
                <a:solidFill>
                  <a:schemeClr val="lt1"/>
                </a:solidFill>
                <a:latin typeface="Corben"/>
                <a:ea typeface="Corben"/>
                <a:cs typeface="Corben"/>
                <a:sym typeface="Corben"/>
              </a:rPr>
              <a:t>Early Fall MCAP</a:t>
            </a:r>
            <a:endParaRPr sz="3700">
              <a:solidFill>
                <a:schemeClr val="lt1"/>
              </a:solidFill>
              <a:latin typeface="Corben"/>
              <a:ea typeface="Corben"/>
              <a:cs typeface="Corben"/>
              <a:sym typeface="Corben"/>
            </a:endParaRPr>
          </a:p>
        </p:txBody>
      </p:sp>
      <p:sp>
        <p:nvSpPr>
          <p:cNvPr id="76" name="Google Shape;76;p14"/>
          <p:cNvSpPr txBox="1"/>
          <p:nvPr/>
        </p:nvSpPr>
        <p:spPr>
          <a:xfrm>
            <a:off x="1350950" y="3662400"/>
            <a:ext cx="66183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50">
              <a:solidFill>
                <a:schemeClr val="lt1"/>
              </a:solidFill>
            </a:endParaRPr>
          </a:p>
        </p:txBody>
      </p:sp>
      <p:sp>
        <p:nvSpPr>
          <p:cNvPr id="77" name="Google Shape;77;p14"/>
          <p:cNvSpPr txBox="1"/>
          <p:nvPr/>
        </p:nvSpPr>
        <p:spPr>
          <a:xfrm>
            <a:off x="985250" y="935500"/>
            <a:ext cx="7349700" cy="538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300" u="sng">
                <a:solidFill>
                  <a:srgbClr val="BEF3EA"/>
                </a:solidFill>
                <a:latin typeface="Comic Sans MS"/>
                <a:ea typeface="Comic Sans MS"/>
                <a:cs typeface="Comic Sans MS"/>
                <a:sym typeface="Comic Sans MS"/>
                <a:hlinkClick r:id="rId7">
                  <a:extLst>
                    <a:ext uri="{A12FA001-AC4F-418D-AE19-62706E023703}">
                      <ahyp:hlinkClr xmlns:ahyp="http://schemas.microsoft.com/office/drawing/2018/hyperlinkcolor" val="tx"/>
                    </a:ext>
                  </a:extLst>
                </a:hlinkClick>
              </a:rPr>
              <a:t>Dorchester County Early Fall MCAP 2021 Data</a:t>
            </a:r>
            <a:r>
              <a:rPr lang="en" sz="2300">
                <a:solidFill>
                  <a:schemeClr val="lt1"/>
                </a:solidFill>
                <a:latin typeface="Comic Sans MS"/>
                <a:ea typeface="Comic Sans MS"/>
                <a:cs typeface="Comic Sans MS"/>
                <a:sym typeface="Comic Sans MS"/>
              </a:rPr>
              <a:t>  </a:t>
            </a:r>
            <a:endParaRPr sz="2300">
              <a:solidFill>
                <a:schemeClr val="lt1"/>
              </a:solidFill>
              <a:latin typeface="Comic Sans MS"/>
              <a:ea typeface="Comic Sans MS"/>
              <a:cs typeface="Comic Sans MS"/>
              <a:sym typeface="Comic Sans MS"/>
            </a:endParaRPr>
          </a:p>
        </p:txBody>
      </p:sp>
      <p:sp>
        <p:nvSpPr>
          <p:cNvPr id="78" name="Google Shape;78;p14"/>
          <p:cNvSpPr txBox="1"/>
          <p:nvPr/>
        </p:nvSpPr>
        <p:spPr>
          <a:xfrm>
            <a:off x="1139700" y="2412625"/>
            <a:ext cx="718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graphicFrame>
        <p:nvGraphicFramePr>
          <p:cNvPr id="79" name="Google Shape;79;p14"/>
          <p:cNvGraphicFramePr/>
          <p:nvPr/>
        </p:nvGraphicFramePr>
        <p:xfrm>
          <a:off x="2945150" y="1474290"/>
          <a:ext cx="2901800" cy="3306810"/>
        </p:xfrm>
        <a:graphic>
          <a:graphicData uri="http://schemas.openxmlformats.org/drawingml/2006/table">
            <a:tbl>
              <a:tblPr>
                <a:noFill/>
                <a:tableStyleId>{85BF8C28-D5B8-4997-AB5B-25A5B5D6C1CF}</a:tableStyleId>
              </a:tblPr>
              <a:tblGrid>
                <a:gridCol w="1450900">
                  <a:extLst>
                    <a:ext uri="{9D8B030D-6E8A-4147-A177-3AD203B41FA5}">
                      <a16:colId xmlns:a16="http://schemas.microsoft.com/office/drawing/2014/main" val="20000"/>
                    </a:ext>
                  </a:extLst>
                </a:gridCol>
                <a:gridCol w="1450900">
                  <a:extLst>
                    <a:ext uri="{9D8B030D-6E8A-4147-A177-3AD203B41FA5}">
                      <a16:colId xmlns:a16="http://schemas.microsoft.com/office/drawing/2014/main" val="20001"/>
                    </a:ext>
                  </a:extLst>
                </a:gridCol>
              </a:tblGrid>
              <a:tr h="269100">
                <a:tc>
                  <a:txBody>
                    <a:bodyPr/>
                    <a:lstStyle/>
                    <a:p>
                      <a:pPr marL="0" lvl="0" indent="0" algn="ctr" rtl="0">
                        <a:spcBef>
                          <a:spcPts val="0"/>
                        </a:spcBef>
                        <a:spcAft>
                          <a:spcPts val="0"/>
                        </a:spcAft>
                        <a:buNone/>
                      </a:pPr>
                      <a:r>
                        <a:rPr lang="en" sz="1300">
                          <a:solidFill>
                            <a:schemeClr val="lt1"/>
                          </a:solidFill>
                          <a:latin typeface="Georgia"/>
                          <a:ea typeface="Georgia"/>
                          <a:cs typeface="Georgia"/>
                          <a:sym typeface="Georgia"/>
                        </a:rPr>
                        <a:t>Grade </a:t>
                      </a:r>
                      <a:endParaRPr sz="400">
                        <a:solidFill>
                          <a:schemeClr val="lt1"/>
                        </a:solidFill>
                        <a:latin typeface="Georgia"/>
                        <a:ea typeface="Georgia"/>
                        <a:cs typeface="Georgia"/>
                        <a:sym typeface="Georgia"/>
                      </a:endParaRPr>
                    </a:p>
                  </a:txBody>
                  <a:tcPr marL="91425" marR="91425" marT="91425" marB="91425"/>
                </a:tc>
                <a:tc>
                  <a:txBody>
                    <a:bodyPr/>
                    <a:lstStyle/>
                    <a:p>
                      <a:pPr marL="0" lvl="0" indent="0" algn="ctr" rtl="0">
                        <a:spcBef>
                          <a:spcPts val="0"/>
                        </a:spcBef>
                        <a:spcAft>
                          <a:spcPts val="0"/>
                        </a:spcAft>
                        <a:buNone/>
                      </a:pPr>
                      <a:r>
                        <a:rPr lang="en" sz="1300">
                          <a:solidFill>
                            <a:schemeClr val="lt1"/>
                          </a:solidFill>
                          <a:latin typeface="Georgia"/>
                          <a:ea typeface="Georgia"/>
                          <a:cs typeface="Georgia"/>
                          <a:sym typeface="Georgia"/>
                        </a:rPr>
                        <a:t>Assessment</a:t>
                      </a:r>
                      <a:endParaRPr sz="500">
                        <a:solidFill>
                          <a:schemeClr val="lt1"/>
                        </a:solidFill>
                        <a:latin typeface="Georgia"/>
                        <a:ea typeface="Georgia"/>
                        <a:cs typeface="Georgia"/>
                        <a:sym typeface="Georgia"/>
                      </a:endParaRPr>
                    </a:p>
                  </a:txBody>
                  <a:tcPr marL="91425" marR="91425" marT="91425" marB="91425"/>
                </a:tc>
                <a:extLst>
                  <a:ext uri="{0D108BD9-81ED-4DB2-BD59-A6C34878D82A}">
                    <a16:rowId xmlns:a16="http://schemas.microsoft.com/office/drawing/2014/main" val="10000"/>
                  </a:ext>
                </a:extLst>
              </a:tr>
              <a:tr h="334950">
                <a:tc>
                  <a:txBody>
                    <a:bodyPr/>
                    <a:lstStyle/>
                    <a:p>
                      <a:pPr marL="0" lvl="0" indent="0" algn="ctr" rtl="0">
                        <a:spcBef>
                          <a:spcPts val="0"/>
                        </a:spcBef>
                        <a:spcAft>
                          <a:spcPts val="0"/>
                        </a:spcAft>
                        <a:buNone/>
                      </a:pPr>
                      <a:r>
                        <a:rPr lang="en" sz="1200" b="1">
                          <a:solidFill>
                            <a:schemeClr val="lt1"/>
                          </a:solidFill>
                        </a:rPr>
                        <a:t>4</a:t>
                      </a:r>
                      <a:endParaRPr sz="1200" b="1">
                        <a:solidFill>
                          <a:schemeClr val="lt1"/>
                        </a:solidFill>
                      </a:endParaRPr>
                    </a:p>
                  </a:txBody>
                  <a:tcPr marL="91425" marR="91425" marT="91425" marB="91425"/>
                </a:tc>
                <a:tc>
                  <a:txBody>
                    <a:bodyPr/>
                    <a:lstStyle/>
                    <a:p>
                      <a:pPr marL="0" lvl="0" indent="0" algn="ctr" rtl="0">
                        <a:spcBef>
                          <a:spcPts val="0"/>
                        </a:spcBef>
                        <a:spcAft>
                          <a:spcPts val="0"/>
                        </a:spcAft>
                        <a:buNone/>
                      </a:pPr>
                      <a:r>
                        <a:rPr lang="en" sz="1200" b="1">
                          <a:solidFill>
                            <a:schemeClr val="lt1"/>
                          </a:solidFill>
                        </a:rPr>
                        <a:t>3</a:t>
                      </a:r>
                      <a:endParaRPr sz="1200" b="1">
                        <a:solidFill>
                          <a:schemeClr val="lt1"/>
                        </a:solidFill>
                      </a:endParaRPr>
                    </a:p>
                  </a:txBody>
                  <a:tcPr marL="91425" marR="91425" marT="91425" marB="91425"/>
                </a:tc>
                <a:extLst>
                  <a:ext uri="{0D108BD9-81ED-4DB2-BD59-A6C34878D82A}">
                    <a16:rowId xmlns:a16="http://schemas.microsoft.com/office/drawing/2014/main" val="10001"/>
                  </a:ext>
                </a:extLst>
              </a:tr>
              <a:tr h="334950">
                <a:tc>
                  <a:txBody>
                    <a:bodyPr/>
                    <a:lstStyle/>
                    <a:p>
                      <a:pPr marL="0" lvl="0" indent="0" algn="ctr" rtl="0">
                        <a:spcBef>
                          <a:spcPts val="0"/>
                        </a:spcBef>
                        <a:spcAft>
                          <a:spcPts val="0"/>
                        </a:spcAft>
                        <a:buNone/>
                      </a:pPr>
                      <a:r>
                        <a:rPr lang="en" sz="1200" b="1">
                          <a:solidFill>
                            <a:schemeClr val="lt1"/>
                          </a:solidFill>
                        </a:rPr>
                        <a:t>5</a:t>
                      </a:r>
                      <a:endParaRPr sz="1200" b="1">
                        <a:solidFill>
                          <a:schemeClr val="lt1"/>
                        </a:solidFill>
                      </a:endParaRPr>
                    </a:p>
                  </a:txBody>
                  <a:tcPr marL="91425" marR="91425" marT="91425" marB="91425"/>
                </a:tc>
                <a:tc>
                  <a:txBody>
                    <a:bodyPr/>
                    <a:lstStyle/>
                    <a:p>
                      <a:pPr marL="0" lvl="0" indent="0" algn="ctr" rtl="0">
                        <a:spcBef>
                          <a:spcPts val="0"/>
                        </a:spcBef>
                        <a:spcAft>
                          <a:spcPts val="0"/>
                        </a:spcAft>
                        <a:buNone/>
                      </a:pPr>
                      <a:r>
                        <a:rPr lang="en" sz="1200" b="1">
                          <a:solidFill>
                            <a:schemeClr val="lt1"/>
                          </a:solidFill>
                        </a:rPr>
                        <a:t>4</a:t>
                      </a:r>
                      <a:endParaRPr sz="1200" b="1">
                        <a:solidFill>
                          <a:schemeClr val="lt1"/>
                        </a:solidFill>
                      </a:endParaRPr>
                    </a:p>
                  </a:txBody>
                  <a:tcPr marL="91425" marR="91425" marT="91425" marB="91425"/>
                </a:tc>
                <a:extLst>
                  <a:ext uri="{0D108BD9-81ED-4DB2-BD59-A6C34878D82A}">
                    <a16:rowId xmlns:a16="http://schemas.microsoft.com/office/drawing/2014/main" val="10002"/>
                  </a:ext>
                </a:extLst>
              </a:tr>
              <a:tr h="334950">
                <a:tc>
                  <a:txBody>
                    <a:bodyPr/>
                    <a:lstStyle/>
                    <a:p>
                      <a:pPr marL="0" lvl="0" indent="0" algn="ctr" rtl="0">
                        <a:spcBef>
                          <a:spcPts val="0"/>
                        </a:spcBef>
                        <a:spcAft>
                          <a:spcPts val="0"/>
                        </a:spcAft>
                        <a:buNone/>
                      </a:pPr>
                      <a:r>
                        <a:rPr lang="en" sz="1200" b="1">
                          <a:solidFill>
                            <a:schemeClr val="lt1"/>
                          </a:solidFill>
                        </a:rPr>
                        <a:t>6</a:t>
                      </a:r>
                      <a:endParaRPr sz="1200" b="1">
                        <a:solidFill>
                          <a:schemeClr val="lt1"/>
                        </a:solidFill>
                      </a:endParaRPr>
                    </a:p>
                  </a:txBody>
                  <a:tcPr marL="91425" marR="91425" marT="91425" marB="91425"/>
                </a:tc>
                <a:tc>
                  <a:txBody>
                    <a:bodyPr/>
                    <a:lstStyle/>
                    <a:p>
                      <a:pPr marL="0" lvl="0" indent="0" algn="ctr" rtl="0">
                        <a:spcBef>
                          <a:spcPts val="0"/>
                        </a:spcBef>
                        <a:spcAft>
                          <a:spcPts val="0"/>
                        </a:spcAft>
                        <a:buNone/>
                      </a:pPr>
                      <a:r>
                        <a:rPr lang="en" sz="1200" b="1">
                          <a:solidFill>
                            <a:schemeClr val="lt1"/>
                          </a:solidFill>
                        </a:rPr>
                        <a:t>5</a:t>
                      </a:r>
                      <a:endParaRPr sz="1200" b="1">
                        <a:solidFill>
                          <a:schemeClr val="lt1"/>
                        </a:solidFill>
                      </a:endParaRPr>
                    </a:p>
                  </a:txBody>
                  <a:tcPr marL="91425" marR="91425" marT="91425" marB="91425"/>
                </a:tc>
                <a:extLst>
                  <a:ext uri="{0D108BD9-81ED-4DB2-BD59-A6C34878D82A}">
                    <a16:rowId xmlns:a16="http://schemas.microsoft.com/office/drawing/2014/main" val="10003"/>
                  </a:ext>
                </a:extLst>
              </a:tr>
              <a:tr h="334950">
                <a:tc>
                  <a:txBody>
                    <a:bodyPr/>
                    <a:lstStyle/>
                    <a:p>
                      <a:pPr marL="0" lvl="0" indent="0" algn="ctr" rtl="0">
                        <a:spcBef>
                          <a:spcPts val="0"/>
                        </a:spcBef>
                        <a:spcAft>
                          <a:spcPts val="0"/>
                        </a:spcAft>
                        <a:buNone/>
                      </a:pPr>
                      <a:r>
                        <a:rPr lang="en" sz="1200" b="1">
                          <a:solidFill>
                            <a:schemeClr val="lt1"/>
                          </a:solidFill>
                        </a:rPr>
                        <a:t>7</a:t>
                      </a:r>
                      <a:endParaRPr sz="1200" b="1">
                        <a:solidFill>
                          <a:schemeClr val="lt1"/>
                        </a:solidFill>
                      </a:endParaRPr>
                    </a:p>
                  </a:txBody>
                  <a:tcPr marL="91425" marR="91425" marT="91425" marB="91425"/>
                </a:tc>
                <a:tc>
                  <a:txBody>
                    <a:bodyPr/>
                    <a:lstStyle/>
                    <a:p>
                      <a:pPr marL="0" lvl="0" indent="0" algn="ctr" rtl="0">
                        <a:spcBef>
                          <a:spcPts val="0"/>
                        </a:spcBef>
                        <a:spcAft>
                          <a:spcPts val="0"/>
                        </a:spcAft>
                        <a:buNone/>
                      </a:pPr>
                      <a:r>
                        <a:rPr lang="en" sz="1200" b="1">
                          <a:solidFill>
                            <a:schemeClr val="lt1"/>
                          </a:solidFill>
                        </a:rPr>
                        <a:t>6</a:t>
                      </a:r>
                      <a:endParaRPr sz="1200" b="1">
                        <a:solidFill>
                          <a:schemeClr val="lt1"/>
                        </a:solidFill>
                      </a:endParaRPr>
                    </a:p>
                  </a:txBody>
                  <a:tcPr marL="91425" marR="91425" marT="91425" marB="91425"/>
                </a:tc>
                <a:extLst>
                  <a:ext uri="{0D108BD9-81ED-4DB2-BD59-A6C34878D82A}">
                    <a16:rowId xmlns:a16="http://schemas.microsoft.com/office/drawing/2014/main" val="10004"/>
                  </a:ext>
                </a:extLst>
              </a:tr>
              <a:tr h="334950">
                <a:tc>
                  <a:txBody>
                    <a:bodyPr/>
                    <a:lstStyle/>
                    <a:p>
                      <a:pPr marL="0" lvl="0" indent="0" algn="ctr" rtl="0">
                        <a:spcBef>
                          <a:spcPts val="0"/>
                        </a:spcBef>
                        <a:spcAft>
                          <a:spcPts val="0"/>
                        </a:spcAft>
                        <a:buNone/>
                      </a:pPr>
                      <a:r>
                        <a:rPr lang="en" sz="1200" b="1">
                          <a:solidFill>
                            <a:schemeClr val="lt1"/>
                          </a:solidFill>
                        </a:rPr>
                        <a:t>8</a:t>
                      </a:r>
                      <a:endParaRPr sz="1200" b="1">
                        <a:solidFill>
                          <a:schemeClr val="lt1"/>
                        </a:solidFill>
                      </a:endParaRPr>
                    </a:p>
                  </a:txBody>
                  <a:tcPr marL="91425" marR="91425" marT="91425" marB="91425"/>
                </a:tc>
                <a:tc>
                  <a:txBody>
                    <a:bodyPr/>
                    <a:lstStyle/>
                    <a:p>
                      <a:pPr marL="0" lvl="0" indent="0" algn="ctr" rtl="0">
                        <a:spcBef>
                          <a:spcPts val="0"/>
                        </a:spcBef>
                        <a:spcAft>
                          <a:spcPts val="0"/>
                        </a:spcAft>
                        <a:buNone/>
                      </a:pPr>
                      <a:r>
                        <a:rPr lang="en" sz="1200" b="1">
                          <a:solidFill>
                            <a:schemeClr val="lt1"/>
                          </a:solidFill>
                        </a:rPr>
                        <a:t>7</a:t>
                      </a:r>
                      <a:endParaRPr sz="1200" b="1">
                        <a:solidFill>
                          <a:schemeClr val="lt1"/>
                        </a:solidFill>
                      </a:endParaRPr>
                    </a:p>
                  </a:txBody>
                  <a:tcPr marL="91425" marR="91425" marT="91425" marB="91425"/>
                </a:tc>
                <a:extLst>
                  <a:ext uri="{0D108BD9-81ED-4DB2-BD59-A6C34878D82A}">
                    <a16:rowId xmlns:a16="http://schemas.microsoft.com/office/drawing/2014/main" val="10005"/>
                  </a:ext>
                </a:extLst>
              </a:tr>
              <a:tr h="334950">
                <a:tc>
                  <a:txBody>
                    <a:bodyPr/>
                    <a:lstStyle/>
                    <a:p>
                      <a:pPr marL="0" lvl="0" indent="0" algn="ctr" rtl="0">
                        <a:spcBef>
                          <a:spcPts val="0"/>
                        </a:spcBef>
                        <a:spcAft>
                          <a:spcPts val="0"/>
                        </a:spcAft>
                        <a:buNone/>
                      </a:pPr>
                      <a:r>
                        <a:rPr lang="en" sz="1200" b="1">
                          <a:solidFill>
                            <a:schemeClr val="lt1"/>
                          </a:solidFill>
                        </a:rPr>
                        <a:t>9</a:t>
                      </a:r>
                      <a:endParaRPr sz="1200" b="1">
                        <a:solidFill>
                          <a:schemeClr val="lt1"/>
                        </a:solidFill>
                      </a:endParaRPr>
                    </a:p>
                  </a:txBody>
                  <a:tcPr marL="91425" marR="91425" marT="91425" marB="91425"/>
                </a:tc>
                <a:tc>
                  <a:txBody>
                    <a:bodyPr/>
                    <a:lstStyle/>
                    <a:p>
                      <a:pPr marL="0" lvl="0" indent="0" algn="ctr" rtl="0">
                        <a:spcBef>
                          <a:spcPts val="0"/>
                        </a:spcBef>
                        <a:spcAft>
                          <a:spcPts val="0"/>
                        </a:spcAft>
                        <a:buNone/>
                      </a:pPr>
                      <a:r>
                        <a:rPr lang="en" sz="1200" b="1">
                          <a:solidFill>
                            <a:schemeClr val="lt1"/>
                          </a:solidFill>
                        </a:rPr>
                        <a:t>8</a:t>
                      </a:r>
                      <a:endParaRPr sz="1200" b="1">
                        <a:solidFill>
                          <a:schemeClr val="lt1"/>
                        </a:solidFill>
                      </a:endParaRPr>
                    </a:p>
                  </a:txBody>
                  <a:tcPr marL="91425" marR="91425" marT="91425" marB="91425"/>
                </a:tc>
                <a:extLst>
                  <a:ext uri="{0D108BD9-81ED-4DB2-BD59-A6C34878D82A}">
                    <a16:rowId xmlns:a16="http://schemas.microsoft.com/office/drawing/2014/main" val="10006"/>
                  </a:ext>
                </a:extLst>
              </a:tr>
              <a:tr h="324825">
                <a:tc>
                  <a:txBody>
                    <a:bodyPr/>
                    <a:lstStyle/>
                    <a:p>
                      <a:pPr marL="0" lvl="0" indent="0" algn="ctr" rtl="0">
                        <a:spcBef>
                          <a:spcPts val="0"/>
                        </a:spcBef>
                        <a:spcAft>
                          <a:spcPts val="0"/>
                        </a:spcAft>
                        <a:buNone/>
                      </a:pPr>
                      <a:r>
                        <a:rPr lang="en" sz="1200" b="1">
                          <a:solidFill>
                            <a:schemeClr val="lt1"/>
                          </a:solidFill>
                        </a:rPr>
                        <a:t>10</a:t>
                      </a:r>
                      <a:endParaRPr sz="1200" b="1">
                        <a:solidFill>
                          <a:schemeClr val="lt1"/>
                        </a:solidFill>
                      </a:endParaRPr>
                    </a:p>
                  </a:txBody>
                  <a:tcPr marL="91425" marR="91425" marT="91425" marB="91425"/>
                </a:tc>
                <a:tc>
                  <a:txBody>
                    <a:bodyPr/>
                    <a:lstStyle/>
                    <a:p>
                      <a:pPr marL="0" lvl="0" indent="0" algn="ctr" rtl="0">
                        <a:spcBef>
                          <a:spcPts val="0"/>
                        </a:spcBef>
                        <a:spcAft>
                          <a:spcPts val="0"/>
                        </a:spcAft>
                        <a:buNone/>
                      </a:pPr>
                      <a:r>
                        <a:rPr lang="en" sz="1200" b="1">
                          <a:solidFill>
                            <a:schemeClr val="lt1"/>
                          </a:solidFill>
                        </a:rPr>
                        <a:t>Alg</a:t>
                      </a:r>
                      <a:endParaRPr sz="1200" b="1">
                        <a:solidFill>
                          <a:schemeClr val="lt1"/>
                        </a:solidFill>
                      </a:endParaRPr>
                    </a:p>
                  </a:txBody>
                  <a:tcPr marL="91425" marR="91425" marT="91425" marB="91425"/>
                </a:tc>
                <a:extLst>
                  <a:ext uri="{0D108BD9-81ED-4DB2-BD59-A6C34878D82A}">
                    <a16:rowId xmlns:a16="http://schemas.microsoft.com/office/drawing/2014/main" val="10007"/>
                  </a:ext>
                </a:extLst>
              </a:tr>
              <a:tr h="334950">
                <a:tc>
                  <a:txBody>
                    <a:bodyPr/>
                    <a:lstStyle/>
                    <a:p>
                      <a:pPr marL="0" lvl="0" indent="0" algn="ctr" rtl="0">
                        <a:spcBef>
                          <a:spcPts val="0"/>
                        </a:spcBef>
                        <a:spcAft>
                          <a:spcPts val="0"/>
                        </a:spcAft>
                        <a:buNone/>
                      </a:pPr>
                      <a:r>
                        <a:rPr lang="en" sz="1200" b="1">
                          <a:solidFill>
                            <a:schemeClr val="lt1"/>
                          </a:solidFill>
                        </a:rPr>
                        <a:t>11</a:t>
                      </a:r>
                      <a:endParaRPr sz="1200" b="1">
                        <a:solidFill>
                          <a:schemeClr val="lt1"/>
                        </a:solidFill>
                      </a:endParaRPr>
                    </a:p>
                  </a:txBody>
                  <a:tcPr marL="91425" marR="91425" marT="91425" marB="91425"/>
                </a:tc>
                <a:tc>
                  <a:txBody>
                    <a:bodyPr/>
                    <a:lstStyle/>
                    <a:p>
                      <a:pPr marL="0" lvl="0" indent="0" algn="ctr" rtl="0">
                        <a:spcBef>
                          <a:spcPts val="0"/>
                        </a:spcBef>
                        <a:spcAft>
                          <a:spcPts val="0"/>
                        </a:spcAft>
                        <a:buNone/>
                      </a:pPr>
                      <a:r>
                        <a:rPr lang="en" sz="1200" b="1">
                          <a:solidFill>
                            <a:schemeClr val="lt1"/>
                          </a:solidFill>
                        </a:rPr>
                        <a:t>Eng 10</a:t>
                      </a:r>
                      <a:endParaRPr sz="1200" b="1">
                        <a:solidFill>
                          <a:schemeClr val="lt1"/>
                        </a:solidFill>
                      </a:endParaRPr>
                    </a:p>
                  </a:txBody>
                  <a:tcPr marL="91425" marR="91425" marT="91425" marB="91425"/>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928609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5"/>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85" name="Google Shape;85;p15"/>
          <p:cNvPicPr preferRelativeResize="0"/>
          <p:nvPr/>
        </p:nvPicPr>
        <p:blipFill>
          <a:blip r:embed="rId4">
            <a:alphaModFix/>
          </a:blip>
          <a:stretch>
            <a:fillRect/>
          </a:stretch>
        </p:blipFill>
        <p:spPr>
          <a:xfrm>
            <a:off x="212925" y="192475"/>
            <a:ext cx="8718152" cy="4758551"/>
          </a:xfrm>
          <a:prstGeom prst="rect">
            <a:avLst/>
          </a:prstGeom>
          <a:noFill/>
          <a:ln>
            <a:noFill/>
          </a:ln>
        </p:spPr>
      </p:pic>
      <p:pic>
        <p:nvPicPr>
          <p:cNvPr id="86" name="Google Shape;86;p15"/>
          <p:cNvPicPr preferRelativeResize="0"/>
          <p:nvPr/>
        </p:nvPicPr>
        <p:blipFill>
          <a:blip r:embed="rId5">
            <a:alphaModFix/>
          </a:blip>
          <a:stretch>
            <a:fillRect/>
          </a:stretch>
        </p:blipFill>
        <p:spPr>
          <a:xfrm>
            <a:off x="364275" y="275100"/>
            <a:ext cx="8415451" cy="4593300"/>
          </a:xfrm>
          <a:prstGeom prst="rect">
            <a:avLst/>
          </a:prstGeom>
          <a:noFill/>
          <a:ln>
            <a:noFill/>
          </a:ln>
        </p:spPr>
      </p:pic>
      <p:pic>
        <p:nvPicPr>
          <p:cNvPr id="87" name="Google Shape;87;p15"/>
          <p:cNvPicPr preferRelativeResize="0"/>
          <p:nvPr/>
        </p:nvPicPr>
        <p:blipFill rotWithShape="1">
          <a:blip r:embed="rId6">
            <a:alphaModFix/>
          </a:blip>
          <a:srcRect/>
          <a:stretch/>
        </p:blipFill>
        <p:spPr>
          <a:xfrm>
            <a:off x="0" y="0"/>
            <a:ext cx="3431948" cy="529900"/>
          </a:xfrm>
          <a:prstGeom prst="rect">
            <a:avLst/>
          </a:prstGeom>
          <a:noFill/>
          <a:ln>
            <a:noFill/>
          </a:ln>
        </p:spPr>
      </p:pic>
      <p:pic>
        <p:nvPicPr>
          <p:cNvPr id="88" name="Google Shape;88;p15"/>
          <p:cNvPicPr preferRelativeResize="0"/>
          <p:nvPr/>
        </p:nvPicPr>
        <p:blipFill rotWithShape="1">
          <a:blip r:embed="rId6">
            <a:alphaModFix/>
          </a:blip>
          <a:srcRect/>
          <a:stretch/>
        </p:blipFill>
        <p:spPr>
          <a:xfrm>
            <a:off x="3431950" y="0"/>
            <a:ext cx="3431948" cy="529900"/>
          </a:xfrm>
          <a:prstGeom prst="rect">
            <a:avLst/>
          </a:prstGeom>
          <a:noFill/>
          <a:ln>
            <a:noFill/>
          </a:ln>
        </p:spPr>
      </p:pic>
      <p:pic>
        <p:nvPicPr>
          <p:cNvPr id="89" name="Google Shape;89;p15"/>
          <p:cNvPicPr preferRelativeResize="0"/>
          <p:nvPr/>
        </p:nvPicPr>
        <p:blipFill rotWithShape="1">
          <a:blip r:embed="rId6">
            <a:alphaModFix/>
          </a:blip>
          <a:srcRect l="-1031" r="32720"/>
          <a:stretch/>
        </p:blipFill>
        <p:spPr>
          <a:xfrm>
            <a:off x="6799600" y="0"/>
            <a:ext cx="2344400" cy="529900"/>
          </a:xfrm>
          <a:prstGeom prst="rect">
            <a:avLst/>
          </a:prstGeom>
          <a:noFill/>
          <a:ln>
            <a:noFill/>
          </a:ln>
        </p:spPr>
      </p:pic>
      <p:sp>
        <p:nvSpPr>
          <p:cNvPr id="90" name="Google Shape;90;p15"/>
          <p:cNvSpPr txBox="1"/>
          <p:nvPr/>
        </p:nvSpPr>
        <p:spPr>
          <a:xfrm>
            <a:off x="397000" y="679325"/>
            <a:ext cx="8381400" cy="59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800">
              <a:solidFill>
                <a:srgbClr val="68E2CC"/>
              </a:solidFill>
              <a:latin typeface="Happy Monkey"/>
              <a:ea typeface="Happy Monkey"/>
              <a:cs typeface="Happy Monkey"/>
              <a:sym typeface="Happy Monkey"/>
            </a:endParaRPr>
          </a:p>
        </p:txBody>
      </p:sp>
      <p:sp>
        <p:nvSpPr>
          <p:cNvPr id="91" name="Google Shape;91;p15"/>
          <p:cNvSpPr txBox="1"/>
          <p:nvPr/>
        </p:nvSpPr>
        <p:spPr>
          <a:xfrm>
            <a:off x="1717800" y="548900"/>
            <a:ext cx="5540100" cy="754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700">
                <a:solidFill>
                  <a:schemeClr val="lt1"/>
                </a:solidFill>
                <a:latin typeface="Corben"/>
                <a:ea typeface="Corben"/>
                <a:cs typeface="Corben"/>
                <a:sym typeface="Corben"/>
              </a:rPr>
              <a:t>Early Fall MCAP</a:t>
            </a:r>
            <a:endParaRPr sz="3700">
              <a:solidFill>
                <a:schemeClr val="lt1"/>
              </a:solidFill>
              <a:latin typeface="Corben"/>
              <a:ea typeface="Corben"/>
              <a:cs typeface="Corben"/>
              <a:sym typeface="Corben"/>
            </a:endParaRPr>
          </a:p>
        </p:txBody>
      </p:sp>
      <p:sp>
        <p:nvSpPr>
          <p:cNvPr id="92" name="Google Shape;92;p15"/>
          <p:cNvSpPr txBox="1"/>
          <p:nvPr/>
        </p:nvSpPr>
        <p:spPr>
          <a:xfrm>
            <a:off x="1350950" y="3662400"/>
            <a:ext cx="66183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50">
              <a:solidFill>
                <a:schemeClr val="lt1"/>
              </a:solidFill>
            </a:endParaRPr>
          </a:p>
        </p:txBody>
      </p:sp>
      <p:graphicFrame>
        <p:nvGraphicFramePr>
          <p:cNvPr id="93" name="Google Shape;93;p15"/>
          <p:cNvGraphicFramePr/>
          <p:nvPr/>
        </p:nvGraphicFramePr>
        <p:xfrm>
          <a:off x="968200" y="2036370"/>
          <a:ext cx="3000000" cy="3000000"/>
        </p:xfrm>
        <a:graphic>
          <a:graphicData uri="http://schemas.openxmlformats.org/drawingml/2006/table">
            <a:tbl>
              <a:tblPr>
                <a:noFill/>
                <a:tableStyleId>{85BF8C28-D5B8-4997-AB5B-25A5B5D6C1CF}</a:tableStyleId>
              </a:tblPr>
              <a:tblGrid>
                <a:gridCol w="1750275">
                  <a:extLst>
                    <a:ext uri="{9D8B030D-6E8A-4147-A177-3AD203B41FA5}">
                      <a16:colId xmlns:a16="http://schemas.microsoft.com/office/drawing/2014/main" val="20000"/>
                    </a:ext>
                  </a:extLst>
                </a:gridCol>
                <a:gridCol w="1750275">
                  <a:extLst>
                    <a:ext uri="{9D8B030D-6E8A-4147-A177-3AD203B41FA5}">
                      <a16:colId xmlns:a16="http://schemas.microsoft.com/office/drawing/2014/main" val="20001"/>
                    </a:ext>
                  </a:extLst>
                </a:gridCol>
                <a:gridCol w="1750275">
                  <a:extLst>
                    <a:ext uri="{9D8B030D-6E8A-4147-A177-3AD203B41FA5}">
                      <a16:colId xmlns:a16="http://schemas.microsoft.com/office/drawing/2014/main" val="20002"/>
                    </a:ext>
                  </a:extLst>
                </a:gridCol>
                <a:gridCol w="1750275">
                  <a:extLst>
                    <a:ext uri="{9D8B030D-6E8A-4147-A177-3AD203B41FA5}">
                      <a16:colId xmlns:a16="http://schemas.microsoft.com/office/drawing/2014/main" val="20003"/>
                    </a:ext>
                  </a:extLst>
                </a:gridCol>
              </a:tblGrid>
              <a:tr h="435275">
                <a:tc>
                  <a:txBody>
                    <a:bodyPr/>
                    <a:lstStyle/>
                    <a:p>
                      <a:pPr marL="0" lvl="0" indent="0" algn="l" rtl="0">
                        <a:spcBef>
                          <a:spcPts val="0"/>
                        </a:spcBef>
                        <a:spcAft>
                          <a:spcPts val="0"/>
                        </a:spcAft>
                        <a:buNone/>
                      </a:pPr>
                      <a:r>
                        <a:rPr lang="en" sz="1700" b="1">
                          <a:latin typeface="Pompiere"/>
                          <a:ea typeface="Pompiere"/>
                          <a:cs typeface="Pompiere"/>
                          <a:sym typeface="Pompiere"/>
                        </a:rPr>
                        <a:t>Grade Span</a:t>
                      </a:r>
                      <a:endParaRPr sz="1700" b="1">
                        <a:latin typeface="Pompiere"/>
                        <a:ea typeface="Pompiere"/>
                        <a:cs typeface="Pompiere"/>
                        <a:sym typeface="Pompiere"/>
                      </a:endParaRPr>
                    </a:p>
                  </a:txBody>
                  <a:tcPr marL="91425" marR="91425" marT="91425" marB="91425">
                    <a:solidFill>
                      <a:srgbClr val="D9D9D9"/>
                    </a:solidFill>
                  </a:tcPr>
                </a:tc>
                <a:tc>
                  <a:txBody>
                    <a:bodyPr/>
                    <a:lstStyle/>
                    <a:p>
                      <a:pPr marL="0" lvl="0" indent="0" algn="l" rtl="0">
                        <a:spcBef>
                          <a:spcPts val="0"/>
                        </a:spcBef>
                        <a:spcAft>
                          <a:spcPts val="0"/>
                        </a:spcAft>
                        <a:buNone/>
                      </a:pPr>
                      <a:r>
                        <a:rPr lang="en" sz="1700" b="1">
                          <a:latin typeface="Pompiere"/>
                          <a:ea typeface="Pompiere"/>
                          <a:cs typeface="Pompiere"/>
                          <a:sym typeface="Pompiere"/>
                        </a:rPr>
                        <a:t>Level 1</a:t>
                      </a:r>
                      <a:endParaRPr sz="1700" b="1">
                        <a:latin typeface="Pompiere"/>
                        <a:ea typeface="Pompiere"/>
                        <a:cs typeface="Pompiere"/>
                        <a:sym typeface="Pompiere"/>
                      </a:endParaRPr>
                    </a:p>
                  </a:txBody>
                  <a:tcPr marL="91425" marR="91425" marT="91425" marB="91425">
                    <a:solidFill>
                      <a:srgbClr val="CC4125"/>
                    </a:solidFill>
                  </a:tcPr>
                </a:tc>
                <a:tc>
                  <a:txBody>
                    <a:bodyPr/>
                    <a:lstStyle/>
                    <a:p>
                      <a:pPr marL="0" lvl="0" indent="0" algn="l" rtl="0">
                        <a:spcBef>
                          <a:spcPts val="0"/>
                        </a:spcBef>
                        <a:spcAft>
                          <a:spcPts val="0"/>
                        </a:spcAft>
                        <a:buNone/>
                      </a:pPr>
                      <a:r>
                        <a:rPr lang="en" sz="1700" b="1">
                          <a:latin typeface="Pompiere"/>
                          <a:ea typeface="Pompiere"/>
                          <a:cs typeface="Pompiere"/>
                          <a:sym typeface="Pompiere"/>
                        </a:rPr>
                        <a:t>Level 2</a:t>
                      </a:r>
                      <a:endParaRPr sz="1700" b="1">
                        <a:latin typeface="Pompiere"/>
                        <a:ea typeface="Pompiere"/>
                        <a:cs typeface="Pompiere"/>
                        <a:sym typeface="Pompiere"/>
                      </a:endParaRPr>
                    </a:p>
                  </a:txBody>
                  <a:tcPr marL="91425" marR="91425" marT="91425" marB="91425">
                    <a:solidFill>
                      <a:srgbClr val="F1C232"/>
                    </a:solidFill>
                  </a:tcPr>
                </a:tc>
                <a:tc>
                  <a:txBody>
                    <a:bodyPr/>
                    <a:lstStyle/>
                    <a:p>
                      <a:pPr marL="0" lvl="0" indent="0" algn="l" rtl="0">
                        <a:spcBef>
                          <a:spcPts val="0"/>
                        </a:spcBef>
                        <a:spcAft>
                          <a:spcPts val="0"/>
                        </a:spcAft>
                        <a:buNone/>
                      </a:pPr>
                      <a:r>
                        <a:rPr lang="en" sz="1700" b="1">
                          <a:latin typeface="Pompiere"/>
                          <a:ea typeface="Pompiere"/>
                          <a:cs typeface="Pompiere"/>
                          <a:sym typeface="Pompiere"/>
                        </a:rPr>
                        <a:t>Level 3</a:t>
                      </a:r>
                      <a:endParaRPr sz="1700" b="1">
                        <a:latin typeface="Pompiere"/>
                        <a:ea typeface="Pompiere"/>
                        <a:cs typeface="Pompiere"/>
                        <a:sym typeface="Pompiere"/>
                      </a:endParaRPr>
                    </a:p>
                  </a:txBody>
                  <a:tcPr marL="91425" marR="91425" marT="91425" marB="91425">
                    <a:solidFill>
                      <a:schemeClr val="accent5"/>
                    </a:solidFill>
                  </a:tcPr>
                </a:tc>
                <a:extLst>
                  <a:ext uri="{0D108BD9-81ED-4DB2-BD59-A6C34878D82A}">
                    <a16:rowId xmlns:a16="http://schemas.microsoft.com/office/drawing/2014/main" val="10000"/>
                  </a:ext>
                </a:extLst>
              </a:tr>
              <a:tr h="435275">
                <a:tc>
                  <a:txBody>
                    <a:bodyPr/>
                    <a:lstStyle/>
                    <a:p>
                      <a:pPr marL="0" lvl="0" indent="0" algn="l" rtl="0">
                        <a:spcBef>
                          <a:spcPts val="0"/>
                        </a:spcBef>
                        <a:spcAft>
                          <a:spcPts val="0"/>
                        </a:spcAft>
                        <a:buNone/>
                      </a:pPr>
                      <a:r>
                        <a:rPr lang="en" sz="1700" b="1">
                          <a:solidFill>
                            <a:schemeClr val="lt1"/>
                          </a:solidFill>
                          <a:latin typeface="Pompiere"/>
                          <a:ea typeface="Pompiere"/>
                          <a:cs typeface="Pompiere"/>
                          <a:sym typeface="Pompiere"/>
                        </a:rPr>
                        <a:t>Elementary DCPS</a:t>
                      </a:r>
                      <a:endParaRPr sz="1700" b="1">
                        <a:solidFill>
                          <a:schemeClr val="lt1"/>
                        </a:solidFill>
                        <a:latin typeface="Pompiere"/>
                        <a:ea typeface="Pompiere"/>
                        <a:cs typeface="Pompiere"/>
                        <a:sym typeface="Pompiere"/>
                      </a:endParaRPr>
                    </a:p>
                  </a:txBody>
                  <a:tcPr marL="91425" marR="91425" marT="91425" marB="91425"/>
                </a:tc>
                <a:tc>
                  <a:txBody>
                    <a:bodyPr/>
                    <a:lstStyle/>
                    <a:p>
                      <a:pPr marL="0" lvl="0" indent="0" algn="l" rtl="0">
                        <a:spcBef>
                          <a:spcPts val="0"/>
                        </a:spcBef>
                        <a:spcAft>
                          <a:spcPts val="0"/>
                        </a:spcAft>
                        <a:buNone/>
                      </a:pPr>
                      <a:r>
                        <a:rPr lang="en" sz="1800" b="1">
                          <a:latin typeface="Pompiere"/>
                          <a:ea typeface="Pompiere"/>
                          <a:cs typeface="Pompiere"/>
                          <a:sym typeface="Pompiere"/>
                        </a:rPr>
                        <a:t>85%</a:t>
                      </a:r>
                      <a:endParaRPr sz="2100" b="1">
                        <a:latin typeface="Pompiere"/>
                        <a:ea typeface="Pompiere"/>
                        <a:cs typeface="Pompiere"/>
                        <a:sym typeface="Pompiere"/>
                      </a:endParaRPr>
                    </a:p>
                  </a:txBody>
                  <a:tcPr marL="91425" marR="91425" marT="91425" marB="91425">
                    <a:solidFill>
                      <a:srgbClr val="E6B8AF"/>
                    </a:solidFill>
                  </a:tcPr>
                </a:tc>
                <a:tc>
                  <a:txBody>
                    <a:bodyPr/>
                    <a:lstStyle/>
                    <a:p>
                      <a:pPr marL="0" lvl="0" indent="0" algn="l" rtl="0">
                        <a:spcBef>
                          <a:spcPts val="0"/>
                        </a:spcBef>
                        <a:spcAft>
                          <a:spcPts val="0"/>
                        </a:spcAft>
                        <a:buNone/>
                      </a:pPr>
                      <a:r>
                        <a:rPr lang="en" sz="1800" b="1">
                          <a:latin typeface="Pompiere"/>
                          <a:ea typeface="Pompiere"/>
                          <a:cs typeface="Pompiere"/>
                          <a:sym typeface="Pompiere"/>
                        </a:rPr>
                        <a:t>15%</a:t>
                      </a:r>
                      <a:endParaRPr sz="2100" b="1">
                        <a:latin typeface="Pompiere"/>
                        <a:ea typeface="Pompiere"/>
                        <a:cs typeface="Pompiere"/>
                        <a:sym typeface="Pompiere"/>
                      </a:endParaRPr>
                    </a:p>
                  </a:txBody>
                  <a:tcPr marL="91425" marR="91425" marT="91425" marB="91425">
                    <a:solidFill>
                      <a:srgbClr val="FFF2CC"/>
                    </a:solidFill>
                  </a:tcPr>
                </a:tc>
                <a:tc>
                  <a:txBody>
                    <a:bodyPr/>
                    <a:lstStyle/>
                    <a:p>
                      <a:pPr marL="0" lvl="0" indent="0" algn="l" rtl="0">
                        <a:spcBef>
                          <a:spcPts val="0"/>
                        </a:spcBef>
                        <a:spcAft>
                          <a:spcPts val="0"/>
                        </a:spcAft>
                        <a:buNone/>
                      </a:pPr>
                      <a:r>
                        <a:rPr lang="en" sz="1800" b="1">
                          <a:latin typeface="Pompiere"/>
                          <a:ea typeface="Pompiere"/>
                          <a:cs typeface="Pompiere"/>
                          <a:sym typeface="Pompiere"/>
                        </a:rPr>
                        <a:t>1%</a:t>
                      </a:r>
                      <a:endParaRPr sz="2100" b="1">
                        <a:latin typeface="Pompiere"/>
                        <a:ea typeface="Pompiere"/>
                        <a:cs typeface="Pompiere"/>
                        <a:sym typeface="Pompiere"/>
                      </a:endParaRPr>
                    </a:p>
                  </a:txBody>
                  <a:tcPr marL="91425" marR="91425" marT="91425" marB="91425">
                    <a:solidFill>
                      <a:srgbClr val="BEF3EA"/>
                    </a:solidFill>
                  </a:tcPr>
                </a:tc>
                <a:extLst>
                  <a:ext uri="{0D108BD9-81ED-4DB2-BD59-A6C34878D82A}">
                    <a16:rowId xmlns:a16="http://schemas.microsoft.com/office/drawing/2014/main" val="10001"/>
                  </a:ext>
                </a:extLst>
              </a:tr>
              <a:tr h="435275">
                <a:tc>
                  <a:txBody>
                    <a:bodyPr/>
                    <a:lstStyle/>
                    <a:p>
                      <a:pPr marL="0" lvl="0" indent="0" algn="l" rtl="0">
                        <a:spcBef>
                          <a:spcPts val="0"/>
                        </a:spcBef>
                        <a:spcAft>
                          <a:spcPts val="0"/>
                        </a:spcAft>
                        <a:buNone/>
                      </a:pPr>
                      <a:r>
                        <a:rPr lang="en" sz="1700" b="1">
                          <a:solidFill>
                            <a:schemeClr val="lt1"/>
                          </a:solidFill>
                          <a:latin typeface="Pompiere"/>
                          <a:ea typeface="Pompiere"/>
                          <a:cs typeface="Pompiere"/>
                          <a:sym typeface="Pompiere"/>
                        </a:rPr>
                        <a:t>Middle DCPS</a:t>
                      </a:r>
                      <a:endParaRPr sz="1700" b="1">
                        <a:solidFill>
                          <a:schemeClr val="lt1"/>
                        </a:solidFill>
                        <a:latin typeface="Pompiere"/>
                        <a:ea typeface="Pompiere"/>
                        <a:cs typeface="Pompiere"/>
                        <a:sym typeface="Pompiere"/>
                      </a:endParaRPr>
                    </a:p>
                  </a:txBody>
                  <a:tcPr marL="91425" marR="91425" marT="91425" marB="91425"/>
                </a:tc>
                <a:tc>
                  <a:txBody>
                    <a:bodyPr/>
                    <a:lstStyle/>
                    <a:p>
                      <a:pPr marL="0" lvl="0" indent="0" algn="l" rtl="0">
                        <a:spcBef>
                          <a:spcPts val="0"/>
                        </a:spcBef>
                        <a:spcAft>
                          <a:spcPts val="0"/>
                        </a:spcAft>
                        <a:buNone/>
                      </a:pPr>
                      <a:r>
                        <a:rPr lang="en" sz="1800" b="1">
                          <a:latin typeface="Pompiere"/>
                          <a:ea typeface="Pompiere"/>
                          <a:cs typeface="Pompiere"/>
                          <a:sym typeface="Pompiere"/>
                        </a:rPr>
                        <a:t>77%</a:t>
                      </a:r>
                      <a:endParaRPr sz="2100" b="1">
                        <a:latin typeface="Pompiere"/>
                        <a:ea typeface="Pompiere"/>
                        <a:cs typeface="Pompiere"/>
                        <a:sym typeface="Pompiere"/>
                      </a:endParaRPr>
                    </a:p>
                  </a:txBody>
                  <a:tcPr marL="91425" marR="91425" marT="91425" marB="91425">
                    <a:solidFill>
                      <a:srgbClr val="E6B8AF"/>
                    </a:solidFill>
                  </a:tcPr>
                </a:tc>
                <a:tc>
                  <a:txBody>
                    <a:bodyPr/>
                    <a:lstStyle/>
                    <a:p>
                      <a:pPr marL="0" lvl="0" indent="0" algn="l" rtl="0">
                        <a:spcBef>
                          <a:spcPts val="0"/>
                        </a:spcBef>
                        <a:spcAft>
                          <a:spcPts val="0"/>
                        </a:spcAft>
                        <a:buNone/>
                      </a:pPr>
                      <a:r>
                        <a:rPr lang="en" sz="1800" b="1">
                          <a:latin typeface="Pompiere"/>
                          <a:ea typeface="Pompiere"/>
                          <a:cs typeface="Pompiere"/>
                          <a:sym typeface="Pompiere"/>
                        </a:rPr>
                        <a:t>20%</a:t>
                      </a:r>
                      <a:endParaRPr sz="2100" b="1">
                        <a:latin typeface="Pompiere"/>
                        <a:ea typeface="Pompiere"/>
                        <a:cs typeface="Pompiere"/>
                        <a:sym typeface="Pompiere"/>
                      </a:endParaRPr>
                    </a:p>
                  </a:txBody>
                  <a:tcPr marL="91425" marR="91425" marT="91425" marB="91425">
                    <a:solidFill>
                      <a:srgbClr val="FFF2CC"/>
                    </a:solidFill>
                  </a:tcPr>
                </a:tc>
                <a:tc>
                  <a:txBody>
                    <a:bodyPr/>
                    <a:lstStyle/>
                    <a:p>
                      <a:pPr marL="0" lvl="0" indent="0" algn="l" rtl="0">
                        <a:spcBef>
                          <a:spcPts val="0"/>
                        </a:spcBef>
                        <a:spcAft>
                          <a:spcPts val="0"/>
                        </a:spcAft>
                        <a:buNone/>
                      </a:pPr>
                      <a:r>
                        <a:rPr lang="en" sz="1800" b="1">
                          <a:latin typeface="Pompiere"/>
                          <a:ea typeface="Pompiere"/>
                          <a:cs typeface="Pompiere"/>
                          <a:sym typeface="Pompiere"/>
                        </a:rPr>
                        <a:t>3%</a:t>
                      </a:r>
                      <a:endParaRPr sz="2100" b="1">
                        <a:latin typeface="Pompiere"/>
                        <a:ea typeface="Pompiere"/>
                        <a:cs typeface="Pompiere"/>
                        <a:sym typeface="Pompiere"/>
                      </a:endParaRPr>
                    </a:p>
                  </a:txBody>
                  <a:tcPr marL="91425" marR="91425" marT="91425" marB="91425">
                    <a:solidFill>
                      <a:srgbClr val="BEF3EA"/>
                    </a:solidFill>
                  </a:tcPr>
                </a:tc>
                <a:extLst>
                  <a:ext uri="{0D108BD9-81ED-4DB2-BD59-A6C34878D82A}">
                    <a16:rowId xmlns:a16="http://schemas.microsoft.com/office/drawing/2014/main" val="10002"/>
                  </a:ext>
                </a:extLst>
              </a:tr>
              <a:tr h="435275">
                <a:tc>
                  <a:txBody>
                    <a:bodyPr/>
                    <a:lstStyle/>
                    <a:p>
                      <a:pPr marL="0" lvl="0" indent="0" algn="l" rtl="0">
                        <a:spcBef>
                          <a:spcPts val="0"/>
                        </a:spcBef>
                        <a:spcAft>
                          <a:spcPts val="0"/>
                        </a:spcAft>
                        <a:buNone/>
                      </a:pPr>
                      <a:r>
                        <a:rPr lang="en" sz="1700" b="1">
                          <a:solidFill>
                            <a:schemeClr val="lt1"/>
                          </a:solidFill>
                          <a:latin typeface="Pompiere"/>
                          <a:ea typeface="Pompiere"/>
                          <a:cs typeface="Pompiere"/>
                          <a:sym typeface="Pompiere"/>
                        </a:rPr>
                        <a:t>High DCPS</a:t>
                      </a:r>
                      <a:endParaRPr sz="1700" b="1">
                        <a:solidFill>
                          <a:schemeClr val="lt1"/>
                        </a:solidFill>
                        <a:latin typeface="Pompiere"/>
                        <a:ea typeface="Pompiere"/>
                        <a:cs typeface="Pompiere"/>
                        <a:sym typeface="Pompiere"/>
                      </a:endParaRPr>
                    </a:p>
                  </a:txBody>
                  <a:tcPr marL="91425" marR="91425" marT="91425" marB="91425"/>
                </a:tc>
                <a:tc>
                  <a:txBody>
                    <a:bodyPr/>
                    <a:lstStyle/>
                    <a:p>
                      <a:pPr marL="0" lvl="0" indent="0" algn="l" rtl="0">
                        <a:spcBef>
                          <a:spcPts val="0"/>
                        </a:spcBef>
                        <a:spcAft>
                          <a:spcPts val="0"/>
                        </a:spcAft>
                        <a:buNone/>
                      </a:pPr>
                      <a:r>
                        <a:rPr lang="en" sz="1800" b="1">
                          <a:latin typeface="Pompiere"/>
                          <a:ea typeface="Pompiere"/>
                          <a:cs typeface="Pompiere"/>
                          <a:sym typeface="Pompiere"/>
                        </a:rPr>
                        <a:t>72%</a:t>
                      </a:r>
                      <a:endParaRPr sz="2100" b="1">
                        <a:latin typeface="Pompiere"/>
                        <a:ea typeface="Pompiere"/>
                        <a:cs typeface="Pompiere"/>
                        <a:sym typeface="Pompiere"/>
                      </a:endParaRPr>
                    </a:p>
                  </a:txBody>
                  <a:tcPr marL="91425" marR="91425" marT="91425" marB="91425">
                    <a:solidFill>
                      <a:srgbClr val="E6B8AF"/>
                    </a:solidFill>
                  </a:tcPr>
                </a:tc>
                <a:tc>
                  <a:txBody>
                    <a:bodyPr/>
                    <a:lstStyle/>
                    <a:p>
                      <a:pPr marL="0" lvl="0" indent="0" algn="l" rtl="0">
                        <a:spcBef>
                          <a:spcPts val="0"/>
                        </a:spcBef>
                        <a:spcAft>
                          <a:spcPts val="0"/>
                        </a:spcAft>
                        <a:buNone/>
                      </a:pPr>
                      <a:r>
                        <a:rPr lang="en" sz="1800" b="1">
                          <a:latin typeface="Pompiere"/>
                          <a:ea typeface="Pompiere"/>
                          <a:cs typeface="Pompiere"/>
                          <a:sym typeface="Pompiere"/>
                        </a:rPr>
                        <a:t>25%</a:t>
                      </a:r>
                      <a:endParaRPr sz="2100" b="1">
                        <a:latin typeface="Pompiere"/>
                        <a:ea typeface="Pompiere"/>
                        <a:cs typeface="Pompiere"/>
                        <a:sym typeface="Pompiere"/>
                      </a:endParaRPr>
                    </a:p>
                  </a:txBody>
                  <a:tcPr marL="91425" marR="91425" marT="91425" marB="91425">
                    <a:solidFill>
                      <a:srgbClr val="FFF2CC"/>
                    </a:solidFill>
                  </a:tcPr>
                </a:tc>
                <a:tc>
                  <a:txBody>
                    <a:bodyPr/>
                    <a:lstStyle/>
                    <a:p>
                      <a:pPr marL="0" lvl="0" indent="0" algn="l" rtl="0">
                        <a:spcBef>
                          <a:spcPts val="0"/>
                        </a:spcBef>
                        <a:spcAft>
                          <a:spcPts val="0"/>
                        </a:spcAft>
                        <a:buNone/>
                      </a:pPr>
                      <a:r>
                        <a:rPr lang="en" sz="1800" b="1">
                          <a:latin typeface="Pompiere"/>
                          <a:ea typeface="Pompiere"/>
                          <a:cs typeface="Pompiere"/>
                          <a:sym typeface="Pompiere"/>
                        </a:rPr>
                        <a:t>3%</a:t>
                      </a:r>
                      <a:endParaRPr sz="2100" b="1">
                        <a:latin typeface="Pompiere"/>
                        <a:ea typeface="Pompiere"/>
                        <a:cs typeface="Pompiere"/>
                        <a:sym typeface="Pompiere"/>
                      </a:endParaRPr>
                    </a:p>
                  </a:txBody>
                  <a:tcPr marL="91425" marR="91425" marT="91425" marB="91425">
                    <a:solidFill>
                      <a:srgbClr val="BEF3EA"/>
                    </a:solidFill>
                  </a:tcPr>
                </a:tc>
                <a:extLst>
                  <a:ext uri="{0D108BD9-81ED-4DB2-BD59-A6C34878D82A}">
                    <a16:rowId xmlns:a16="http://schemas.microsoft.com/office/drawing/2014/main" val="10003"/>
                  </a:ext>
                </a:extLst>
              </a:tr>
              <a:tr h="435275">
                <a:tc>
                  <a:txBody>
                    <a:bodyPr/>
                    <a:lstStyle/>
                    <a:p>
                      <a:pPr marL="0" lvl="0" indent="0" algn="l" rtl="0">
                        <a:spcBef>
                          <a:spcPts val="0"/>
                        </a:spcBef>
                        <a:spcAft>
                          <a:spcPts val="0"/>
                        </a:spcAft>
                        <a:buNone/>
                      </a:pPr>
                      <a:r>
                        <a:rPr lang="en" sz="1700" b="1">
                          <a:solidFill>
                            <a:schemeClr val="lt1"/>
                          </a:solidFill>
                          <a:latin typeface="Pompiere"/>
                          <a:ea typeface="Pompiere"/>
                          <a:cs typeface="Pompiere"/>
                          <a:sym typeface="Pompiere"/>
                        </a:rPr>
                        <a:t>State of Maryland</a:t>
                      </a:r>
                      <a:endParaRPr sz="1700" b="1">
                        <a:solidFill>
                          <a:schemeClr val="lt1"/>
                        </a:solidFill>
                        <a:latin typeface="Pompiere"/>
                        <a:ea typeface="Pompiere"/>
                        <a:cs typeface="Pompiere"/>
                        <a:sym typeface="Pompiere"/>
                      </a:endParaRPr>
                    </a:p>
                  </a:txBody>
                  <a:tcPr marL="91425" marR="91425" marT="91425" marB="91425"/>
                </a:tc>
                <a:tc>
                  <a:txBody>
                    <a:bodyPr/>
                    <a:lstStyle/>
                    <a:p>
                      <a:pPr marL="0" lvl="0" indent="0" algn="l" rtl="0">
                        <a:spcBef>
                          <a:spcPts val="0"/>
                        </a:spcBef>
                        <a:spcAft>
                          <a:spcPts val="0"/>
                        </a:spcAft>
                        <a:buNone/>
                      </a:pPr>
                      <a:r>
                        <a:rPr lang="en" sz="1700" b="1">
                          <a:latin typeface="Pompiere"/>
                          <a:ea typeface="Pompiere"/>
                          <a:cs typeface="Pompiere"/>
                          <a:sym typeface="Pompiere"/>
                        </a:rPr>
                        <a:t>65%</a:t>
                      </a:r>
                      <a:endParaRPr sz="1700" b="1">
                        <a:latin typeface="Pompiere"/>
                        <a:ea typeface="Pompiere"/>
                        <a:cs typeface="Pompiere"/>
                        <a:sym typeface="Pompiere"/>
                      </a:endParaRPr>
                    </a:p>
                  </a:txBody>
                  <a:tcPr marL="91425" marR="91425" marT="91425" marB="91425">
                    <a:solidFill>
                      <a:srgbClr val="E6B8AF"/>
                    </a:solidFill>
                  </a:tcPr>
                </a:tc>
                <a:tc>
                  <a:txBody>
                    <a:bodyPr/>
                    <a:lstStyle/>
                    <a:p>
                      <a:pPr marL="0" lvl="0" indent="0" algn="l" rtl="0">
                        <a:spcBef>
                          <a:spcPts val="0"/>
                        </a:spcBef>
                        <a:spcAft>
                          <a:spcPts val="0"/>
                        </a:spcAft>
                        <a:buNone/>
                      </a:pPr>
                      <a:r>
                        <a:rPr lang="en" sz="1700" b="1">
                          <a:latin typeface="Pompiere"/>
                          <a:ea typeface="Pompiere"/>
                          <a:cs typeface="Pompiere"/>
                          <a:sym typeface="Pompiere"/>
                        </a:rPr>
                        <a:t>29%</a:t>
                      </a:r>
                      <a:endParaRPr sz="1700" b="1">
                        <a:latin typeface="Pompiere"/>
                        <a:ea typeface="Pompiere"/>
                        <a:cs typeface="Pompiere"/>
                        <a:sym typeface="Pompiere"/>
                      </a:endParaRPr>
                    </a:p>
                  </a:txBody>
                  <a:tcPr marL="91425" marR="91425" marT="91425" marB="91425">
                    <a:solidFill>
                      <a:srgbClr val="FFF2CC"/>
                    </a:solidFill>
                  </a:tcPr>
                </a:tc>
                <a:tc>
                  <a:txBody>
                    <a:bodyPr/>
                    <a:lstStyle/>
                    <a:p>
                      <a:pPr marL="0" lvl="0" indent="0" algn="l" rtl="0">
                        <a:spcBef>
                          <a:spcPts val="0"/>
                        </a:spcBef>
                        <a:spcAft>
                          <a:spcPts val="0"/>
                        </a:spcAft>
                        <a:buNone/>
                      </a:pPr>
                      <a:r>
                        <a:rPr lang="en" sz="1700" b="1">
                          <a:latin typeface="Pompiere"/>
                          <a:ea typeface="Pompiere"/>
                          <a:cs typeface="Pompiere"/>
                          <a:sym typeface="Pompiere"/>
                        </a:rPr>
                        <a:t>6%</a:t>
                      </a:r>
                      <a:endParaRPr sz="1700" b="1">
                        <a:latin typeface="Pompiere"/>
                        <a:ea typeface="Pompiere"/>
                        <a:cs typeface="Pompiere"/>
                        <a:sym typeface="Pompiere"/>
                      </a:endParaRPr>
                    </a:p>
                  </a:txBody>
                  <a:tcPr marL="91425" marR="91425" marT="91425" marB="91425">
                    <a:solidFill>
                      <a:srgbClr val="BEF3EA"/>
                    </a:solidFill>
                  </a:tcPr>
                </a:tc>
                <a:extLst>
                  <a:ext uri="{0D108BD9-81ED-4DB2-BD59-A6C34878D82A}">
                    <a16:rowId xmlns:a16="http://schemas.microsoft.com/office/drawing/2014/main" val="10004"/>
                  </a:ext>
                </a:extLst>
              </a:tr>
            </a:tbl>
          </a:graphicData>
        </a:graphic>
      </p:graphicFrame>
      <p:sp>
        <p:nvSpPr>
          <p:cNvPr id="94" name="Google Shape;94;p15"/>
          <p:cNvSpPr txBox="1"/>
          <p:nvPr/>
        </p:nvSpPr>
        <p:spPr>
          <a:xfrm>
            <a:off x="1688700" y="1303100"/>
            <a:ext cx="57666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rgbClr val="68E2CC"/>
                </a:solidFill>
                <a:latin typeface="Pattaya"/>
                <a:ea typeface="Pattaya"/>
                <a:cs typeface="Pattaya"/>
                <a:sym typeface="Pattaya"/>
              </a:rPr>
              <a:t>English/Language Arts Grades 3-10 Average </a:t>
            </a:r>
            <a:endParaRPr sz="2200">
              <a:solidFill>
                <a:srgbClr val="68E2CC"/>
              </a:solidFill>
              <a:latin typeface="Pattaya"/>
              <a:ea typeface="Pattaya"/>
              <a:cs typeface="Pattaya"/>
              <a:sym typeface="Pattay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6"/>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00" name="Google Shape;100;p16"/>
          <p:cNvPicPr preferRelativeResize="0"/>
          <p:nvPr/>
        </p:nvPicPr>
        <p:blipFill>
          <a:blip r:embed="rId4">
            <a:alphaModFix/>
          </a:blip>
          <a:stretch>
            <a:fillRect/>
          </a:stretch>
        </p:blipFill>
        <p:spPr>
          <a:xfrm>
            <a:off x="212925" y="192475"/>
            <a:ext cx="8718152" cy="4758551"/>
          </a:xfrm>
          <a:prstGeom prst="rect">
            <a:avLst/>
          </a:prstGeom>
          <a:noFill/>
          <a:ln>
            <a:noFill/>
          </a:ln>
        </p:spPr>
      </p:pic>
      <p:pic>
        <p:nvPicPr>
          <p:cNvPr id="101" name="Google Shape;101;p16"/>
          <p:cNvPicPr preferRelativeResize="0"/>
          <p:nvPr/>
        </p:nvPicPr>
        <p:blipFill>
          <a:blip r:embed="rId5">
            <a:alphaModFix/>
          </a:blip>
          <a:stretch>
            <a:fillRect/>
          </a:stretch>
        </p:blipFill>
        <p:spPr>
          <a:xfrm>
            <a:off x="364275" y="275100"/>
            <a:ext cx="8415451" cy="4593300"/>
          </a:xfrm>
          <a:prstGeom prst="rect">
            <a:avLst/>
          </a:prstGeom>
          <a:noFill/>
          <a:ln>
            <a:noFill/>
          </a:ln>
        </p:spPr>
      </p:pic>
      <p:pic>
        <p:nvPicPr>
          <p:cNvPr id="102" name="Google Shape;102;p16"/>
          <p:cNvPicPr preferRelativeResize="0"/>
          <p:nvPr/>
        </p:nvPicPr>
        <p:blipFill rotWithShape="1">
          <a:blip r:embed="rId6">
            <a:alphaModFix/>
          </a:blip>
          <a:srcRect/>
          <a:stretch/>
        </p:blipFill>
        <p:spPr>
          <a:xfrm>
            <a:off x="0" y="0"/>
            <a:ext cx="3431948" cy="529900"/>
          </a:xfrm>
          <a:prstGeom prst="rect">
            <a:avLst/>
          </a:prstGeom>
          <a:noFill/>
          <a:ln>
            <a:noFill/>
          </a:ln>
        </p:spPr>
      </p:pic>
      <p:pic>
        <p:nvPicPr>
          <p:cNvPr id="103" name="Google Shape;103;p16"/>
          <p:cNvPicPr preferRelativeResize="0"/>
          <p:nvPr/>
        </p:nvPicPr>
        <p:blipFill rotWithShape="1">
          <a:blip r:embed="rId6">
            <a:alphaModFix/>
          </a:blip>
          <a:srcRect/>
          <a:stretch/>
        </p:blipFill>
        <p:spPr>
          <a:xfrm>
            <a:off x="3431950" y="0"/>
            <a:ext cx="3431948" cy="529900"/>
          </a:xfrm>
          <a:prstGeom prst="rect">
            <a:avLst/>
          </a:prstGeom>
          <a:noFill/>
          <a:ln>
            <a:noFill/>
          </a:ln>
        </p:spPr>
      </p:pic>
      <p:pic>
        <p:nvPicPr>
          <p:cNvPr id="104" name="Google Shape;104;p16"/>
          <p:cNvPicPr preferRelativeResize="0"/>
          <p:nvPr/>
        </p:nvPicPr>
        <p:blipFill rotWithShape="1">
          <a:blip r:embed="rId6">
            <a:alphaModFix/>
          </a:blip>
          <a:srcRect l="-1031" r="32720"/>
          <a:stretch/>
        </p:blipFill>
        <p:spPr>
          <a:xfrm>
            <a:off x="6799600" y="0"/>
            <a:ext cx="2344400" cy="529900"/>
          </a:xfrm>
          <a:prstGeom prst="rect">
            <a:avLst/>
          </a:prstGeom>
          <a:noFill/>
          <a:ln>
            <a:noFill/>
          </a:ln>
        </p:spPr>
      </p:pic>
      <p:sp>
        <p:nvSpPr>
          <p:cNvPr id="105" name="Google Shape;105;p16"/>
          <p:cNvSpPr txBox="1"/>
          <p:nvPr/>
        </p:nvSpPr>
        <p:spPr>
          <a:xfrm>
            <a:off x="397000" y="679325"/>
            <a:ext cx="8381400" cy="59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800">
              <a:solidFill>
                <a:srgbClr val="68E2CC"/>
              </a:solidFill>
              <a:latin typeface="Happy Monkey"/>
              <a:ea typeface="Happy Monkey"/>
              <a:cs typeface="Happy Monkey"/>
              <a:sym typeface="Happy Monkey"/>
            </a:endParaRPr>
          </a:p>
        </p:txBody>
      </p:sp>
      <p:sp>
        <p:nvSpPr>
          <p:cNvPr id="106" name="Google Shape;106;p16"/>
          <p:cNvSpPr txBox="1"/>
          <p:nvPr/>
        </p:nvSpPr>
        <p:spPr>
          <a:xfrm>
            <a:off x="1717800" y="548900"/>
            <a:ext cx="5540100" cy="754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700">
                <a:solidFill>
                  <a:schemeClr val="lt1"/>
                </a:solidFill>
                <a:latin typeface="Corben"/>
                <a:ea typeface="Corben"/>
                <a:cs typeface="Corben"/>
                <a:sym typeface="Corben"/>
              </a:rPr>
              <a:t>Early Fall MCAP</a:t>
            </a:r>
            <a:endParaRPr sz="3700">
              <a:solidFill>
                <a:schemeClr val="lt1"/>
              </a:solidFill>
              <a:latin typeface="Corben"/>
              <a:ea typeface="Corben"/>
              <a:cs typeface="Corben"/>
              <a:sym typeface="Corben"/>
            </a:endParaRPr>
          </a:p>
        </p:txBody>
      </p:sp>
      <p:sp>
        <p:nvSpPr>
          <p:cNvPr id="107" name="Google Shape;107;p16"/>
          <p:cNvSpPr txBox="1"/>
          <p:nvPr/>
        </p:nvSpPr>
        <p:spPr>
          <a:xfrm>
            <a:off x="1350950" y="3662400"/>
            <a:ext cx="66183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50">
              <a:solidFill>
                <a:schemeClr val="lt1"/>
              </a:solidFill>
            </a:endParaRPr>
          </a:p>
        </p:txBody>
      </p:sp>
      <p:graphicFrame>
        <p:nvGraphicFramePr>
          <p:cNvPr id="108" name="Google Shape;108;p16"/>
          <p:cNvGraphicFramePr/>
          <p:nvPr/>
        </p:nvGraphicFramePr>
        <p:xfrm>
          <a:off x="968200" y="2036370"/>
          <a:ext cx="3000000" cy="3000000"/>
        </p:xfrm>
        <a:graphic>
          <a:graphicData uri="http://schemas.openxmlformats.org/drawingml/2006/table">
            <a:tbl>
              <a:tblPr>
                <a:noFill/>
                <a:tableStyleId>{85BF8C28-D5B8-4997-AB5B-25A5B5D6C1CF}</a:tableStyleId>
              </a:tblPr>
              <a:tblGrid>
                <a:gridCol w="1750275">
                  <a:extLst>
                    <a:ext uri="{9D8B030D-6E8A-4147-A177-3AD203B41FA5}">
                      <a16:colId xmlns:a16="http://schemas.microsoft.com/office/drawing/2014/main" val="20000"/>
                    </a:ext>
                  </a:extLst>
                </a:gridCol>
                <a:gridCol w="1750275">
                  <a:extLst>
                    <a:ext uri="{9D8B030D-6E8A-4147-A177-3AD203B41FA5}">
                      <a16:colId xmlns:a16="http://schemas.microsoft.com/office/drawing/2014/main" val="20001"/>
                    </a:ext>
                  </a:extLst>
                </a:gridCol>
                <a:gridCol w="1750275">
                  <a:extLst>
                    <a:ext uri="{9D8B030D-6E8A-4147-A177-3AD203B41FA5}">
                      <a16:colId xmlns:a16="http://schemas.microsoft.com/office/drawing/2014/main" val="20002"/>
                    </a:ext>
                  </a:extLst>
                </a:gridCol>
                <a:gridCol w="1750275">
                  <a:extLst>
                    <a:ext uri="{9D8B030D-6E8A-4147-A177-3AD203B41FA5}">
                      <a16:colId xmlns:a16="http://schemas.microsoft.com/office/drawing/2014/main" val="20003"/>
                    </a:ext>
                  </a:extLst>
                </a:gridCol>
              </a:tblGrid>
              <a:tr h="435275">
                <a:tc>
                  <a:txBody>
                    <a:bodyPr/>
                    <a:lstStyle/>
                    <a:p>
                      <a:pPr marL="0" lvl="0" indent="0" algn="l" rtl="0">
                        <a:spcBef>
                          <a:spcPts val="0"/>
                        </a:spcBef>
                        <a:spcAft>
                          <a:spcPts val="0"/>
                        </a:spcAft>
                        <a:buNone/>
                      </a:pPr>
                      <a:r>
                        <a:rPr lang="en" sz="1700" b="1">
                          <a:latin typeface="Pompiere"/>
                          <a:ea typeface="Pompiere"/>
                          <a:cs typeface="Pompiere"/>
                          <a:sym typeface="Pompiere"/>
                        </a:rPr>
                        <a:t>Grade Span</a:t>
                      </a:r>
                      <a:endParaRPr sz="1700" b="1">
                        <a:latin typeface="Pompiere"/>
                        <a:ea typeface="Pompiere"/>
                        <a:cs typeface="Pompiere"/>
                        <a:sym typeface="Pompiere"/>
                      </a:endParaRPr>
                    </a:p>
                  </a:txBody>
                  <a:tcPr marL="91425" marR="91425" marT="91425" marB="91425">
                    <a:solidFill>
                      <a:srgbClr val="D9D9D9"/>
                    </a:solidFill>
                  </a:tcPr>
                </a:tc>
                <a:tc>
                  <a:txBody>
                    <a:bodyPr/>
                    <a:lstStyle/>
                    <a:p>
                      <a:pPr marL="0" lvl="0" indent="0" algn="l" rtl="0">
                        <a:spcBef>
                          <a:spcPts val="0"/>
                        </a:spcBef>
                        <a:spcAft>
                          <a:spcPts val="0"/>
                        </a:spcAft>
                        <a:buNone/>
                      </a:pPr>
                      <a:r>
                        <a:rPr lang="en" sz="1700" b="1">
                          <a:latin typeface="Pompiere"/>
                          <a:ea typeface="Pompiere"/>
                          <a:cs typeface="Pompiere"/>
                          <a:sym typeface="Pompiere"/>
                        </a:rPr>
                        <a:t>Level 1</a:t>
                      </a:r>
                      <a:endParaRPr sz="1700" b="1">
                        <a:latin typeface="Pompiere"/>
                        <a:ea typeface="Pompiere"/>
                        <a:cs typeface="Pompiere"/>
                        <a:sym typeface="Pompiere"/>
                      </a:endParaRPr>
                    </a:p>
                  </a:txBody>
                  <a:tcPr marL="91425" marR="91425" marT="91425" marB="91425">
                    <a:solidFill>
                      <a:srgbClr val="CC4125"/>
                    </a:solidFill>
                  </a:tcPr>
                </a:tc>
                <a:tc>
                  <a:txBody>
                    <a:bodyPr/>
                    <a:lstStyle/>
                    <a:p>
                      <a:pPr marL="0" lvl="0" indent="0" algn="l" rtl="0">
                        <a:spcBef>
                          <a:spcPts val="0"/>
                        </a:spcBef>
                        <a:spcAft>
                          <a:spcPts val="0"/>
                        </a:spcAft>
                        <a:buNone/>
                      </a:pPr>
                      <a:r>
                        <a:rPr lang="en" sz="1700" b="1">
                          <a:latin typeface="Pompiere"/>
                          <a:ea typeface="Pompiere"/>
                          <a:cs typeface="Pompiere"/>
                          <a:sym typeface="Pompiere"/>
                        </a:rPr>
                        <a:t>Level 2</a:t>
                      </a:r>
                      <a:endParaRPr sz="1700" b="1">
                        <a:latin typeface="Pompiere"/>
                        <a:ea typeface="Pompiere"/>
                        <a:cs typeface="Pompiere"/>
                        <a:sym typeface="Pompiere"/>
                      </a:endParaRPr>
                    </a:p>
                  </a:txBody>
                  <a:tcPr marL="91425" marR="91425" marT="91425" marB="91425">
                    <a:solidFill>
                      <a:srgbClr val="F1C232"/>
                    </a:solidFill>
                  </a:tcPr>
                </a:tc>
                <a:tc>
                  <a:txBody>
                    <a:bodyPr/>
                    <a:lstStyle/>
                    <a:p>
                      <a:pPr marL="0" lvl="0" indent="0" algn="l" rtl="0">
                        <a:spcBef>
                          <a:spcPts val="0"/>
                        </a:spcBef>
                        <a:spcAft>
                          <a:spcPts val="0"/>
                        </a:spcAft>
                        <a:buNone/>
                      </a:pPr>
                      <a:r>
                        <a:rPr lang="en" sz="1700" b="1">
                          <a:latin typeface="Pompiere"/>
                          <a:ea typeface="Pompiere"/>
                          <a:cs typeface="Pompiere"/>
                          <a:sym typeface="Pompiere"/>
                        </a:rPr>
                        <a:t>Level 3</a:t>
                      </a:r>
                      <a:endParaRPr sz="1700" b="1">
                        <a:latin typeface="Pompiere"/>
                        <a:ea typeface="Pompiere"/>
                        <a:cs typeface="Pompiere"/>
                        <a:sym typeface="Pompiere"/>
                      </a:endParaRPr>
                    </a:p>
                  </a:txBody>
                  <a:tcPr marL="91425" marR="91425" marT="91425" marB="91425">
                    <a:solidFill>
                      <a:schemeClr val="accent5"/>
                    </a:solidFill>
                  </a:tcPr>
                </a:tc>
                <a:extLst>
                  <a:ext uri="{0D108BD9-81ED-4DB2-BD59-A6C34878D82A}">
                    <a16:rowId xmlns:a16="http://schemas.microsoft.com/office/drawing/2014/main" val="10000"/>
                  </a:ext>
                </a:extLst>
              </a:tr>
              <a:tr h="435275">
                <a:tc>
                  <a:txBody>
                    <a:bodyPr/>
                    <a:lstStyle/>
                    <a:p>
                      <a:pPr marL="0" lvl="0" indent="0" algn="l" rtl="0">
                        <a:spcBef>
                          <a:spcPts val="0"/>
                        </a:spcBef>
                        <a:spcAft>
                          <a:spcPts val="0"/>
                        </a:spcAft>
                        <a:buNone/>
                      </a:pPr>
                      <a:r>
                        <a:rPr lang="en" sz="1700" b="1">
                          <a:solidFill>
                            <a:schemeClr val="lt1"/>
                          </a:solidFill>
                          <a:latin typeface="Pompiere"/>
                          <a:ea typeface="Pompiere"/>
                          <a:cs typeface="Pompiere"/>
                          <a:sym typeface="Pompiere"/>
                        </a:rPr>
                        <a:t>Elementary DCPS</a:t>
                      </a:r>
                      <a:endParaRPr sz="1700" b="1">
                        <a:solidFill>
                          <a:schemeClr val="lt1"/>
                        </a:solidFill>
                        <a:latin typeface="Pompiere"/>
                        <a:ea typeface="Pompiere"/>
                        <a:cs typeface="Pompiere"/>
                        <a:sym typeface="Pompiere"/>
                      </a:endParaRPr>
                    </a:p>
                  </a:txBody>
                  <a:tcPr marL="91425" marR="91425" marT="91425" marB="91425"/>
                </a:tc>
                <a:tc>
                  <a:txBody>
                    <a:bodyPr/>
                    <a:lstStyle/>
                    <a:p>
                      <a:pPr marL="0" lvl="0" indent="0" algn="l" rtl="0">
                        <a:spcBef>
                          <a:spcPts val="0"/>
                        </a:spcBef>
                        <a:spcAft>
                          <a:spcPts val="0"/>
                        </a:spcAft>
                        <a:buNone/>
                      </a:pPr>
                      <a:r>
                        <a:rPr lang="en" sz="1900" b="1">
                          <a:latin typeface="Pompiere"/>
                          <a:ea typeface="Pompiere"/>
                          <a:cs typeface="Pompiere"/>
                          <a:sym typeface="Pompiere"/>
                        </a:rPr>
                        <a:t>94%</a:t>
                      </a:r>
                      <a:endParaRPr sz="1900" b="1">
                        <a:latin typeface="Pompiere"/>
                        <a:ea typeface="Pompiere"/>
                        <a:cs typeface="Pompiere"/>
                        <a:sym typeface="Pompiere"/>
                      </a:endParaRPr>
                    </a:p>
                  </a:txBody>
                  <a:tcPr marL="91425" marR="91425" marT="91425" marB="91425">
                    <a:solidFill>
                      <a:srgbClr val="E6B8AF"/>
                    </a:solidFill>
                  </a:tcPr>
                </a:tc>
                <a:tc>
                  <a:txBody>
                    <a:bodyPr/>
                    <a:lstStyle/>
                    <a:p>
                      <a:pPr marL="0" lvl="0" indent="0" algn="l" rtl="0">
                        <a:spcBef>
                          <a:spcPts val="0"/>
                        </a:spcBef>
                        <a:spcAft>
                          <a:spcPts val="0"/>
                        </a:spcAft>
                        <a:buNone/>
                      </a:pPr>
                      <a:r>
                        <a:rPr lang="en" sz="1900" b="1">
                          <a:latin typeface="Pompiere"/>
                          <a:ea typeface="Pompiere"/>
                          <a:cs typeface="Pompiere"/>
                          <a:sym typeface="Pompiere"/>
                        </a:rPr>
                        <a:t>5%</a:t>
                      </a:r>
                      <a:endParaRPr sz="1900" b="1">
                        <a:latin typeface="Pompiere"/>
                        <a:ea typeface="Pompiere"/>
                        <a:cs typeface="Pompiere"/>
                        <a:sym typeface="Pompiere"/>
                      </a:endParaRPr>
                    </a:p>
                  </a:txBody>
                  <a:tcPr marL="91425" marR="91425" marT="91425" marB="91425">
                    <a:solidFill>
                      <a:srgbClr val="FFF2CC"/>
                    </a:solidFill>
                  </a:tcPr>
                </a:tc>
                <a:tc>
                  <a:txBody>
                    <a:bodyPr/>
                    <a:lstStyle/>
                    <a:p>
                      <a:pPr marL="0" lvl="0" indent="0" algn="l" rtl="0">
                        <a:spcBef>
                          <a:spcPts val="0"/>
                        </a:spcBef>
                        <a:spcAft>
                          <a:spcPts val="0"/>
                        </a:spcAft>
                        <a:buNone/>
                      </a:pPr>
                      <a:r>
                        <a:rPr lang="en" sz="1900" b="1">
                          <a:latin typeface="Pompiere"/>
                          <a:ea typeface="Pompiere"/>
                          <a:cs typeface="Pompiere"/>
                          <a:sym typeface="Pompiere"/>
                        </a:rPr>
                        <a:t>1%</a:t>
                      </a:r>
                      <a:endParaRPr sz="1900" b="1">
                        <a:latin typeface="Pompiere"/>
                        <a:ea typeface="Pompiere"/>
                        <a:cs typeface="Pompiere"/>
                        <a:sym typeface="Pompiere"/>
                      </a:endParaRPr>
                    </a:p>
                  </a:txBody>
                  <a:tcPr marL="91425" marR="91425" marT="91425" marB="91425">
                    <a:solidFill>
                      <a:srgbClr val="BEF3EA"/>
                    </a:solidFill>
                  </a:tcPr>
                </a:tc>
                <a:extLst>
                  <a:ext uri="{0D108BD9-81ED-4DB2-BD59-A6C34878D82A}">
                    <a16:rowId xmlns:a16="http://schemas.microsoft.com/office/drawing/2014/main" val="10001"/>
                  </a:ext>
                </a:extLst>
              </a:tr>
              <a:tr h="435275">
                <a:tc>
                  <a:txBody>
                    <a:bodyPr/>
                    <a:lstStyle/>
                    <a:p>
                      <a:pPr marL="0" lvl="0" indent="0" algn="l" rtl="0">
                        <a:spcBef>
                          <a:spcPts val="0"/>
                        </a:spcBef>
                        <a:spcAft>
                          <a:spcPts val="0"/>
                        </a:spcAft>
                        <a:buNone/>
                      </a:pPr>
                      <a:r>
                        <a:rPr lang="en" sz="1700" b="1">
                          <a:solidFill>
                            <a:schemeClr val="lt1"/>
                          </a:solidFill>
                          <a:latin typeface="Pompiere"/>
                          <a:ea typeface="Pompiere"/>
                          <a:cs typeface="Pompiere"/>
                          <a:sym typeface="Pompiere"/>
                        </a:rPr>
                        <a:t>Middle DCPS</a:t>
                      </a:r>
                      <a:endParaRPr sz="1700" b="1">
                        <a:solidFill>
                          <a:schemeClr val="lt1"/>
                        </a:solidFill>
                        <a:latin typeface="Pompiere"/>
                        <a:ea typeface="Pompiere"/>
                        <a:cs typeface="Pompiere"/>
                        <a:sym typeface="Pompiere"/>
                      </a:endParaRPr>
                    </a:p>
                  </a:txBody>
                  <a:tcPr marL="91425" marR="91425" marT="91425" marB="91425"/>
                </a:tc>
                <a:tc>
                  <a:txBody>
                    <a:bodyPr/>
                    <a:lstStyle/>
                    <a:p>
                      <a:pPr marL="0" lvl="0" indent="0" algn="l" rtl="0">
                        <a:spcBef>
                          <a:spcPts val="0"/>
                        </a:spcBef>
                        <a:spcAft>
                          <a:spcPts val="0"/>
                        </a:spcAft>
                        <a:buNone/>
                      </a:pPr>
                      <a:r>
                        <a:rPr lang="en" sz="1900" b="1">
                          <a:latin typeface="Pompiere"/>
                          <a:ea typeface="Pompiere"/>
                          <a:cs typeface="Pompiere"/>
                          <a:sym typeface="Pompiere"/>
                        </a:rPr>
                        <a:t>92%</a:t>
                      </a:r>
                      <a:endParaRPr sz="1900" b="1">
                        <a:latin typeface="Pompiere"/>
                        <a:ea typeface="Pompiere"/>
                        <a:cs typeface="Pompiere"/>
                        <a:sym typeface="Pompiere"/>
                      </a:endParaRPr>
                    </a:p>
                  </a:txBody>
                  <a:tcPr marL="91425" marR="91425" marT="91425" marB="91425">
                    <a:solidFill>
                      <a:srgbClr val="E6B8AF"/>
                    </a:solidFill>
                  </a:tcPr>
                </a:tc>
                <a:tc>
                  <a:txBody>
                    <a:bodyPr/>
                    <a:lstStyle/>
                    <a:p>
                      <a:pPr marL="0" lvl="0" indent="0" algn="l" rtl="0">
                        <a:spcBef>
                          <a:spcPts val="0"/>
                        </a:spcBef>
                        <a:spcAft>
                          <a:spcPts val="0"/>
                        </a:spcAft>
                        <a:buNone/>
                      </a:pPr>
                      <a:r>
                        <a:rPr lang="en" sz="1900" b="1">
                          <a:latin typeface="Pompiere"/>
                          <a:ea typeface="Pompiere"/>
                          <a:cs typeface="Pompiere"/>
                          <a:sym typeface="Pompiere"/>
                        </a:rPr>
                        <a:t>7%</a:t>
                      </a:r>
                      <a:endParaRPr sz="1900" b="1">
                        <a:latin typeface="Pompiere"/>
                        <a:ea typeface="Pompiere"/>
                        <a:cs typeface="Pompiere"/>
                        <a:sym typeface="Pompiere"/>
                      </a:endParaRPr>
                    </a:p>
                  </a:txBody>
                  <a:tcPr marL="91425" marR="91425" marT="91425" marB="91425">
                    <a:solidFill>
                      <a:srgbClr val="FFF2CC"/>
                    </a:solidFill>
                  </a:tcPr>
                </a:tc>
                <a:tc>
                  <a:txBody>
                    <a:bodyPr/>
                    <a:lstStyle/>
                    <a:p>
                      <a:pPr marL="0" lvl="0" indent="0" algn="l" rtl="0">
                        <a:spcBef>
                          <a:spcPts val="0"/>
                        </a:spcBef>
                        <a:spcAft>
                          <a:spcPts val="0"/>
                        </a:spcAft>
                        <a:buNone/>
                      </a:pPr>
                      <a:r>
                        <a:rPr lang="en" sz="1900" b="1">
                          <a:latin typeface="Pompiere"/>
                          <a:ea typeface="Pompiere"/>
                          <a:cs typeface="Pompiere"/>
                          <a:sym typeface="Pompiere"/>
                        </a:rPr>
                        <a:t>1%</a:t>
                      </a:r>
                      <a:endParaRPr sz="1900" b="1">
                        <a:latin typeface="Pompiere"/>
                        <a:ea typeface="Pompiere"/>
                        <a:cs typeface="Pompiere"/>
                        <a:sym typeface="Pompiere"/>
                      </a:endParaRPr>
                    </a:p>
                  </a:txBody>
                  <a:tcPr marL="91425" marR="91425" marT="91425" marB="91425">
                    <a:solidFill>
                      <a:srgbClr val="BEF3EA"/>
                    </a:solidFill>
                  </a:tcPr>
                </a:tc>
                <a:extLst>
                  <a:ext uri="{0D108BD9-81ED-4DB2-BD59-A6C34878D82A}">
                    <a16:rowId xmlns:a16="http://schemas.microsoft.com/office/drawing/2014/main" val="10002"/>
                  </a:ext>
                </a:extLst>
              </a:tr>
              <a:tr h="435275">
                <a:tc>
                  <a:txBody>
                    <a:bodyPr/>
                    <a:lstStyle/>
                    <a:p>
                      <a:pPr marL="0" lvl="0" indent="0" algn="l" rtl="0">
                        <a:spcBef>
                          <a:spcPts val="0"/>
                        </a:spcBef>
                        <a:spcAft>
                          <a:spcPts val="0"/>
                        </a:spcAft>
                        <a:buNone/>
                      </a:pPr>
                      <a:r>
                        <a:rPr lang="en" sz="1700" b="1">
                          <a:solidFill>
                            <a:schemeClr val="lt1"/>
                          </a:solidFill>
                          <a:latin typeface="Pompiere"/>
                          <a:ea typeface="Pompiere"/>
                          <a:cs typeface="Pompiere"/>
                          <a:sym typeface="Pompiere"/>
                        </a:rPr>
                        <a:t>High DCPS</a:t>
                      </a:r>
                      <a:endParaRPr sz="1700" b="1">
                        <a:solidFill>
                          <a:schemeClr val="lt1"/>
                        </a:solidFill>
                        <a:latin typeface="Pompiere"/>
                        <a:ea typeface="Pompiere"/>
                        <a:cs typeface="Pompiere"/>
                        <a:sym typeface="Pompiere"/>
                      </a:endParaRPr>
                    </a:p>
                  </a:txBody>
                  <a:tcPr marL="91425" marR="91425" marT="91425" marB="91425"/>
                </a:tc>
                <a:tc>
                  <a:txBody>
                    <a:bodyPr/>
                    <a:lstStyle/>
                    <a:p>
                      <a:pPr marL="0" lvl="0" indent="0" algn="l" rtl="0">
                        <a:spcBef>
                          <a:spcPts val="0"/>
                        </a:spcBef>
                        <a:spcAft>
                          <a:spcPts val="0"/>
                        </a:spcAft>
                        <a:buNone/>
                      </a:pPr>
                      <a:r>
                        <a:rPr lang="en" sz="1900" b="1">
                          <a:latin typeface="Pompiere"/>
                          <a:ea typeface="Pompiere"/>
                          <a:cs typeface="Pompiere"/>
                          <a:sym typeface="Pompiere"/>
                        </a:rPr>
                        <a:t>98%</a:t>
                      </a:r>
                      <a:endParaRPr sz="1900" b="1">
                        <a:latin typeface="Pompiere"/>
                        <a:ea typeface="Pompiere"/>
                        <a:cs typeface="Pompiere"/>
                        <a:sym typeface="Pompiere"/>
                      </a:endParaRPr>
                    </a:p>
                  </a:txBody>
                  <a:tcPr marL="91425" marR="91425" marT="91425" marB="91425">
                    <a:solidFill>
                      <a:srgbClr val="E6B8AF"/>
                    </a:solidFill>
                  </a:tcPr>
                </a:tc>
                <a:tc>
                  <a:txBody>
                    <a:bodyPr/>
                    <a:lstStyle/>
                    <a:p>
                      <a:pPr marL="0" lvl="0" indent="0" algn="l" rtl="0">
                        <a:spcBef>
                          <a:spcPts val="0"/>
                        </a:spcBef>
                        <a:spcAft>
                          <a:spcPts val="0"/>
                        </a:spcAft>
                        <a:buNone/>
                      </a:pPr>
                      <a:r>
                        <a:rPr lang="en" sz="1900" b="1">
                          <a:latin typeface="Pompiere"/>
                          <a:ea typeface="Pompiere"/>
                          <a:cs typeface="Pompiere"/>
                          <a:sym typeface="Pompiere"/>
                        </a:rPr>
                        <a:t>2%</a:t>
                      </a:r>
                      <a:endParaRPr sz="1900" b="1">
                        <a:latin typeface="Pompiere"/>
                        <a:ea typeface="Pompiere"/>
                        <a:cs typeface="Pompiere"/>
                        <a:sym typeface="Pompiere"/>
                      </a:endParaRPr>
                    </a:p>
                  </a:txBody>
                  <a:tcPr marL="91425" marR="91425" marT="91425" marB="91425">
                    <a:solidFill>
                      <a:srgbClr val="FFF2CC"/>
                    </a:solidFill>
                  </a:tcPr>
                </a:tc>
                <a:tc>
                  <a:txBody>
                    <a:bodyPr/>
                    <a:lstStyle/>
                    <a:p>
                      <a:pPr marL="0" lvl="0" indent="0" algn="l" rtl="0">
                        <a:spcBef>
                          <a:spcPts val="0"/>
                        </a:spcBef>
                        <a:spcAft>
                          <a:spcPts val="0"/>
                        </a:spcAft>
                        <a:buNone/>
                      </a:pPr>
                      <a:r>
                        <a:rPr lang="en" sz="1900" b="1">
                          <a:latin typeface="Pompiere"/>
                          <a:ea typeface="Pompiere"/>
                          <a:cs typeface="Pompiere"/>
                          <a:sym typeface="Pompiere"/>
                        </a:rPr>
                        <a:t>0%</a:t>
                      </a:r>
                      <a:endParaRPr sz="1900" b="1">
                        <a:latin typeface="Pompiere"/>
                        <a:ea typeface="Pompiere"/>
                        <a:cs typeface="Pompiere"/>
                        <a:sym typeface="Pompiere"/>
                      </a:endParaRPr>
                    </a:p>
                  </a:txBody>
                  <a:tcPr marL="91425" marR="91425" marT="91425" marB="91425">
                    <a:solidFill>
                      <a:srgbClr val="BEF3EA"/>
                    </a:solidFill>
                  </a:tcPr>
                </a:tc>
                <a:extLst>
                  <a:ext uri="{0D108BD9-81ED-4DB2-BD59-A6C34878D82A}">
                    <a16:rowId xmlns:a16="http://schemas.microsoft.com/office/drawing/2014/main" val="10003"/>
                  </a:ext>
                </a:extLst>
              </a:tr>
              <a:tr h="435275">
                <a:tc>
                  <a:txBody>
                    <a:bodyPr/>
                    <a:lstStyle/>
                    <a:p>
                      <a:pPr marL="0" lvl="0" indent="0" algn="l" rtl="0">
                        <a:spcBef>
                          <a:spcPts val="0"/>
                        </a:spcBef>
                        <a:spcAft>
                          <a:spcPts val="0"/>
                        </a:spcAft>
                        <a:buNone/>
                      </a:pPr>
                      <a:r>
                        <a:rPr lang="en" sz="1700" b="1">
                          <a:solidFill>
                            <a:schemeClr val="lt1"/>
                          </a:solidFill>
                          <a:latin typeface="Pompiere"/>
                          <a:ea typeface="Pompiere"/>
                          <a:cs typeface="Pompiere"/>
                          <a:sym typeface="Pompiere"/>
                        </a:rPr>
                        <a:t>State of Maryland</a:t>
                      </a:r>
                      <a:endParaRPr sz="1700" b="1">
                        <a:solidFill>
                          <a:schemeClr val="lt1"/>
                        </a:solidFill>
                        <a:latin typeface="Pompiere"/>
                        <a:ea typeface="Pompiere"/>
                        <a:cs typeface="Pompiere"/>
                        <a:sym typeface="Pompiere"/>
                      </a:endParaRPr>
                    </a:p>
                  </a:txBody>
                  <a:tcPr marL="91425" marR="91425" marT="91425" marB="91425"/>
                </a:tc>
                <a:tc>
                  <a:txBody>
                    <a:bodyPr/>
                    <a:lstStyle/>
                    <a:p>
                      <a:pPr marL="0" lvl="0" indent="0" algn="l" rtl="0">
                        <a:spcBef>
                          <a:spcPts val="0"/>
                        </a:spcBef>
                        <a:spcAft>
                          <a:spcPts val="0"/>
                        </a:spcAft>
                        <a:buNone/>
                      </a:pPr>
                      <a:r>
                        <a:rPr lang="en" sz="1900" b="1">
                          <a:latin typeface="Pompiere"/>
                          <a:ea typeface="Pompiere"/>
                          <a:cs typeface="Pompiere"/>
                          <a:sym typeface="Pompiere"/>
                        </a:rPr>
                        <a:t>85%</a:t>
                      </a:r>
                      <a:endParaRPr sz="1900" b="1">
                        <a:latin typeface="Pompiere"/>
                        <a:ea typeface="Pompiere"/>
                        <a:cs typeface="Pompiere"/>
                        <a:sym typeface="Pompiere"/>
                      </a:endParaRPr>
                    </a:p>
                  </a:txBody>
                  <a:tcPr marL="91425" marR="91425" marT="91425" marB="91425">
                    <a:solidFill>
                      <a:srgbClr val="E6B8AF"/>
                    </a:solidFill>
                  </a:tcPr>
                </a:tc>
                <a:tc>
                  <a:txBody>
                    <a:bodyPr/>
                    <a:lstStyle/>
                    <a:p>
                      <a:pPr marL="0" lvl="0" indent="0" algn="l" rtl="0">
                        <a:spcBef>
                          <a:spcPts val="0"/>
                        </a:spcBef>
                        <a:spcAft>
                          <a:spcPts val="0"/>
                        </a:spcAft>
                        <a:buNone/>
                      </a:pPr>
                      <a:r>
                        <a:rPr lang="en" sz="1900" b="1">
                          <a:latin typeface="Pompiere"/>
                          <a:ea typeface="Pompiere"/>
                          <a:cs typeface="Pompiere"/>
                          <a:sym typeface="Pompiere"/>
                        </a:rPr>
                        <a:t>10%</a:t>
                      </a:r>
                      <a:endParaRPr sz="1900" b="1">
                        <a:latin typeface="Pompiere"/>
                        <a:ea typeface="Pompiere"/>
                        <a:cs typeface="Pompiere"/>
                        <a:sym typeface="Pompiere"/>
                      </a:endParaRPr>
                    </a:p>
                  </a:txBody>
                  <a:tcPr marL="91425" marR="91425" marT="91425" marB="91425">
                    <a:solidFill>
                      <a:srgbClr val="FFF2CC"/>
                    </a:solidFill>
                  </a:tcPr>
                </a:tc>
                <a:tc>
                  <a:txBody>
                    <a:bodyPr/>
                    <a:lstStyle/>
                    <a:p>
                      <a:pPr marL="0" lvl="0" indent="0" algn="l" rtl="0">
                        <a:spcBef>
                          <a:spcPts val="0"/>
                        </a:spcBef>
                        <a:spcAft>
                          <a:spcPts val="0"/>
                        </a:spcAft>
                        <a:buNone/>
                      </a:pPr>
                      <a:r>
                        <a:rPr lang="en" sz="1900" b="1">
                          <a:latin typeface="Pompiere"/>
                          <a:ea typeface="Pompiere"/>
                          <a:cs typeface="Pompiere"/>
                          <a:sym typeface="Pompiere"/>
                        </a:rPr>
                        <a:t>5%</a:t>
                      </a:r>
                      <a:endParaRPr sz="1900" b="1">
                        <a:latin typeface="Pompiere"/>
                        <a:ea typeface="Pompiere"/>
                        <a:cs typeface="Pompiere"/>
                        <a:sym typeface="Pompiere"/>
                      </a:endParaRPr>
                    </a:p>
                  </a:txBody>
                  <a:tcPr marL="91425" marR="91425" marT="91425" marB="91425">
                    <a:solidFill>
                      <a:srgbClr val="BEF3EA"/>
                    </a:solidFill>
                  </a:tcPr>
                </a:tc>
                <a:extLst>
                  <a:ext uri="{0D108BD9-81ED-4DB2-BD59-A6C34878D82A}">
                    <a16:rowId xmlns:a16="http://schemas.microsoft.com/office/drawing/2014/main" val="10004"/>
                  </a:ext>
                </a:extLst>
              </a:tr>
            </a:tbl>
          </a:graphicData>
        </a:graphic>
      </p:graphicFrame>
      <p:sp>
        <p:nvSpPr>
          <p:cNvPr id="109" name="Google Shape;109;p16"/>
          <p:cNvSpPr txBox="1"/>
          <p:nvPr/>
        </p:nvSpPr>
        <p:spPr>
          <a:xfrm>
            <a:off x="1688700" y="1303100"/>
            <a:ext cx="57666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rgbClr val="68E2CC"/>
                </a:solidFill>
                <a:latin typeface="Pattaya"/>
                <a:ea typeface="Pattaya"/>
                <a:cs typeface="Pattaya"/>
                <a:sym typeface="Pattaya"/>
              </a:rPr>
              <a:t>Mathematics Grades 3-10 Average </a:t>
            </a:r>
            <a:endParaRPr sz="2200">
              <a:solidFill>
                <a:srgbClr val="68E2CC"/>
              </a:solidFill>
              <a:latin typeface="Pattaya"/>
              <a:ea typeface="Pattaya"/>
              <a:cs typeface="Pattaya"/>
              <a:sym typeface="Pattay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1208</Words>
  <Application>Microsoft Office PowerPoint</Application>
  <PresentationFormat>On-screen Show (16:9)</PresentationFormat>
  <Paragraphs>334</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Comic Sans MS</vt:lpstr>
      <vt:lpstr>Happy Monkey</vt:lpstr>
      <vt:lpstr>Corben</vt:lpstr>
      <vt:lpstr>Georgia</vt:lpstr>
      <vt:lpstr>Pompiere</vt:lpstr>
      <vt:lpstr>Arial</vt:lpstr>
      <vt:lpstr>Pattaya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Collins, Michael</dc:creator>
  <cp:lastModifiedBy>Dayton, Chris</cp:lastModifiedBy>
  <cp:revision>2</cp:revision>
  <dcterms:modified xsi:type="dcterms:W3CDTF">2022-02-17T17:51:27Z</dcterms:modified>
</cp:coreProperties>
</file>