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
  </p:notesMasterIdLst>
  <p:sldIdLst>
    <p:sldId id="256" r:id="rId2"/>
    <p:sldId id="265" r:id="rId3"/>
    <p:sldId id="272" r:id="rId4"/>
    <p:sldId id="266" r:id="rId5"/>
    <p:sldId id="267" r:id="rId6"/>
    <p:sldId id="273" r:id="rId7"/>
    <p:sldId id="268" r:id="rId8"/>
    <p:sldId id="269" r:id="rId9"/>
    <p:sldId id="270"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6048" autoAdjust="0"/>
  </p:normalViewPr>
  <p:slideViewPr>
    <p:cSldViewPr snapToGrid="0">
      <p:cViewPr varScale="1">
        <p:scale>
          <a:sx n="72" d="100"/>
          <a:sy n="72" d="100"/>
        </p:scale>
        <p:origin x="14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D7025-F3A9-4AE0-81C0-4E5301E96B71}"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55195-A2A1-4B9A-AF70-4B9D2B3602F2}" type="slidenum">
              <a:rPr lang="en-US" smtClean="0"/>
              <a:t>‹#›</a:t>
            </a:fld>
            <a:endParaRPr lang="en-US"/>
          </a:p>
        </p:txBody>
      </p:sp>
    </p:spTree>
    <p:extLst>
      <p:ext uri="{BB962C8B-B14F-4D97-AF65-F5344CB8AC3E}">
        <p14:creationId xmlns:p14="http://schemas.microsoft.com/office/powerpoint/2010/main" val="4003085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55195-A2A1-4B9A-AF70-4B9D2B3602F2}" type="slidenum">
              <a:rPr lang="en-US" smtClean="0"/>
              <a:t>1</a:t>
            </a:fld>
            <a:endParaRPr lang="en-US"/>
          </a:p>
        </p:txBody>
      </p:sp>
    </p:spTree>
    <p:extLst>
      <p:ext uri="{BB962C8B-B14F-4D97-AF65-F5344CB8AC3E}">
        <p14:creationId xmlns:p14="http://schemas.microsoft.com/office/powerpoint/2010/main" val="107825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February is CTE Month. We use this month to celebrate and spread awareness about the importance of Career and Technical Education for our students and our nation’s economy with some of these outreach opportunities.</a:t>
            </a:r>
          </a:p>
        </p:txBody>
      </p:sp>
      <p:sp>
        <p:nvSpPr>
          <p:cNvPr id="4" name="Slide Number Placeholder 3"/>
          <p:cNvSpPr>
            <a:spLocks noGrp="1"/>
          </p:cNvSpPr>
          <p:nvPr>
            <p:ph type="sldNum" sz="quarter" idx="5"/>
          </p:nvPr>
        </p:nvSpPr>
        <p:spPr/>
        <p:txBody>
          <a:bodyPr/>
          <a:lstStyle/>
          <a:p>
            <a:fld id="{9C255195-A2A1-4B9A-AF70-4B9D2B3602F2}" type="slidenum">
              <a:rPr lang="en-US" smtClean="0"/>
              <a:t>2</a:t>
            </a:fld>
            <a:endParaRPr lang="en-US"/>
          </a:p>
        </p:txBody>
      </p:sp>
    </p:spTree>
    <p:extLst>
      <p:ext uri="{BB962C8B-B14F-4D97-AF65-F5344CB8AC3E}">
        <p14:creationId xmlns:p14="http://schemas.microsoft.com/office/powerpoint/2010/main" val="159309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Culinary Arts and CASE students were highlighted in a news segment on WMDT, Channel 47 as they created special gifts for Valentine’s Day. </a:t>
            </a:r>
          </a:p>
        </p:txBody>
      </p:sp>
      <p:sp>
        <p:nvSpPr>
          <p:cNvPr id="4" name="Slide Number Placeholder 3"/>
          <p:cNvSpPr>
            <a:spLocks noGrp="1"/>
          </p:cNvSpPr>
          <p:nvPr>
            <p:ph type="sldNum" sz="quarter" idx="5"/>
          </p:nvPr>
        </p:nvSpPr>
        <p:spPr/>
        <p:txBody>
          <a:bodyPr/>
          <a:lstStyle/>
          <a:p>
            <a:fld id="{9C255195-A2A1-4B9A-AF70-4B9D2B3602F2}" type="slidenum">
              <a:rPr lang="en-US" smtClean="0"/>
              <a:t>3</a:t>
            </a:fld>
            <a:endParaRPr lang="en-US"/>
          </a:p>
        </p:txBody>
      </p:sp>
    </p:spTree>
    <p:extLst>
      <p:ext uri="{BB962C8B-B14F-4D97-AF65-F5344CB8AC3E}">
        <p14:creationId xmlns:p14="http://schemas.microsoft.com/office/powerpoint/2010/main" val="400107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     On Wednesday January 26</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2022 Forensic Science students travelled to the Drug Enforcement Agency (DEA) Museum in Arlington, VA. There, students looked through a history of the agency through interactive exhibits and artifacts. They also heard from agents involved in the Fingerprint, Digital and Chemistry Divisions of the agency. Students learned about other jobs in the DEA and how their grades and behaviors today can help or hinder their futures.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The class also travelled to the National Law Enforcement Officers Memorial Wall in Washington, D.C. Students had previously researched the history of an officer who was killed in the line of duty. At the wall, they made a rubbing of the officer’s name. They also learned about the history of the wall itself, which is represented by adult lions looking over their cubs.  </a:t>
            </a:r>
          </a:p>
          <a:p>
            <a:endParaRPr lang="en-US" dirty="0"/>
          </a:p>
        </p:txBody>
      </p:sp>
      <p:sp>
        <p:nvSpPr>
          <p:cNvPr id="4" name="Slide Number Placeholder 3"/>
          <p:cNvSpPr>
            <a:spLocks noGrp="1"/>
          </p:cNvSpPr>
          <p:nvPr>
            <p:ph type="sldNum" sz="quarter" idx="5"/>
          </p:nvPr>
        </p:nvSpPr>
        <p:spPr/>
        <p:txBody>
          <a:bodyPr/>
          <a:lstStyle/>
          <a:p>
            <a:fld id="{9C255195-A2A1-4B9A-AF70-4B9D2B3602F2}" type="slidenum">
              <a:rPr lang="en-US" smtClean="0"/>
              <a:t>4</a:t>
            </a:fld>
            <a:endParaRPr lang="en-US"/>
          </a:p>
        </p:txBody>
      </p:sp>
    </p:spTree>
    <p:extLst>
      <p:ext uri="{BB962C8B-B14F-4D97-AF65-F5344CB8AC3E}">
        <p14:creationId xmlns:p14="http://schemas.microsoft.com/office/powerpoint/2010/main" val="111517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egoe UI Historic" panose="020B0502040204020203" pitchFamily="34" charset="0"/>
              </a:rPr>
              <a:t>There’s nothing like a competition to help sharpen skills. DCTC Culinary Arts students had the opportunity to take part in a SkillsUSA local competition. Congratulations to Myra Peters, a C-SD senior, and Madison Horsman, a junior at NDHS, who both qualified for the SkillsUSA statewide competition in April! Thank you to all the competitors and their cheering sections for giving up their Saturday, and a special thank you to the judging team of Philip Cropper, Culinary Arts teacher at Worcester Technical High School and </a:t>
            </a:r>
            <a:r>
              <a:rPr lang="en-US" b="0" i="0" dirty="0" err="1">
                <a:solidFill>
                  <a:srgbClr val="050505"/>
                </a:solidFill>
                <a:effectLst/>
                <a:latin typeface="Segoe UI Historic" panose="020B0502040204020203" pitchFamily="34" charset="0"/>
              </a:rPr>
              <a:t>Quadry</a:t>
            </a:r>
            <a:r>
              <a:rPr lang="en-US" b="0" i="0" dirty="0">
                <a:solidFill>
                  <a:srgbClr val="050505"/>
                </a:solidFill>
                <a:effectLst/>
                <a:latin typeface="Segoe UI Historic" panose="020B0502040204020203" pitchFamily="34" charset="0"/>
              </a:rPr>
              <a:t> Lake, C-SD/DCTC Class of 2019 and 2nd place winner in the 2019 state competition. </a:t>
            </a:r>
            <a:endParaRPr lang="en-US" dirty="0"/>
          </a:p>
        </p:txBody>
      </p:sp>
      <p:sp>
        <p:nvSpPr>
          <p:cNvPr id="4" name="Slide Number Placeholder 3"/>
          <p:cNvSpPr>
            <a:spLocks noGrp="1"/>
          </p:cNvSpPr>
          <p:nvPr>
            <p:ph type="sldNum" sz="quarter" idx="5"/>
          </p:nvPr>
        </p:nvSpPr>
        <p:spPr/>
        <p:txBody>
          <a:bodyPr/>
          <a:lstStyle/>
          <a:p>
            <a:fld id="{9C255195-A2A1-4B9A-AF70-4B9D2B3602F2}" type="slidenum">
              <a:rPr lang="en-US" smtClean="0"/>
              <a:t>5</a:t>
            </a:fld>
            <a:endParaRPr lang="en-US"/>
          </a:p>
        </p:txBody>
      </p:sp>
    </p:spTree>
    <p:extLst>
      <p:ext uri="{BB962C8B-B14F-4D97-AF65-F5344CB8AC3E}">
        <p14:creationId xmlns:p14="http://schemas.microsoft.com/office/powerpoint/2010/main" val="85140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Culinary Arts </a:t>
            </a:r>
            <a:r>
              <a:rPr lang="en-US" dirty="0" err="1"/>
              <a:t>Medialists</a:t>
            </a:r>
            <a:endParaRPr lang="en-US" dirty="0"/>
          </a:p>
          <a:p>
            <a:r>
              <a:rPr lang="en-US" dirty="0"/>
              <a:t>3</a:t>
            </a:r>
            <a:r>
              <a:rPr lang="en-US" baseline="30000" dirty="0"/>
              <a:t>rd</a:t>
            </a:r>
            <a:r>
              <a:rPr lang="en-US" dirty="0"/>
              <a:t> Place – </a:t>
            </a:r>
            <a:r>
              <a:rPr lang="en-US" dirty="0" err="1"/>
              <a:t>Kheevin</a:t>
            </a:r>
            <a:r>
              <a:rPr lang="en-US" dirty="0"/>
              <a:t> </a:t>
            </a:r>
            <a:r>
              <a:rPr lang="en-US" dirty="0" err="1"/>
              <a:t>Moeurk</a:t>
            </a:r>
            <a:endParaRPr lang="en-US" dirty="0"/>
          </a:p>
          <a:p>
            <a:r>
              <a:rPr lang="en-US" dirty="0"/>
              <a:t>2</a:t>
            </a:r>
            <a:r>
              <a:rPr lang="en-US" baseline="30000" dirty="0"/>
              <a:t>nd</a:t>
            </a:r>
            <a:r>
              <a:rPr lang="en-US" dirty="0"/>
              <a:t> Place- </a:t>
            </a:r>
            <a:r>
              <a:rPr lang="en-US" dirty="0" err="1"/>
              <a:t>Jaloni</a:t>
            </a:r>
            <a:r>
              <a:rPr lang="en-US" dirty="0"/>
              <a:t> Watson</a:t>
            </a:r>
          </a:p>
          <a:p>
            <a:r>
              <a:rPr lang="en-US" dirty="0"/>
              <a:t>1</a:t>
            </a:r>
            <a:r>
              <a:rPr lang="en-US" baseline="30000" dirty="0"/>
              <a:t>st</a:t>
            </a:r>
            <a:r>
              <a:rPr lang="en-US" dirty="0"/>
              <a:t> Place – Myra Peters</a:t>
            </a:r>
          </a:p>
          <a:p>
            <a:endParaRPr lang="en-US" dirty="0"/>
          </a:p>
          <a:p>
            <a:r>
              <a:rPr lang="en-US" dirty="0"/>
              <a:t>Baking – 1</a:t>
            </a:r>
            <a:r>
              <a:rPr lang="en-US" baseline="30000" dirty="0"/>
              <a:t>st</a:t>
            </a:r>
            <a:r>
              <a:rPr lang="en-US" dirty="0"/>
              <a:t> Place – Madison Horsman</a:t>
            </a:r>
          </a:p>
        </p:txBody>
      </p:sp>
      <p:sp>
        <p:nvSpPr>
          <p:cNvPr id="4" name="Slide Number Placeholder 3"/>
          <p:cNvSpPr>
            <a:spLocks noGrp="1"/>
          </p:cNvSpPr>
          <p:nvPr>
            <p:ph type="sldNum" sz="quarter" idx="5"/>
          </p:nvPr>
        </p:nvSpPr>
        <p:spPr/>
        <p:txBody>
          <a:bodyPr/>
          <a:lstStyle/>
          <a:p>
            <a:fld id="{9C255195-A2A1-4B9A-AF70-4B9D2B3602F2}" type="slidenum">
              <a:rPr lang="en-US" smtClean="0"/>
              <a:t>6</a:t>
            </a:fld>
            <a:endParaRPr lang="en-US"/>
          </a:p>
        </p:txBody>
      </p:sp>
    </p:spTree>
    <p:extLst>
      <p:ext uri="{BB962C8B-B14F-4D97-AF65-F5344CB8AC3E}">
        <p14:creationId xmlns:p14="http://schemas.microsoft.com/office/powerpoint/2010/main" val="3169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Wolski presented to our students at DCTC and explain productivity and the need for tools that won’t let you down.</a:t>
            </a:r>
          </a:p>
        </p:txBody>
      </p:sp>
      <p:sp>
        <p:nvSpPr>
          <p:cNvPr id="4" name="Slide Number Placeholder 3"/>
          <p:cNvSpPr>
            <a:spLocks noGrp="1"/>
          </p:cNvSpPr>
          <p:nvPr>
            <p:ph type="sldNum" sz="quarter" idx="5"/>
          </p:nvPr>
        </p:nvSpPr>
        <p:spPr/>
        <p:txBody>
          <a:bodyPr/>
          <a:lstStyle/>
          <a:p>
            <a:fld id="{9C255195-A2A1-4B9A-AF70-4B9D2B3602F2}" type="slidenum">
              <a:rPr lang="en-US" smtClean="0"/>
              <a:t>8</a:t>
            </a:fld>
            <a:endParaRPr lang="en-US"/>
          </a:p>
        </p:txBody>
      </p:sp>
    </p:spTree>
    <p:extLst>
      <p:ext uri="{BB962C8B-B14F-4D97-AF65-F5344CB8AC3E}">
        <p14:creationId xmlns:p14="http://schemas.microsoft.com/office/powerpoint/2010/main" val="668005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DCTC American Welding Society Student Chapter visited M and M Carnot Refrigeration in Federalsburg, MD. Students had the opportunity to meet with the owners, managers, inspectors, and welders on the floor for a first-hand look at what is expected  of them in the field as a welder. </a:t>
            </a:r>
            <a:r>
              <a:rPr lang="en-US" sz="1800" dirty="0">
                <a:effectLst/>
                <a:latin typeface="Calibri" panose="020F0502020204030204" pitchFamily="34" charset="0"/>
                <a:ea typeface="Calibri" panose="020F0502020204030204" pitchFamily="34" charset="0"/>
                <a:cs typeface="Times New Roman" panose="02020603050405020304" pitchFamily="18" charset="0"/>
              </a:rPr>
              <a:t>M and M Carnot is a worldwide company home based in Federalsburg with a customer base that consists of large well-known meat distributors as well as the LEGO Corporation. Yes, refrigerated equipment is used in our favorite childhood toy. Students were also able to meet graduates from the Welding program, Austin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Kimmey</a:t>
            </a:r>
            <a:r>
              <a:rPr lang="en-US" sz="1800" dirty="0">
                <a:effectLst/>
                <a:latin typeface="Calibri" panose="020F0502020204030204" pitchFamily="34" charset="0"/>
                <a:ea typeface="Calibri" panose="020F0502020204030204" pitchFamily="34" charset="0"/>
                <a:cs typeface="Times New Roman" panose="02020603050405020304" pitchFamily="18" charset="0"/>
              </a:rPr>
              <a:t>, Payton Thomas, Gavin Mowery, and Shane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Hallbrook</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C255195-A2A1-4B9A-AF70-4B9D2B3602F2}" type="slidenum">
              <a:rPr lang="en-US" smtClean="0"/>
              <a:t>9</a:t>
            </a:fld>
            <a:endParaRPr lang="en-US"/>
          </a:p>
        </p:txBody>
      </p:sp>
    </p:spTree>
    <p:extLst>
      <p:ext uri="{BB962C8B-B14F-4D97-AF65-F5344CB8AC3E}">
        <p14:creationId xmlns:p14="http://schemas.microsoft.com/office/powerpoint/2010/main" val="19504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55195-A2A1-4B9A-AF70-4B9D2B3602F2}" type="slidenum">
              <a:rPr lang="en-US" smtClean="0"/>
              <a:t>10</a:t>
            </a:fld>
            <a:endParaRPr lang="en-US"/>
          </a:p>
        </p:txBody>
      </p:sp>
    </p:spTree>
    <p:extLst>
      <p:ext uri="{BB962C8B-B14F-4D97-AF65-F5344CB8AC3E}">
        <p14:creationId xmlns:p14="http://schemas.microsoft.com/office/powerpoint/2010/main" val="26497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5" name="Footer Placeholder 4"/>
          <p:cNvSpPr>
            <a:spLocks noGrp="1"/>
          </p:cNvSpPr>
          <p:nvPr>
            <p:ph type="ftr" sz="quarter" idx="11"/>
          </p:nvPr>
        </p:nvSpPr>
        <p:spPr/>
        <p:txBody>
          <a:bodyPr/>
          <a:lstStyle/>
          <a:p>
            <a:endParaRPr lang="en-US" dirty="0">
              <a:solidFill>
                <a:schemeClr val="bg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61593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055434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7880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75929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03073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6" name="Footer Placeholder 5"/>
          <p:cNvSpPr>
            <a:spLocks noGrp="1"/>
          </p:cNvSpPr>
          <p:nvPr>
            <p:ph type="ftr" sz="quarter" idx="11"/>
          </p:nvPr>
        </p:nvSpPr>
        <p:spPr/>
        <p:txBody>
          <a:bodyPr/>
          <a:lstStyle/>
          <a:p>
            <a:endParaRPr lang="en-US" dirty="0">
              <a:solidFill>
                <a:schemeClr val="tx1"/>
              </a:solidFill>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851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8" name="Footer Placeholder 7"/>
          <p:cNvSpPr>
            <a:spLocks noGrp="1"/>
          </p:cNvSpPr>
          <p:nvPr>
            <p:ph type="ftr" sz="quarter" idx="11"/>
          </p:nvPr>
        </p:nvSpPr>
        <p:spPr/>
        <p:txBody>
          <a:bodyPr/>
          <a:lstStyle/>
          <a:p>
            <a:endParaRPr lang="en-US" dirty="0">
              <a:solidFill>
                <a:schemeClr val="tx1"/>
              </a:solidFill>
            </a:endParaRPr>
          </a:p>
        </p:txBody>
      </p:sp>
      <p:sp>
        <p:nvSpPr>
          <p:cNvPr id="9" name="Slide Number Placeholder 8"/>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90512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4" name="Footer Placeholder 3"/>
          <p:cNvSpPr>
            <a:spLocks noGrp="1"/>
          </p:cNvSpPr>
          <p:nvPr>
            <p:ph type="ftr" sz="quarter" idx="11"/>
          </p:nvPr>
        </p:nvSpPr>
        <p:spPr/>
        <p:txBody>
          <a:bodyPr/>
          <a:lstStyle/>
          <a:p>
            <a:endParaRPr lang="en-US" dirty="0">
              <a:solidFill>
                <a:schemeClr val="tx1"/>
              </a:solidFill>
            </a:endParaRPr>
          </a:p>
        </p:txBody>
      </p:sp>
      <p:sp>
        <p:nvSpPr>
          <p:cNvPr id="5" name="Slide Number Placeholder 4"/>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9301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3" name="Footer Placeholder 2"/>
          <p:cNvSpPr>
            <a:spLocks noGrp="1"/>
          </p:cNvSpPr>
          <p:nvPr>
            <p:ph type="ftr" sz="quarter" idx="11"/>
          </p:nvPr>
        </p:nvSpPr>
        <p:spPr/>
        <p:txBody>
          <a:bodyPr/>
          <a:lstStyle/>
          <a:p>
            <a:endParaRPr lang="en-US" dirty="0">
              <a:solidFill>
                <a:schemeClr val="tx1"/>
              </a:solidFill>
            </a:endParaRPr>
          </a:p>
        </p:txBody>
      </p:sp>
      <p:sp>
        <p:nvSpPr>
          <p:cNvPr id="4" name="Slide Number Placeholder 3"/>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0350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6" name="Footer Placeholder 5"/>
          <p:cNvSpPr>
            <a:spLocks noGrp="1"/>
          </p:cNvSpPr>
          <p:nvPr>
            <p:ph type="ftr" sz="quarter" idx="11"/>
          </p:nvPr>
        </p:nvSpPr>
        <p:spPr/>
        <p:txBody>
          <a:bodyPr/>
          <a:lstStyle/>
          <a:p>
            <a:endParaRPr lang="en-US" dirty="0">
              <a:solidFill>
                <a:schemeClr val="tx1"/>
              </a:solidFill>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31270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2/16/2022</a:t>
            </a:fld>
            <a:endParaRPr lang="en-US" dirty="0"/>
          </a:p>
        </p:txBody>
      </p:sp>
      <p:sp>
        <p:nvSpPr>
          <p:cNvPr id="6" name="Footer Placeholder 5"/>
          <p:cNvSpPr>
            <a:spLocks noGrp="1"/>
          </p:cNvSpPr>
          <p:nvPr>
            <p:ph type="ftr" sz="quarter" idx="11"/>
          </p:nvPr>
        </p:nvSpPr>
        <p:spPr/>
        <p:txBody>
          <a:bodyPr/>
          <a:lstStyle/>
          <a:p>
            <a:endParaRPr lang="en-US" dirty="0">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685739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2/16/2022</a:t>
            </a:fld>
            <a:endParaRPr lang="en-US" spc="5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16872831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94DB-5A0E-4871-B48D-838125A0FDB8}"/>
              </a:ext>
            </a:extLst>
          </p:cNvPr>
          <p:cNvSpPr>
            <a:spLocks noGrp="1"/>
          </p:cNvSpPr>
          <p:nvPr>
            <p:ph type="ctrTitle"/>
          </p:nvPr>
        </p:nvSpPr>
        <p:spPr>
          <a:xfrm>
            <a:off x="6230271" y="3794336"/>
            <a:ext cx="5242259" cy="1922251"/>
          </a:xfrm>
        </p:spPr>
        <p:txBody>
          <a:bodyPr anchor="t">
            <a:normAutofit/>
          </a:bodyPr>
          <a:lstStyle/>
          <a:p>
            <a:pPr algn="l"/>
            <a:r>
              <a:rPr lang="en-US" sz="4800" dirty="0"/>
              <a:t>DCTC </a:t>
            </a:r>
            <a:br>
              <a:rPr lang="en-US" sz="4800" dirty="0"/>
            </a:br>
            <a:r>
              <a:rPr lang="en-US" sz="4800" dirty="0"/>
              <a:t>February 2022</a:t>
            </a:r>
          </a:p>
        </p:txBody>
      </p:sp>
      <p:sp>
        <p:nvSpPr>
          <p:cNvPr id="3" name="Subtitle 2">
            <a:extLst>
              <a:ext uri="{FF2B5EF4-FFF2-40B4-BE49-F238E27FC236}">
                <a16:creationId xmlns:a16="http://schemas.microsoft.com/office/drawing/2014/main" id="{74CA7940-DFA4-4174-9D32-48046AC7D04A}"/>
              </a:ext>
            </a:extLst>
          </p:cNvPr>
          <p:cNvSpPr>
            <a:spLocks noGrp="1"/>
          </p:cNvSpPr>
          <p:nvPr>
            <p:ph type="subTitle" idx="1"/>
          </p:nvPr>
        </p:nvSpPr>
        <p:spPr>
          <a:xfrm>
            <a:off x="6230271" y="2793291"/>
            <a:ext cx="5161606" cy="972180"/>
          </a:xfrm>
        </p:spPr>
        <p:txBody>
          <a:bodyPr anchor="b">
            <a:normAutofit/>
          </a:bodyPr>
          <a:lstStyle/>
          <a:p>
            <a:pPr algn="l"/>
            <a:r>
              <a:rPr lang="en-US" sz="1400" dirty="0"/>
              <a:t>Katelyn Masden</a:t>
            </a:r>
          </a:p>
          <a:p>
            <a:pPr algn="l"/>
            <a:r>
              <a:rPr lang="en-US" sz="1400" dirty="0"/>
              <a:t>DCTC Student Board Representative Alternate</a:t>
            </a:r>
          </a:p>
          <a:p>
            <a:pPr algn="l"/>
            <a:r>
              <a:rPr lang="en-US" sz="1400" dirty="0"/>
              <a:t>February 17, 2022</a:t>
            </a:r>
          </a:p>
        </p:txBody>
      </p:sp>
      <p:sp>
        <p:nvSpPr>
          <p:cNvPr id="12" name="Freeform: Shape 1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C2807A18-0259-4029-A945-7888F4ACF4FE}"/>
              </a:ext>
            </a:extLst>
          </p:cNvPr>
          <p:cNvPicPr>
            <a:picLocks noChangeAspect="1"/>
          </p:cNvPicPr>
          <p:nvPr/>
        </p:nvPicPr>
        <p:blipFill rotWithShape="1">
          <a:blip r:embed="rId3">
            <a:extLst>
              <a:ext uri="{28A0092B-C50C-407E-A947-70E740481C1C}">
                <a14:useLocalDpi xmlns:a14="http://schemas.microsoft.com/office/drawing/2010/main" val="0"/>
              </a:ext>
            </a:extLst>
          </a:blip>
          <a:srcRect t="6168" r="2" b="4743"/>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4" name="Freeform: Shape 1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alendar">
            <a:extLst>
              <a:ext uri="{FF2B5EF4-FFF2-40B4-BE49-F238E27FC236}">
                <a16:creationId xmlns:a16="http://schemas.microsoft.com/office/drawing/2014/main" id="{3329CAC3-A16F-44F9-A8F6-B4C7E9A48860}"/>
              </a:ext>
            </a:extLst>
          </p:cNvPr>
          <p:cNvPicPr>
            <a:picLocks noChangeAspect="1"/>
          </p:cNvPicPr>
          <p:nvPr/>
        </p:nvPicPr>
        <p:blipFill rotWithShape="1">
          <a:blip r:embed="rId4"/>
          <a:srcRect t="15217" r="-4" b="-4"/>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7374828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3B36D-6448-453B-BDE4-B82505259ECB}"/>
              </a:ext>
            </a:extLst>
          </p:cNvPr>
          <p:cNvSpPr>
            <a:spLocks noGrp="1"/>
          </p:cNvSpPr>
          <p:nvPr>
            <p:ph type="title"/>
          </p:nvPr>
        </p:nvSpPr>
        <p:spPr>
          <a:xfrm>
            <a:off x="886968" y="1472184"/>
            <a:ext cx="3767328" cy="4581144"/>
          </a:xfrm>
        </p:spPr>
        <p:txBody>
          <a:bodyPr anchor="t">
            <a:normAutofit/>
          </a:bodyPr>
          <a:lstStyle/>
          <a:p>
            <a:endParaRPr lang="en-US" sz="5400"/>
          </a:p>
        </p:txBody>
      </p:sp>
      <p:sp>
        <p:nvSpPr>
          <p:cNvPr id="3" name="Content Placeholder 2">
            <a:extLst>
              <a:ext uri="{FF2B5EF4-FFF2-40B4-BE49-F238E27FC236}">
                <a16:creationId xmlns:a16="http://schemas.microsoft.com/office/drawing/2014/main" id="{3C6D3F40-007A-4497-BB06-954748DF6072}"/>
              </a:ext>
            </a:extLst>
          </p:cNvPr>
          <p:cNvSpPr>
            <a:spLocks noGrp="1"/>
          </p:cNvSpPr>
          <p:nvPr>
            <p:ph idx="1"/>
          </p:nvPr>
        </p:nvSpPr>
        <p:spPr>
          <a:xfrm>
            <a:off x="5248656" y="1472184"/>
            <a:ext cx="6153912" cy="4581144"/>
          </a:xfrm>
        </p:spPr>
        <p:txBody>
          <a:bodyPr>
            <a:normAutofit/>
          </a:bodyPr>
          <a:lstStyle/>
          <a:p>
            <a:r>
              <a:rPr lang="en-US" sz="2400"/>
              <a:t>THANK YOU</a:t>
            </a:r>
          </a:p>
        </p:txBody>
      </p:sp>
      <p:grpSp>
        <p:nvGrpSpPr>
          <p:cNvPr id="29" name="Group 28">
            <a:extLst>
              <a:ext uri="{FF2B5EF4-FFF2-40B4-BE49-F238E27FC236}">
                <a16:creationId xmlns:a16="http://schemas.microsoft.com/office/drawing/2014/main" id="{DDAE397D-2F47-480F-95CA-D5EDB2433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0" name="Freeform 5">
              <a:extLst>
                <a:ext uri="{FF2B5EF4-FFF2-40B4-BE49-F238E27FC236}">
                  <a16:creationId xmlns:a16="http://schemas.microsoft.com/office/drawing/2014/main" id="{BD66E0D2-4D47-45F5-9F6C-04DF950CB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 name="Freeform 6">
              <a:extLst>
                <a:ext uri="{FF2B5EF4-FFF2-40B4-BE49-F238E27FC236}">
                  <a16:creationId xmlns:a16="http://schemas.microsoft.com/office/drawing/2014/main" id="{C36CD79E-81FA-41B2-9A38-E0E26BCBE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7">
              <a:extLst>
                <a:ext uri="{FF2B5EF4-FFF2-40B4-BE49-F238E27FC236}">
                  <a16:creationId xmlns:a16="http://schemas.microsoft.com/office/drawing/2014/main" id="{58CF2E87-8DCB-4A21-A926-1879E39DE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8">
              <a:extLst>
                <a:ext uri="{FF2B5EF4-FFF2-40B4-BE49-F238E27FC236}">
                  <a16:creationId xmlns:a16="http://schemas.microsoft.com/office/drawing/2014/main" id="{E8EBCED8-09A7-4078-908F-87C5C9094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9">
              <a:extLst>
                <a:ext uri="{FF2B5EF4-FFF2-40B4-BE49-F238E27FC236}">
                  <a16:creationId xmlns:a16="http://schemas.microsoft.com/office/drawing/2014/main" id="{881B8E24-1A3B-4288-834C-5C75EE61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10">
              <a:extLst>
                <a:ext uri="{FF2B5EF4-FFF2-40B4-BE49-F238E27FC236}">
                  <a16:creationId xmlns:a16="http://schemas.microsoft.com/office/drawing/2014/main" id="{CE6C6947-62CC-47B5-8006-0DBB11057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11">
              <a:extLst>
                <a:ext uri="{FF2B5EF4-FFF2-40B4-BE49-F238E27FC236}">
                  <a16:creationId xmlns:a16="http://schemas.microsoft.com/office/drawing/2014/main" id="{5A3EA873-FF38-49B1-AA18-6CAA8278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2">
              <a:extLst>
                <a:ext uri="{FF2B5EF4-FFF2-40B4-BE49-F238E27FC236}">
                  <a16:creationId xmlns:a16="http://schemas.microsoft.com/office/drawing/2014/main" id="{2B74FB34-BB05-4313-9474-A4F9B27A5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3">
              <a:extLst>
                <a:ext uri="{FF2B5EF4-FFF2-40B4-BE49-F238E27FC236}">
                  <a16:creationId xmlns:a16="http://schemas.microsoft.com/office/drawing/2014/main" id="{3673863D-063E-49A6-9856-52014BB4D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4">
              <a:extLst>
                <a:ext uri="{FF2B5EF4-FFF2-40B4-BE49-F238E27FC236}">
                  <a16:creationId xmlns:a16="http://schemas.microsoft.com/office/drawing/2014/main" id="{59E7384A-6379-482C-8070-680EA33AF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5">
              <a:extLst>
                <a:ext uri="{FF2B5EF4-FFF2-40B4-BE49-F238E27FC236}">
                  <a16:creationId xmlns:a16="http://schemas.microsoft.com/office/drawing/2014/main" id="{C6A49E1B-06B5-467F-97A5-EE77945A7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6">
              <a:extLst>
                <a:ext uri="{FF2B5EF4-FFF2-40B4-BE49-F238E27FC236}">
                  <a16:creationId xmlns:a16="http://schemas.microsoft.com/office/drawing/2014/main" id="{C67D60A3-4CE7-453B-97D1-08DD83271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7">
              <a:extLst>
                <a:ext uri="{FF2B5EF4-FFF2-40B4-BE49-F238E27FC236}">
                  <a16:creationId xmlns:a16="http://schemas.microsoft.com/office/drawing/2014/main" id="{1333C1DC-BC77-4584-B472-AE19C4A09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8">
              <a:extLst>
                <a:ext uri="{FF2B5EF4-FFF2-40B4-BE49-F238E27FC236}">
                  <a16:creationId xmlns:a16="http://schemas.microsoft.com/office/drawing/2014/main" id="{30CC34F2-2D02-4DC8-8951-5E29E0866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9">
              <a:extLst>
                <a:ext uri="{FF2B5EF4-FFF2-40B4-BE49-F238E27FC236}">
                  <a16:creationId xmlns:a16="http://schemas.microsoft.com/office/drawing/2014/main" id="{C77A3E1B-1C72-4437-A8A1-FC659C9E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20">
              <a:extLst>
                <a:ext uri="{FF2B5EF4-FFF2-40B4-BE49-F238E27FC236}">
                  <a16:creationId xmlns:a16="http://schemas.microsoft.com/office/drawing/2014/main" id="{4EE3E561-115A-4994-832B-FB79E4498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 name="Freeform 21">
              <a:extLst>
                <a:ext uri="{FF2B5EF4-FFF2-40B4-BE49-F238E27FC236}">
                  <a16:creationId xmlns:a16="http://schemas.microsoft.com/office/drawing/2014/main" id="{D389D14E-E715-4844-8E58-ED5A66AB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47" name="Freeform 22">
              <a:extLst>
                <a:ext uri="{FF2B5EF4-FFF2-40B4-BE49-F238E27FC236}">
                  <a16:creationId xmlns:a16="http://schemas.microsoft.com/office/drawing/2014/main" id="{4208B28A-82FB-48D4-9087-806354C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23">
              <a:extLst>
                <a:ext uri="{FF2B5EF4-FFF2-40B4-BE49-F238E27FC236}">
                  <a16:creationId xmlns:a16="http://schemas.microsoft.com/office/drawing/2014/main" id="{1330334B-C28B-49CB-8643-6EF946230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24">
              <a:extLst>
                <a:ext uri="{FF2B5EF4-FFF2-40B4-BE49-F238E27FC236}">
                  <a16:creationId xmlns:a16="http://schemas.microsoft.com/office/drawing/2014/main" id="{F221AA9B-1DD9-4FC4-947F-90C0582F7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25">
              <a:extLst>
                <a:ext uri="{FF2B5EF4-FFF2-40B4-BE49-F238E27FC236}">
                  <a16:creationId xmlns:a16="http://schemas.microsoft.com/office/drawing/2014/main" id="{9214B596-B3CC-43CB-A72A-2ADABBE5B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2" name="Isosceles Triangle 51">
            <a:extLst>
              <a:ext uri="{FF2B5EF4-FFF2-40B4-BE49-F238E27FC236}">
                <a16:creationId xmlns:a16="http://schemas.microsoft.com/office/drawing/2014/main" id="{64F9BF67-14D7-4F9D-A8E4-4BB8DE351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5225" y="1331697"/>
            <a:ext cx="193249" cy="1665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dirty="0"/>
          </a:p>
        </p:txBody>
      </p:sp>
    </p:spTree>
    <p:extLst>
      <p:ext uri="{BB962C8B-B14F-4D97-AF65-F5344CB8AC3E}">
        <p14:creationId xmlns:p14="http://schemas.microsoft.com/office/powerpoint/2010/main" val="352162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C4BF6-0550-43D0-8908-07EE4A11090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February is CTE Month</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Logo&#10;&#10;Description automatically generated">
            <a:extLst>
              <a:ext uri="{FF2B5EF4-FFF2-40B4-BE49-F238E27FC236}">
                <a16:creationId xmlns:a16="http://schemas.microsoft.com/office/drawing/2014/main" id="{08C716F3-9B98-4EE4-ADF1-21830960EBF5}"/>
              </a:ext>
            </a:extLst>
          </p:cNvPr>
          <p:cNvPicPr>
            <a:picLocks noGrp="1" noChangeAspect="1"/>
          </p:cNvPicPr>
          <p:nvPr>
            <p:ph idx="1"/>
          </p:nvPr>
        </p:nvPicPr>
        <p:blipFill>
          <a:blip r:embed="rId3"/>
          <a:stretch>
            <a:fillRect/>
          </a:stretch>
        </p:blipFill>
        <p:spPr>
          <a:xfrm>
            <a:off x="6163393" y="492573"/>
            <a:ext cx="4534403" cy="5880796"/>
          </a:xfrm>
          <a:prstGeom prst="rect">
            <a:avLst/>
          </a:prstGeom>
        </p:spPr>
      </p:pic>
    </p:spTree>
    <p:extLst>
      <p:ext uri="{BB962C8B-B14F-4D97-AF65-F5344CB8AC3E}">
        <p14:creationId xmlns:p14="http://schemas.microsoft.com/office/powerpoint/2010/main" val="368633336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1566387-5C70-47F1-82D7-AECD008EF32C}"/>
              </a:ext>
            </a:extLst>
          </p:cNvPr>
          <p:cNvSpPr>
            <a:spLocks noGrp="1"/>
          </p:cNvSpPr>
          <p:nvPr>
            <p:ph type="title"/>
          </p:nvPr>
        </p:nvSpPr>
        <p:spPr>
          <a:xfrm>
            <a:off x="888630" y="4563895"/>
            <a:ext cx="5109005" cy="1777829"/>
          </a:xfrm>
        </p:spPr>
        <p:txBody>
          <a:bodyPr>
            <a:normAutofit/>
          </a:bodyPr>
          <a:lstStyle/>
          <a:p>
            <a:pPr algn="r"/>
            <a:r>
              <a:rPr lang="en-US" sz="4000"/>
              <a:t>Culinary Arts and CASE</a:t>
            </a:r>
          </a:p>
        </p:txBody>
      </p:sp>
      <p:pic>
        <p:nvPicPr>
          <p:cNvPr id="5" name="Content Placeholder 4">
            <a:extLst>
              <a:ext uri="{FF2B5EF4-FFF2-40B4-BE49-F238E27FC236}">
                <a16:creationId xmlns:a16="http://schemas.microsoft.com/office/drawing/2014/main" id="{0423F2AE-5D8C-46BB-B31C-D7004BB89198}"/>
              </a:ext>
            </a:extLst>
          </p:cNvPr>
          <p:cNvPicPr>
            <a:picLocks noChangeAspect="1"/>
          </p:cNvPicPr>
          <p:nvPr/>
        </p:nvPicPr>
        <p:blipFill rotWithShape="1">
          <a:blip r:embed="rId3">
            <a:extLst>
              <a:ext uri="{28A0092B-C50C-407E-A947-70E740481C1C}">
                <a14:useLocalDpi xmlns:a14="http://schemas.microsoft.com/office/drawing/2010/main" val="0"/>
              </a:ext>
            </a:extLst>
          </a:blip>
          <a:srcRect b="4255"/>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7" name="Picture 6" descr="A picture containing person, indoor, preparing, uniform&#10;&#10;Description automatically generated">
            <a:extLst>
              <a:ext uri="{FF2B5EF4-FFF2-40B4-BE49-F238E27FC236}">
                <a16:creationId xmlns:a16="http://schemas.microsoft.com/office/drawing/2014/main" id="{4338BB73-AD42-45A2-96CC-1EA376258D29}"/>
              </a:ext>
            </a:extLst>
          </p:cNvPr>
          <p:cNvPicPr>
            <a:picLocks noChangeAspect="1"/>
          </p:cNvPicPr>
          <p:nvPr/>
        </p:nvPicPr>
        <p:blipFill rotWithShape="1">
          <a:blip r:embed="rId4">
            <a:extLst>
              <a:ext uri="{28A0092B-C50C-407E-A947-70E740481C1C}">
                <a14:useLocalDpi xmlns:a14="http://schemas.microsoft.com/office/drawing/2010/main" val="0"/>
              </a:ext>
            </a:extLst>
          </a:blip>
          <a:srcRect t="4702" r="1"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1" name="Content Placeholder 10">
            <a:extLst>
              <a:ext uri="{FF2B5EF4-FFF2-40B4-BE49-F238E27FC236}">
                <a16:creationId xmlns:a16="http://schemas.microsoft.com/office/drawing/2014/main" id="{F9C550AF-AAED-4699-8009-9D016D9BC57D}"/>
              </a:ext>
            </a:extLst>
          </p:cNvPr>
          <p:cNvSpPr>
            <a:spLocks noGrp="1"/>
          </p:cNvSpPr>
          <p:nvPr>
            <p:ph idx="1"/>
          </p:nvPr>
        </p:nvSpPr>
        <p:spPr>
          <a:xfrm>
            <a:off x="6191776" y="4571423"/>
            <a:ext cx="5208544" cy="1770300"/>
          </a:xfrm>
        </p:spPr>
        <p:txBody>
          <a:bodyPr anchor="ctr">
            <a:normAutofit/>
          </a:bodyPr>
          <a:lstStyle/>
          <a:p>
            <a:endParaRPr lang="en-US" sz="1800"/>
          </a:p>
        </p:txBody>
      </p:sp>
    </p:spTree>
    <p:extLst>
      <p:ext uri="{BB962C8B-B14F-4D97-AF65-F5344CB8AC3E}">
        <p14:creationId xmlns:p14="http://schemas.microsoft.com/office/powerpoint/2010/main" val="281085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D16126C5-74F4-4C03-BA99-6B087C1A6ECF}"/>
              </a:ext>
            </a:extLst>
          </p:cNvPr>
          <p:cNvSpPr>
            <a:spLocks noGrp="1"/>
          </p:cNvSpPr>
          <p:nvPr>
            <p:ph type="title"/>
          </p:nvPr>
        </p:nvSpPr>
        <p:spPr>
          <a:xfrm>
            <a:off x="888630" y="4563895"/>
            <a:ext cx="5109005" cy="1777829"/>
          </a:xfrm>
        </p:spPr>
        <p:txBody>
          <a:bodyPr>
            <a:normAutofit/>
          </a:bodyPr>
          <a:lstStyle/>
          <a:p>
            <a:pPr algn="r"/>
            <a:r>
              <a:rPr lang="en-US" sz="4000"/>
              <a:t>Homeland Security/Criminal Justice Field Trip</a:t>
            </a:r>
          </a:p>
        </p:txBody>
      </p:sp>
      <p:pic>
        <p:nvPicPr>
          <p:cNvPr id="5" name="Content Placeholder 4">
            <a:extLst>
              <a:ext uri="{FF2B5EF4-FFF2-40B4-BE49-F238E27FC236}">
                <a16:creationId xmlns:a16="http://schemas.microsoft.com/office/drawing/2014/main" id="{1985A5A0-B4CA-48B8-8546-F37DCD01E56A}"/>
              </a:ext>
            </a:extLst>
          </p:cNvPr>
          <p:cNvPicPr>
            <a:picLocks noChangeAspect="1"/>
          </p:cNvPicPr>
          <p:nvPr/>
        </p:nvPicPr>
        <p:blipFill rotWithShape="1">
          <a:blip r:embed="rId3">
            <a:extLst>
              <a:ext uri="{28A0092B-C50C-407E-A947-70E740481C1C}">
                <a14:useLocalDpi xmlns:a14="http://schemas.microsoft.com/office/drawing/2010/main" val="0"/>
              </a:ext>
            </a:extLst>
          </a:blip>
          <a:srcRect t="4255"/>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7" name="Picture 6">
            <a:extLst>
              <a:ext uri="{FF2B5EF4-FFF2-40B4-BE49-F238E27FC236}">
                <a16:creationId xmlns:a16="http://schemas.microsoft.com/office/drawing/2014/main" id="{6365049D-AE0C-4A38-94C7-9EC2AF85CB9A}"/>
              </a:ext>
            </a:extLst>
          </p:cNvPr>
          <p:cNvPicPr>
            <a:picLocks noChangeAspect="1"/>
          </p:cNvPicPr>
          <p:nvPr/>
        </p:nvPicPr>
        <p:blipFill rotWithShape="1">
          <a:blip r:embed="rId4">
            <a:extLst>
              <a:ext uri="{28A0092B-C50C-407E-A947-70E740481C1C}">
                <a14:useLocalDpi xmlns:a14="http://schemas.microsoft.com/office/drawing/2010/main" val="0"/>
              </a:ext>
            </a:extLst>
          </a:blip>
          <a:srcRect t="4702" r="1"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1" name="Content Placeholder 10">
            <a:extLst>
              <a:ext uri="{FF2B5EF4-FFF2-40B4-BE49-F238E27FC236}">
                <a16:creationId xmlns:a16="http://schemas.microsoft.com/office/drawing/2014/main" id="{E744B46B-913C-4B70-9D12-9F0D1652F7DE}"/>
              </a:ext>
            </a:extLst>
          </p:cNvPr>
          <p:cNvSpPr>
            <a:spLocks noGrp="1"/>
          </p:cNvSpPr>
          <p:nvPr>
            <p:ph idx="1"/>
          </p:nvPr>
        </p:nvSpPr>
        <p:spPr>
          <a:xfrm>
            <a:off x="6191776" y="4571423"/>
            <a:ext cx="5208544" cy="1770300"/>
          </a:xfrm>
        </p:spPr>
        <p:txBody>
          <a:bodyPr anchor="ctr">
            <a:normAutofit/>
          </a:bodyPr>
          <a:lstStyle/>
          <a:p>
            <a:endParaRPr lang="en-US" sz="1800"/>
          </a:p>
        </p:txBody>
      </p:sp>
    </p:spTree>
    <p:extLst>
      <p:ext uri="{BB962C8B-B14F-4D97-AF65-F5344CB8AC3E}">
        <p14:creationId xmlns:p14="http://schemas.microsoft.com/office/powerpoint/2010/main" val="62792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4A1A-DFF0-496F-8772-764B4C8D9D98}"/>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4100" kern="1200">
                <a:solidFill>
                  <a:schemeClr val="tx1"/>
                </a:solidFill>
                <a:latin typeface="+mj-lt"/>
                <a:ea typeface="+mj-ea"/>
                <a:cs typeface="+mj-cs"/>
              </a:rPr>
              <a:t>Culinary Arts – Local SkillsUSA Competition</a:t>
            </a:r>
          </a:p>
        </p:txBody>
      </p:sp>
      <p:sp>
        <p:nvSpPr>
          <p:cNvPr id="18" name="Freeform: Shape 1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hef preparing food in a kitchen&#10;&#10;Description automatically generated">
            <a:extLst>
              <a:ext uri="{FF2B5EF4-FFF2-40B4-BE49-F238E27FC236}">
                <a16:creationId xmlns:a16="http://schemas.microsoft.com/office/drawing/2014/main" id="{5430F74F-DE4F-4CEB-B035-2B653A2566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9883" r="-3" b="26322"/>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1" name="Picture 10" descr="A picture containing floor, indoor, person, wall&#10;&#10;Description automatically generated">
            <a:extLst>
              <a:ext uri="{FF2B5EF4-FFF2-40B4-BE49-F238E27FC236}">
                <a16:creationId xmlns:a16="http://schemas.microsoft.com/office/drawing/2014/main" id="{93ECC520-176C-4641-B9C9-408774A99519}"/>
              </a:ext>
            </a:extLst>
          </p:cNvPr>
          <p:cNvPicPr>
            <a:picLocks noChangeAspect="1"/>
          </p:cNvPicPr>
          <p:nvPr/>
        </p:nvPicPr>
        <p:blipFill rotWithShape="1">
          <a:blip r:embed="rId4">
            <a:extLst>
              <a:ext uri="{28A0092B-C50C-407E-A947-70E740481C1C}">
                <a14:useLocalDpi xmlns:a14="http://schemas.microsoft.com/office/drawing/2010/main" val="0"/>
              </a:ext>
            </a:extLst>
          </a:blip>
          <a:srcRect l="7079" r="9935"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2" name="Oval 2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 person, indoor, standing&#10;&#10;Description automatically generated">
            <a:extLst>
              <a:ext uri="{FF2B5EF4-FFF2-40B4-BE49-F238E27FC236}">
                <a16:creationId xmlns:a16="http://schemas.microsoft.com/office/drawing/2014/main" id="{C6535592-2396-4B7F-82BB-FA70F282C5A0}"/>
              </a:ext>
            </a:extLst>
          </p:cNvPr>
          <p:cNvPicPr>
            <a:picLocks noChangeAspect="1"/>
          </p:cNvPicPr>
          <p:nvPr/>
        </p:nvPicPr>
        <p:blipFill rotWithShape="1">
          <a:blip r:embed="rId5">
            <a:extLst>
              <a:ext uri="{28A0092B-C50C-407E-A947-70E740481C1C}">
                <a14:useLocalDpi xmlns:a14="http://schemas.microsoft.com/office/drawing/2010/main" val="0"/>
              </a:ext>
            </a:extLst>
          </a:blip>
          <a:srcRect t="14609" r="3" b="1039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4" name="Freeform: Shape 23">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indoor, kitchen, person, food&#10;&#10;Description automatically generated">
            <a:extLst>
              <a:ext uri="{FF2B5EF4-FFF2-40B4-BE49-F238E27FC236}">
                <a16:creationId xmlns:a16="http://schemas.microsoft.com/office/drawing/2014/main" id="{6D2D23D3-F90E-4849-9CBC-B66F9F7A2614}"/>
              </a:ext>
            </a:extLst>
          </p:cNvPr>
          <p:cNvPicPr>
            <a:picLocks noChangeAspect="1"/>
          </p:cNvPicPr>
          <p:nvPr/>
        </p:nvPicPr>
        <p:blipFill rotWithShape="1">
          <a:blip r:embed="rId6">
            <a:extLst>
              <a:ext uri="{28A0092B-C50C-407E-A947-70E740481C1C}">
                <a14:useLocalDpi xmlns:a14="http://schemas.microsoft.com/office/drawing/2010/main" val="0"/>
              </a:ext>
            </a:extLst>
          </a:blip>
          <a:srcRect t="8446" r="2" b="14020"/>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6" name="Freeform: Shape 25">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2722289-B044-4F00-B882-9D2CC5F2DCC7}"/>
              </a:ext>
            </a:extLst>
          </p:cNvPr>
          <p:cNvPicPr>
            <a:picLocks noChangeAspect="1"/>
          </p:cNvPicPr>
          <p:nvPr/>
        </p:nvPicPr>
        <p:blipFill rotWithShape="1">
          <a:blip r:embed="rId7">
            <a:extLst>
              <a:ext uri="{28A0092B-C50C-407E-A947-70E740481C1C}">
                <a14:useLocalDpi xmlns:a14="http://schemas.microsoft.com/office/drawing/2010/main" val="0"/>
              </a:ext>
            </a:extLst>
          </a:blip>
          <a:srcRect t="10317" r="-2" b="1579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23602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2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BA91639-9E18-42EE-AB54-1CF2F3C6E145}"/>
              </a:ext>
            </a:extLst>
          </p:cNvPr>
          <p:cNvSpPr>
            <a:spLocks noGrp="1"/>
          </p:cNvSpPr>
          <p:nvPr>
            <p:ph type="title"/>
          </p:nvPr>
        </p:nvSpPr>
        <p:spPr>
          <a:xfrm>
            <a:off x="888630" y="4563895"/>
            <a:ext cx="5109005" cy="1777829"/>
          </a:xfrm>
        </p:spPr>
        <p:txBody>
          <a:bodyPr vert="horz" lIns="91440" tIns="45720" rIns="91440" bIns="45720" rtlCol="0">
            <a:normAutofit/>
          </a:bodyPr>
          <a:lstStyle/>
          <a:p>
            <a:pPr algn="r"/>
            <a:r>
              <a:rPr lang="en-US" sz="4000"/>
              <a:t>SkillsUSA Local Competition Winners</a:t>
            </a:r>
          </a:p>
        </p:txBody>
      </p:sp>
      <p:pic>
        <p:nvPicPr>
          <p:cNvPr id="7" name="Picture 6" descr="A picture containing wall, indoor, person, floor&#10;&#10;Description automatically generated">
            <a:extLst>
              <a:ext uri="{FF2B5EF4-FFF2-40B4-BE49-F238E27FC236}">
                <a16:creationId xmlns:a16="http://schemas.microsoft.com/office/drawing/2014/main" id="{6DB9B2C3-6426-4EAB-95D3-32EE0AC3B58E}"/>
              </a:ext>
            </a:extLst>
          </p:cNvPr>
          <p:cNvPicPr>
            <a:picLocks noChangeAspect="1"/>
          </p:cNvPicPr>
          <p:nvPr/>
        </p:nvPicPr>
        <p:blipFill rotWithShape="1">
          <a:blip r:embed="rId3">
            <a:extLst>
              <a:ext uri="{28A0092B-C50C-407E-A947-70E740481C1C}">
                <a14:useLocalDpi xmlns:a14="http://schemas.microsoft.com/office/drawing/2010/main" val="0"/>
              </a:ext>
            </a:extLst>
          </a:blip>
          <a:srcRect t="8575" b="37569"/>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Content Placeholder 4">
            <a:extLst>
              <a:ext uri="{FF2B5EF4-FFF2-40B4-BE49-F238E27FC236}">
                <a16:creationId xmlns:a16="http://schemas.microsoft.com/office/drawing/2014/main" id="{470B5A33-54F7-4343-B338-F924FC091ABC}"/>
              </a:ext>
            </a:extLst>
          </p:cNvPr>
          <p:cNvPicPr>
            <a:picLocks noChangeAspect="1"/>
          </p:cNvPicPr>
          <p:nvPr/>
        </p:nvPicPr>
        <p:blipFill rotWithShape="1">
          <a:blip r:embed="rId4">
            <a:extLst>
              <a:ext uri="{28A0092B-C50C-407E-A947-70E740481C1C}">
                <a14:useLocalDpi xmlns:a14="http://schemas.microsoft.com/office/drawing/2010/main" val="0"/>
              </a:ext>
            </a:extLst>
          </a:blip>
          <a:srcRect t="4702" r="1"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8" name="Content Placeholder 17">
            <a:extLst>
              <a:ext uri="{FF2B5EF4-FFF2-40B4-BE49-F238E27FC236}">
                <a16:creationId xmlns:a16="http://schemas.microsoft.com/office/drawing/2014/main" id="{B81D1854-F80A-4134-92F9-E4E59C7CC898}"/>
              </a:ext>
            </a:extLst>
          </p:cNvPr>
          <p:cNvSpPr>
            <a:spLocks noGrp="1"/>
          </p:cNvSpPr>
          <p:nvPr>
            <p:ph idx="1"/>
          </p:nvPr>
        </p:nvSpPr>
        <p:spPr>
          <a:xfrm>
            <a:off x="6191776" y="4571423"/>
            <a:ext cx="5208544" cy="1770300"/>
          </a:xfrm>
        </p:spPr>
        <p:txBody>
          <a:bodyPr anchor="ctr">
            <a:normAutofit/>
          </a:bodyPr>
          <a:lstStyle/>
          <a:p>
            <a:endParaRPr lang="en-US" sz="1800"/>
          </a:p>
        </p:txBody>
      </p:sp>
    </p:spTree>
    <p:extLst>
      <p:ext uri="{BB962C8B-B14F-4D97-AF65-F5344CB8AC3E}">
        <p14:creationId xmlns:p14="http://schemas.microsoft.com/office/powerpoint/2010/main" val="3541944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6"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BDE4F7C-722E-4840-BBCF-054DB39A19F1}"/>
              </a:ext>
            </a:extLst>
          </p:cNvPr>
          <p:cNvSpPr>
            <a:spLocks noGrp="1"/>
          </p:cNvSpPr>
          <p:nvPr>
            <p:ph type="title"/>
          </p:nvPr>
        </p:nvSpPr>
        <p:spPr>
          <a:xfrm>
            <a:off x="767289" y="2017292"/>
            <a:ext cx="4220967" cy="1187084"/>
          </a:xfrm>
        </p:spPr>
        <p:txBody>
          <a:bodyPr anchor="b">
            <a:normAutofit/>
          </a:bodyPr>
          <a:lstStyle/>
          <a:p>
            <a:r>
              <a:rPr lang="en-US" sz="4800" b="1" dirty="0">
                <a:solidFill>
                  <a:schemeClr val="bg1"/>
                </a:solidFill>
              </a:rPr>
              <a:t>Medical Services</a:t>
            </a:r>
          </a:p>
        </p:txBody>
      </p:sp>
      <p:pic>
        <p:nvPicPr>
          <p:cNvPr id="4" name="Picture 3">
            <a:extLst>
              <a:ext uri="{FF2B5EF4-FFF2-40B4-BE49-F238E27FC236}">
                <a16:creationId xmlns:a16="http://schemas.microsoft.com/office/drawing/2014/main" id="{AE560EAD-66D4-4437-BE25-8436CB904428}"/>
              </a:ext>
            </a:extLst>
          </p:cNvPr>
          <p:cNvPicPr>
            <a:picLocks noChangeAspect="1"/>
          </p:cNvPicPr>
          <p:nvPr/>
        </p:nvPicPr>
        <p:blipFill>
          <a:blip r:embed="rId2"/>
          <a:stretch>
            <a:fillRect/>
          </a:stretch>
        </p:blipFill>
        <p:spPr>
          <a:xfrm>
            <a:off x="6575222" y="1184793"/>
            <a:ext cx="4849488" cy="2026393"/>
          </a:xfrm>
          <a:prstGeom prst="rect">
            <a:avLst/>
          </a:prstGeom>
        </p:spPr>
      </p:pic>
      <p:sp>
        <p:nvSpPr>
          <p:cNvPr id="3" name="Content Placeholder 2">
            <a:extLst>
              <a:ext uri="{FF2B5EF4-FFF2-40B4-BE49-F238E27FC236}">
                <a16:creationId xmlns:a16="http://schemas.microsoft.com/office/drawing/2014/main" id="{460C84CF-3044-4220-B316-12EF0CDDB6B1}"/>
              </a:ext>
            </a:extLst>
          </p:cNvPr>
          <p:cNvSpPr>
            <a:spLocks noGrp="1"/>
          </p:cNvSpPr>
          <p:nvPr>
            <p:ph idx="1"/>
          </p:nvPr>
        </p:nvSpPr>
        <p:spPr>
          <a:xfrm>
            <a:off x="767290" y="3428999"/>
            <a:ext cx="4075054" cy="2741213"/>
          </a:xfrm>
        </p:spPr>
        <p:txBody>
          <a:bodyPr anchor="t">
            <a:normAutofit/>
          </a:bodyPr>
          <a:lstStyle/>
          <a:p>
            <a:r>
              <a:rPr lang="en-US" sz="2000">
                <a:solidFill>
                  <a:schemeClr val="bg1"/>
                </a:solidFill>
              </a:rPr>
              <a:t>Guest Speaker – Julie Crain from Harriett’s House spoke to students in January to bring more awareness about how human trafficking is a community health issue that is increasing on the Eastern Shore of Maryland.</a:t>
            </a:r>
          </a:p>
        </p:txBody>
      </p:sp>
      <p:pic>
        <p:nvPicPr>
          <p:cNvPr id="6" name="Picture 5">
            <a:extLst>
              <a:ext uri="{FF2B5EF4-FFF2-40B4-BE49-F238E27FC236}">
                <a16:creationId xmlns:a16="http://schemas.microsoft.com/office/drawing/2014/main" id="{301E6B4A-EDC9-47C4-BB0E-47609EB19044}"/>
              </a:ext>
            </a:extLst>
          </p:cNvPr>
          <p:cNvPicPr>
            <a:picLocks noChangeAspect="1"/>
          </p:cNvPicPr>
          <p:nvPr/>
        </p:nvPicPr>
        <p:blipFill>
          <a:blip r:embed="rId3"/>
          <a:stretch>
            <a:fillRect/>
          </a:stretch>
        </p:blipFill>
        <p:spPr>
          <a:xfrm>
            <a:off x="6585047" y="3922396"/>
            <a:ext cx="2252590" cy="1499781"/>
          </a:xfrm>
          <a:prstGeom prst="rect">
            <a:avLst/>
          </a:prstGeom>
        </p:spPr>
      </p:pic>
      <p:pic>
        <p:nvPicPr>
          <p:cNvPr id="5" name="Picture 4">
            <a:extLst>
              <a:ext uri="{FF2B5EF4-FFF2-40B4-BE49-F238E27FC236}">
                <a16:creationId xmlns:a16="http://schemas.microsoft.com/office/drawing/2014/main" id="{B7908B76-B3BC-4BD2-9DBE-4E9AA0290574}"/>
              </a:ext>
            </a:extLst>
          </p:cNvPr>
          <p:cNvPicPr>
            <a:picLocks noChangeAspect="1"/>
          </p:cNvPicPr>
          <p:nvPr/>
        </p:nvPicPr>
        <p:blipFill>
          <a:blip r:embed="rId4"/>
          <a:stretch>
            <a:fillRect/>
          </a:stretch>
        </p:blipFill>
        <p:spPr>
          <a:xfrm>
            <a:off x="9159369" y="3710361"/>
            <a:ext cx="2262414" cy="1879453"/>
          </a:xfrm>
          <a:prstGeom prst="rect">
            <a:avLst/>
          </a:prstGeom>
        </p:spPr>
      </p:pic>
    </p:spTree>
    <p:extLst>
      <p:ext uri="{BB962C8B-B14F-4D97-AF65-F5344CB8AC3E}">
        <p14:creationId xmlns:p14="http://schemas.microsoft.com/office/powerpoint/2010/main" val="2092066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DA9BB-7829-4543-B402-1371286154B3}"/>
              </a:ext>
            </a:extLst>
          </p:cNvPr>
          <p:cNvSpPr>
            <a:spLocks noGrp="1"/>
          </p:cNvSpPr>
          <p:nvPr>
            <p:ph type="title"/>
          </p:nvPr>
        </p:nvSpPr>
        <p:spPr>
          <a:xfrm>
            <a:off x="710390" y="681037"/>
            <a:ext cx="3738779" cy="1788811"/>
          </a:xfrm>
        </p:spPr>
        <p:txBody>
          <a:bodyPr>
            <a:normAutofit/>
          </a:bodyPr>
          <a:lstStyle/>
          <a:p>
            <a:r>
              <a:rPr lang="en-US" sz="4000"/>
              <a:t>Transportation Technologies</a:t>
            </a:r>
          </a:p>
        </p:txBody>
      </p:sp>
      <p:sp>
        <p:nvSpPr>
          <p:cNvPr id="3" name="Content Placeholder 2">
            <a:extLst>
              <a:ext uri="{FF2B5EF4-FFF2-40B4-BE49-F238E27FC236}">
                <a16:creationId xmlns:a16="http://schemas.microsoft.com/office/drawing/2014/main" id="{A52D6D26-1C01-4A6D-85DB-0BE1F9FB4CE2}"/>
              </a:ext>
            </a:extLst>
          </p:cNvPr>
          <p:cNvSpPr>
            <a:spLocks noGrp="1"/>
          </p:cNvSpPr>
          <p:nvPr>
            <p:ph idx="1"/>
          </p:nvPr>
        </p:nvSpPr>
        <p:spPr>
          <a:xfrm>
            <a:off x="710390" y="2630161"/>
            <a:ext cx="3738780" cy="3546801"/>
          </a:xfrm>
        </p:spPr>
        <p:txBody>
          <a:bodyPr>
            <a:normAutofit/>
          </a:bodyPr>
          <a:lstStyle/>
          <a:p>
            <a:r>
              <a:rPr lang="en-US" sz="3200" dirty="0"/>
              <a:t>Company: Snap-On</a:t>
            </a:r>
          </a:p>
          <a:p>
            <a:r>
              <a:rPr lang="en-US" sz="3200" dirty="0"/>
              <a:t>Presenter: John Wolski</a:t>
            </a:r>
          </a:p>
        </p:txBody>
      </p:sp>
      <p:pic>
        <p:nvPicPr>
          <p:cNvPr id="5" name="Picture 4">
            <a:extLst>
              <a:ext uri="{FF2B5EF4-FFF2-40B4-BE49-F238E27FC236}">
                <a16:creationId xmlns:a16="http://schemas.microsoft.com/office/drawing/2014/main" id="{8A8F1E00-90F6-4FE2-BEB5-BA0EE6241C44}"/>
              </a:ext>
            </a:extLst>
          </p:cNvPr>
          <p:cNvPicPr>
            <a:picLocks noChangeAspect="1"/>
          </p:cNvPicPr>
          <p:nvPr/>
        </p:nvPicPr>
        <p:blipFill rotWithShape="1">
          <a:blip r:embed="rId3">
            <a:extLst>
              <a:ext uri="{28A0092B-C50C-407E-A947-70E740481C1C}">
                <a14:useLocalDpi xmlns:a14="http://schemas.microsoft.com/office/drawing/2010/main" val="0"/>
              </a:ext>
            </a:extLst>
          </a:blip>
          <a:srcRect l="11368" r="5309" b="-1"/>
          <a:stretch/>
        </p:blipFill>
        <p:spPr>
          <a:xfrm>
            <a:off x="5170507" y="484633"/>
            <a:ext cx="6542215" cy="5888736"/>
          </a:xfrm>
          <a:prstGeom prst="rect">
            <a:avLst/>
          </a:prstGeom>
        </p:spPr>
      </p:pic>
    </p:spTree>
    <p:extLst>
      <p:ext uri="{BB962C8B-B14F-4D97-AF65-F5344CB8AC3E}">
        <p14:creationId xmlns:p14="http://schemas.microsoft.com/office/powerpoint/2010/main" val="133280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485348-AD3C-4F23-8C93-1A690EDD9290}"/>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American Welding Society</a:t>
            </a:r>
          </a:p>
        </p:txBody>
      </p:sp>
      <p:pic>
        <p:nvPicPr>
          <p:cNvPr id="7" name="Picture 6">
            <a:extLst>
              <a:ext uri="{FF2B5EF4-FFF2-40B4-BE49-F238E27FC236}">
                <a16:creationId xmlns:a16="http://schemas.microsoft.com/office/drawing/2014/main" id="{2CE6F6A3-7CB5-491A-B7D7-19A4AAB4846C}"/>
              </a:ext>
            </a:extLst>
          </p:cNvPr>
          <p:cNvPicPr>
            <a:picLocks noChangeAspect="1"/>
          </p:cNvPicPr>
          <p:nvPr/>
        </p:nvPicPr>
        <p:blipFill rotWithShape="1">
          <a:blip r:embed="rId3">
            <a:extLst>
              <a:ext uri="{28A0092B-C50C-407E-A947-70E740481C1C}">
                <a14:useLocalDpi xmlns:a14="http://schemas.microsoft.com/office/drawing/2010/main" val="0"/>
              </a:ext>
            </a:extLst>
          </a:blip>
          <a:srcRect l="11194" r="19602" b="-3"/>
          <a:stretch/>
        </p:blipFill>
        <p:spPr>
          <a:xfrm>
            <a:off x="307840" y="321732"/>
            <a:ext cx="3793472" cy="4111323"/>
          </a:xfrm>
          <a:prstGeom prst="rect">
            <a:avLst/>
          </a:prstGeom>
        </p:spPr>
      </p:pic>
      <p:pic>
        <p:nvPicPr>
          <p:cNvPr id="13" name="Picture 12">
            <a:extLst>
              <a:ext uri="{FF2B5EF4-FFF2-40B4-BE49-F238E27FC236}">
                <a16:creationId xmlns:a16="http://schemas.microsoft.com/office/drawing/2014/main" id="{06D4970D-30C0-41A3-A9F5-81FCE918D278}"/>
              </a:ext>
            </a:extLst>
          </p:cNvPr>
          <p:cNvPicPr>
            <a:picLocks noChangeAspect="1"/>
          </p:cNvPicPr>
          <p:nvPr/>
        </p:nvPicPr>
        <p:blipFill rotWithShape="1">
          <a:blip r:embed="rId4">
            <a:extLst>
              <a:ext uri="{28A0092B-C50C-407E-A947-70E740481C1C}">
                <a14:useLocalDpi xmlns:a14="http://schemas.microsoft.com/office/drawing/2010/main" val="0"/>
              </a:ext>
            </a:extLst>
          </a:blip>
          <a:srcRect t="27640" r="1" b="1770"/>
          <a:stretch/>
        </p:blipFill>
        <p:spPr>
          <a:xfrm>
            <a:off x="4194959" y="321734"/>
            <a:ext cx="3797570" cy="2010551"/>
          </a:xfrm>
          <a:prstGeom prst="rect">
            <a:avLst/>
          </a:prstGeom>
        </p:spPr>
      </p:pic>
      <p:pic>
        <p:nvPicPr>
          <p:cNvPr id="9" name="Picture 8">
            <a:extLst>
              <a:ext uri="{FF2B5EF4-FFF2-40B4-BE49-F238E27FC236}">
                <a16:creationId xmlns:a16="http://schemas.microsoft.com/office/drawing/2014/main" id="{AC6ACBEB-010F-4F3F-8CA4-85818808ADA6}"/>
              </a:ext>
            </a:extLst>
          </p:cNvPr>
          <p:cNvPicPr>
            <a:picLocks noChangeAspect="1"/>
          </p:cNvPicPr>
          <p:nvPr/>
        </p:nvPicPr>
        <p:blipFill rotWithShape="1">
          <a:blip r:embed="rId5">
            <a:extLst>
              <a:ext uri="{28A0092B-C50C-407E-A947-70E740481C1C}">
                <a14:useLocalDpi xmlns:a14="http://schemas.microsoft.com/office/drawing/2010/main" val="0"/>
              </a:ext>
            </a:extLst>
          </a:blip>
          <a:srcRect t="14167" r="1" b="15076"/>
          <a:stretch/>
        </p:blipFill>
        <p:spPr>
          <a:xfrm>
            <a:off x="4190180" y="2422097"/>
            <a:ext cx="3794760" cy="2013804"/>
          </a:xfrm>
          <a:prstGeom prst="rect">
            <a:avLst/>
          </a:prstGeom>
        </p:spPr>
      </p:pic>
      <p:pic>
        <p:nvPicPr>
          <p:cNvPr id="11" name="Picture 10">
            <a:extLst>
              <a:ext uri="{FF2B5EF4-FFF2-40B4-BE49-F238E27FC236}">
                <a16:creationId xmlns:a16="http://schemas.microsoft.com/office/drawing/2014/main" id="{20816336-74CA-43E4-BA74-B5A0FEB65952}"/>
              </a:ext>
            </a:extLst>
          </p:cNvPr>
          <p:cNvPicPr>
            <a:picLocks noChangeAspect="1"/>
          </p:cNvPicPr>
          <p:nvPr/>
        </p:nvPicPr>
        <p:blipFill rotWithShape="1">
          <a:blip r:embed="rId6">
            <a:extLst>
              <a:ext uri="{28A0092B-C50C-407E-A947-70E740481C1C}">
                <a14:useLocalDpi xmlns:a14="http://schemas.microsoft.com/office/drawing/2010/main" val="0"/>
              </a:ext>
            </a:extLst>
          </a:blip>
          <a:srcRect l="10977" r="19737" b="-3"/>
          <a:stretch/>
        </p:blipFill>
        <p:spPr>
          <a:xfrm>
            <a:off x="8086176" y="321733"/>
            <a:ext cx="3797984" cy="4111321"/>
          </a:xfrm>
          <a:prstGeom prst="rect">
            <a:avLst/>
          </a:prstGeom>
        </p:spPr>
      </p:pic>
      <p:pic>
        <p:nvPicPr>
          <p:cNvPr id="5" name="Content Placeholder 4">
            <a:extLst>
              <a:ext uri="{FF2B5EF4-FFF2-40B4-BE49-F238E27FC236}">
                <a16:creationId xmlns:a16="http://schemas.microsoft.com/office/drawing/2014/main" id="{B7EF6AF6-CD66-453F-8D06-9FA22B0CC656}"/>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11396" r="1" b="17962"/>
          <a:stretch/>
        </p:blipFill>
        <p:spPr>
          <a:xfrm>
            <a:off x="307840" y="4525715"/>
            <a:ext cx="3794760" cy="2010551"/>
          </a:xfrm>
          <a:prstGeom prst="rect">
            <a:avLst/>
          </a:prstGeom>
        </p:spPr>
      </p:pic>
      <p:cxnSp>
        <p:nvCxnSpPr>
          <p:cNvPr id="24"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7152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595</Words>
  <Application>Microsoft Office PowerPoint</Application>
  <PresentationFormat>Widescreen</PresentationFormat>
  <Paragraphs>39</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Segoe UI Historic</vt:lpstr>
      <vt:lpstr>Office Theme</vt:lpstr>
      <vt:lpstr>DCTC  February 2022</vt:lpstr>
      <vt:lpstr>February is CTE Month</vt:lpstr>
      <vt:lpstr>Culinary Arts and CASE</vt:lpstr>
      <vt:lpstr>Homeland Security/Criminal Justice Field Trip</vt:lpstr>
      <vt:lpstr>Culinary Arts – Local SkillsUSA Competition</vt:lpstr>
      <vt:lpstr>SkillsUSA Local Competition Winners</vt:lpstr>
      <vt:lpstr>Medical Services</vt:lpstr>
      <vt:lpstr>Transportation Technologies</vt:lpstr>
      <vt:lpstr>American Welding Society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DCTC  February 2022</dc:title>
  <dc:creator>Howie, Anna</dc:creator>
  <cp:lastModifiedBy>Dayton, Chris</cp:lastModifiedBy>
  <cp:revision>5</cp:revision>
  <dcterms:created xsi:type="dcterms:W3CDTF">2022-02-15T13:11:25Z</dcterms:created>
  <dcterms:modified xsi:type="dcterms:W3CDTF">2022-02-16T14:20:35Z</dcterms:modified>
</cp:coreProperties>
</file>