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844" r:id="rId2"/>
  </p:sldMasterIdLst>
  <p:sldIdLst>
    <p:sldId id="256" r:id="rId3"/>
    <p:sldId id="259" r:id="rId4"/>
    <p:sldId id="257" r:id="rId5"/>
    <p:sldId id="265" r:id="rId6"/>
    <p:sldId id="258" r:id="rId7"/>
    <p:sldId id="264" r:id="rId8"/>
    <p:sldId id="262" r:id="rId9"/>
    <p:sldId id="261" r:id="rId10"/>
    <p:sldId id="263"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01" d="100"/>
          <a:sy n="101" d="100"/>
        </p:scale>
        <p:origin x="13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2/14/2022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6792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2925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9346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567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1091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5449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9204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2298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7752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452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501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92968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2116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79080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133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2/14/2022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5232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642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2/14/2022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992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2/14/2022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3137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2/14/2022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4142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2/14/2022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01876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2/14/2022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47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2/14/2022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1334006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7" r:id="rId5"/>
    <p:sldLayoutId id="2147483743" r:id="rId6"/>
    <p:sldLayoutId id="2147483738" r:id="rId7"/>
    <p:sldLayoutId id="2147483739" r:id="rId8"/>
    <p:sldLayoutId id="2147483740" r:id="rId9"/>
    <p:sldLayoutId id="2147483741" r:id="rId10"/>
    <p:sldLayoutId id="2147483742"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6511645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63B06BE-EA23-41F8-95FA-C2121903A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BD58E42-9528-4E37-BD4B-D2153C0E3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3" name="Rectangle 2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75000"/>
              <a:lumOff val="25000"/>
            </a:schemeClr>
          </a:solidFill>
          <a:ln w="6350" cap="sq" cmpd="sng" algn="ctr">
            <a:noFill/>
            <a:prstDash val="solid"/>
            <a:miter lim="800000"/>
          </a:ln>
          <a:effectLst/>
        </p:spPr>
      </p:sp>
      <p:sp>
        <p:nvSpPr>
          <p:cNvPr id="2" name="Title 1"/>
          <p:cNvSpPr>
            <a:spLocks noGrp="1"/>
          </p:cNvSpPr>
          <p:nvPr>
            <p:ph type="ctrTitle"/>
          </p:nvPr>
        </p:nvSpPr>
        <p:spPr>
          <a:xfrm>
            <a:off x="5353249" y="1348844"/>
            <a:ext cx="5716338" cy="3042706"/>
          </a:xfrm>
        </p:spPr>
        <p:txBody>
          <a:bodyPr>
            <a:normAutofit/>
          </a:bodyPr>
          <a:lstStyle/>
          <a:p>
            <a:r>
              <a:rPr lang="en-US" sz="6000" u="sng" dirty="0">
                <a:solidFill>
                  <a:schemeClr val="bg1"/>
                </a:solidFill>
                <a:cs typeface="Calibri Light"/>
              </a:rPr>
              <a:t>News from The Nest </a:t>
            </a:r>
            <a:endParaRPr lang="en-US" sz="6000" u="sng" dirty="0">
              <a:solidFill>
                <a:schemeClr val="bg1"/>
              </a:solidFill>
            </a:endParaRPr>
          </a:p>
        </p:txBody>
      </p:sp>
      <p:sp>
        <p:nvSpPr>
          <p:cNvPr id="3" name="Subtitle 2"/>
          <p:cNvSpPr>
            <a:spLocks noGrp="1"/>
          </p:cNvSpPr>
          <p:nvPr>
            <p:ph type="subTitle" idx="1"/>
          </p:nvPr>
        </p:nvSpPr>
        <p:spPr>
          <a:xfrm>
            <a:off x="5533786" y="4682061"/>
            <a:ext cx="5355264" cy="950976"/>
          </a:xfrm>
        </p:spPr>
        <p:txBody>
          <a:bodyPr vert="horz" lIns="91440" tIns="45720" rIns="91440" bIns="45720" rtlCol="0" anchor="t">
            <a:normAutofit/>
          </a:bodyPr>
          <a:lstStyle/>
          <a:p>
            <a:pPr>
              <a:spcAft>
                <a:spcPts val="600"/>
              </a:spcAft>
            </a:pPr>
            <a:r>
              <a:rPr lang="en-US" dirty="0">
                <a:solidFill>
                  <a:schemeClr val="bg1"/>
                </a:solidFill>
                <a:cs typeface="Calibri"/>
              </a:rPr>
              <a:t>By: The NDHS Representative Team </a:t>
            </a:r>
          </a:p>
          <a:p>
            <a:pPr>
              <a:spcAft>
                <a:spcPts val="600"/>
              </a:spcAft>
            </a:pPr>
            <a:r>
              <a:rPr lang="en-US" dirty="0">
                <a:solidFill>
                  <a:schemeClr val="bg1"/>
                </a:solidFill>
                <a:cs typeface="Calibri"/>
              </a:rPr>
              <a:t>February 17, 2022</a:t>
            </a:r>
          </a:p>
        </p:txBody>
      </p:sp>
      <p:pic>
        <p:nvPicPr>
          <p:cNvPr id="5" name="Picture 5" descr="Logo&#10;&#10;Description automatically generated">
            <a:extLst>
              <a:ext uri="{FF2B5EF4-FFF2-40B4-BE49-F238E27FC236}">
                <a16:creationId xmlns:a16="http://schemas.microsoft.com/office/drawing/2014/main" id="{90F80A1B-7061-44B3-836A-6D0C80EF7181}"/>
              </a:ext>
            </a:extLst>
          </p:cNvPr>
          <p:cNvPicPr>
            <a:picLocks noChangeAspect="1"/>
          </p:cNvPicPr>
          <p:nvPr/>
        </p:nvPicPr>
        <p:blipFill rotWithShape="1">
          <a:blip r:embed="rId2"/>
          <a:srcRect r="2"/>
          <a:stretch/>
        </p:blipFill>
        <p:spPr>
          <a:xfrm>
            <a:off x="616737" y="621793"/>
            <a:ext cx="4376501" cy="5614416"/>
          </a:xfrm>
          <a:prstGeom prst="rect">
            <a:avLst/>
          </a:prstGeom>
        </p:spPr>
      </p:pic>
      <p:sp>
        <p:nvSpPr>
          <p:cNvPr id="25" name="Rectangle 24">
            <a:extLst>
              <a:ext uri="{FF2B5EF4-FFF2-40B4-BE49-F238E27FC236}">
                <a16:creationId xmlns:a16="http://schemas.microsoft.com/office/drawing/2014/main" id="{4ABD1344-3ECB-4121-9DA5-5803B789F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10777ED6-C75F-413D-B1A7-A874848594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38CB9E-8778-46C8-9564-691BCFA6C7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AAFDA8-0685-4629-AEF8-A47DD6E975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6F163B-0F2C-40B2-ACC5-289B1A586F02}"/>
              </a:ext>
            </a:extLst>
          </p:cNvPr>
          <p:cNvSpPr txBox="1"/>
          <p:nvPr/>
        </p:nvSpPr>
        <p:spPr>
          <a:xfrm>
            <a:off x="4523117" y="2826588"/>
            <a:ext cx="40515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solidFill>
                  <a:schemeClr val="bg1">
                    <a:lumMod val="95000"/>
                  </a:schemeClr>
                </a:solidFill>
                <a:latin typeface="Gabriola"/>
                <a:cs typeface="Calibri"/>
              </a:rPr>
              <a:t>Thank You All</a:t>
            </a:r>
          </a:p>
        </p:txBody>
      </p:sp>
    </p:spTree>
    <p:extLst>
      <p:ext uri="{BB962C8B-B14F-4D97-AF65-F5344CB8AC3E}">
        <p14:creationId xmlns:p14="http://schemas.microsoft.com/office/powerpoint/2010/main" val="35546744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3">
            <a:extLst>
              <a:ext uri="{FF2B5EF4-FFF2-40B4-BE49-F238E27FC236}">
                <a16:creationId xmlns:a16="http://schemas.microsoft.com/office/drawing/2014/main" id="{6DAE8A69-0B32-42CB-8C86-C156FCFAADCA}"/>
              </a:ext>
            </a:extLst>
          </p:cNvPr>
          <p:cNvPicPr>
            <a:picLocks noGrp="1" noChangeAspect="1"/>
          </p:cNvPicPr>
          <p:nvPr>
            <p:ph idx="1"/>
          </p:nvPr>
        </p:nvPicPr>
        <p:blipFill rotWithShape="1">
          <a:blip r:embed="rId2"/>
          <a:srcRect t="9091" r="20221" b="-1"/>
          <a:stretch/>
        </p:blipFill>
        <p:spPr>
          <a:xfrm>
            <a:off x="2620235" y="1"/>
            <a:ext cx="9629274" cy="6857999"/>
          </a:xfrm>
          <a:prstGeom prst="rect">
            <a:avLst/>
          </a:prstGeom>
        </p:spPr>
      </p:pic>
      <p:sp>
        <p:nvSpPr>
          <p:cNvPr id="48" name="Freeform: Shape 47">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820929"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012496"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61B7FC4-F944-43B5-BD8C-9805008E1EA4}"/>
              </a:ext>
            </a:extLst>
          </p:cNvPr>
          <p:cNvSpPr txBox="1"/>
          <p:nvPr/>
        </p:nvSpPr>
        <p:spPr>
          <a:xfrm>
            <a:off x="215201" y="347631"/>
            <a:ext cx="3879232" cy="91200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400" dirty="0">
                <a:latin typeface="+mj-lt"/>
                <a:ea typeface="+mj-ea"/>
                <a:cs typeface="+mj-cs"/>
              </a:rPr>
              <a:t>Introduction </a:t>
            </a:r>
          </a:p>
        </p:txBody>
      </p:sp>
      <p:sp>
        <p:nvSpPr>
          <p:cNvPr id="2" name="TextBox 1">
            <a:extLst>
              <a:ext uri="{FF2B5EF4-FFF2-40B4-BE49-F238E27FC236}">
                <a16:creationId xmlns:a16="http://schemas.microsoft.com/office/drawing/2014/main" id="{9D9746ED-0A08-43DB-91B1-CD645175F3AD}"/>
              </a:ext>
            </a:extLst>
          </p:cNvPr>
          <p:cNvSpPr txBox="1"/>
          <p:nvPr/>
        </p:nvSpPr>
        <p:spPr>
          <a:xfrm>
            <a:off x="109268" y="1460740"/>
            <a:ext cx="472727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800" dirty="0">
                <a:ea typeface="+mn-lt"/>
                <a:cs typeface="+mn-lt"/>
              </a:rPr>
              <a:t>Hello Mr. Bromwell, President Layton, Board members, and families at home. </a:t>
            </a:r>
            <a:endParaRPr lang="en-US" sz="2800" dirty="0">
              <a:cs typeface="Calibri"/>
            </a:endParaRPr>
          </a:p>
          <a:p>
            <a:pPr marL="342900" indent="-342900">
              <a:buFont typeface="Arial,Sans-Serif"/>
              <a:buChar char="•"/>
            </a:pPr>
            <a:r>
              <a:rPr lang="en-US" sz="2800" dirty="0">
                <a:ea typeface="+mn-lt"/>
                <a:cs typeface="+mn-lt"/>
              </a:rPr>
              <a:t>I'm very happy to </a:t>
            </a:r>
            <a:r>
              <a:rPr lang="en-US" sz="2800" dirty="0">
                <a:cs typeface="Calibri"/>
              </a:rPr>
              <a:t>see everybody. Happy Valentine's Day!</a:t>
            </a:r>
          </a:p>
          <a:p>
            <a:pPr marL="342900" indent="-342900">
              <a:buFont typeface="Arial,Sans-Serif"/>
              <a:buChar char="•"/>
            </a:pPr>
            <a:r>
              <a:rPr lang="en-US" sz="2800" dirty="0">
                <a:cs typeface="Calibri"/>
              </a:rPr>
              <a:t> </a:t>
            </a:r>
            <a:r>
              <a:rPr lang="en-US" sz="2800" dirty="0">
                <a:ea typeface="+mn-lt"/>
                <a:cs typeface="+mn-lt"/>
              </a:rPr>
              <a:t>January 31st marked the beginning of the 3rd quarter and 2nd semester! New Classes means new goals!</a:t>
            </a:r>
            <a:endParaRPr lang="en-US" sz="2800" dirty="0">
              <a:cs typeface="Calibri"/>
            </a:endParaRPr>
          </a:p>
          <a:p>
            <a:pPr marL="342900" indent="-342900">
              <a:buFont typeface="Arial,Sans-Serif"/>
              <a:buChar char="•"/>
            </a:pPr>
            <a:endParaRPr lang="en-US" sz="2800" dirty="0">
              <a:cs typeface="Calibri"/>
            </a:endParaRPr>
          </a:p>
        </p:txBody>
      </p:sp>
      <p:pic>
        <p:nvPicPr>
          <p:cNvPr id="4" name="Picture 4" descr="A picture containing cabinet, indoor, person, person&#10;&#10;Description automatically generated">
            <a:extLst>
              <a:ext uri="{FF2B5EF4-FFF2-40B4-BE49-F238E27FC236}">
                <a16:creationId xmlns:a16="http://schemas.microsoft.com/office/drawing/2014/main" id="{9AD7828C-BB32-45D7-90F7-B7BDD1F00131}"/>
              </a:ext>
            </a:extLst>
          </p:cNvPr>
          <p:cNvPicPr>
            <a:picLocks noChangeAspect="1"/>
          </p:cNvPicPr>
          <p:nvPr/>
        </p:nvPicPr>
        <p:blipFill>
          <a:blip r:embed="rId3"/>
          <a:stretch>
            <a:fillRect/>
          </a:stretch>
        </p:blipFill>
        <p:spPr>
          <a:xfrm>
            <a:off x="6478438" y="108757"/>
            <a:ext cx="4971690" cy="6640485"/>
          </a:xfrm>
          <a:prstGeom prst="rect">
            <a:avLst/>
          </a:prstGeom>
        </p:spPr>
      </p:pic>
    </p:spTree>
    <p:extLst>
      <p:ext uri="{BB962C8B-B14F-4D97-AF65-F5344CB8AC3E}">
        <p14:creationId xmlns:p14="http://schemas.microsoft.com/office/powerpoint/2010/main" val="3885599067"/>
      </p:ext>
    </p:extLst>
  </p:cSld>
  <p:clrMapOvr>
    <a:overrideClrMapping bg1="dk1" tx1="lt1" bg2="dk2" tx2="lt2" accent1="accent1" accent2="accent2" accent3="accent3" accent4="accent4" accent5="accent5" accent6="accent6" hlink="hlink" folHlink="folHlink"/>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wave&#10;&#10;Description automatically generated">
            <a:extLst>
              <a:ext uri="{FF2B5EF4-FFF2-40B4-BE49-F238E27FC236}">
                <a16:creationId xmlns:a16="http://schemas.microsoft.com/office/drawing/2014/main" id="{B95377F4-1C82-4EB0-A1BF-6C399E62D349}"/>
              </a:ext>
            </a:extLst>
          </p:cNvPr>
          <p:cNvPicPr>
            <a:picLocks noChangeAspect="1"/>
          </p:cNvPicPr>
          <p:nvPr/>
        </p:nvPicPr>
        <p:blipFill>
          <a:blip r:embed="rId2"/>
          <a:stretch>
            <a:fillRect/>
          </a:stretch>
        </p:blipFill>
        <p:spPr>
          <a:xfrm>
            <a:off x="-5751" y="2945"/>
            <a:ext cx="12203502" cy="6852109"/>
          </a:xfrm>
          <a:prstGeom prst="rect">
            <a:avLst/>
          </a:prstGeom>
        </p:spPr>
      </p:pic>
      <p:sp>
        <p:nvSpPr>
          <p:cNvPr id="2" name="Title 1">
            <a:extLst>
              <a:ext uri="{FF2B5EF4-FFF2-40B4-BE49-F238E27FC236}">
                <a16:creationId xmlns:a16="http://schemas.microsoft.com/office/drawing/2014/main" id="{B519616D-A65E-4B1B-B69E-B05F243457F6}"/>
              </a:ext>
            </a:extLst>
          </p:cNvPr>
          <p:cNvSpPr>
            <a:spLocks noGrp="1"/>
          </p:cNvSpPr>
          <p:nvPr>
            <p:ph type="title"/>
          </p:nvPr>
        </p:nvSpPr>
        <p:spPr>
          <a:xfrm>
            <a:off x="132272" y="53122"/>
            <a:ext cx="4940061" cy="1026544"/>
          </a:xfrm>
        </p:spPr>
        <p:txBody>
          <a:bodyPr/>
          <a:lstStyle/>
          <a:p>
            <a:r>
              <a:rPr lang="en-US" u="sng" dirty="0"/>
              <a:t>Student Shout Outs </a:t>
            </a:r>
          </a:p>
        </p:txBody>
      </p:sp>
      <p:sp>
        <p:nvSpPr>
          <p:cNvPr id="3" name="Content Placeholder 2">
            <a:extLst>
              <a:ext uri="{FF2B5EF4-FFF2-40B4-BE49-F238E27FC236}">
                <a16:creationId xmlns:a16="http://schemas.microsoft.com/office/drawing/2014/main" id="{FF3BE9F6-FB01-4BAD-BC71-9FCF40C9B9DB}"/>
              </a:ext>
            </a:extLst>
          </p:cNvPr>
          <p:cNvSpPr>
            <a:spLocks noGrp="1"/>
          </p:cNvSpPr>
          <p:nvPr>
            <p:ph idx="1"/>
          </p:nvPr>
        </p:nvSpPr>
        <p:spPr>
          <a:xfrm>
            <a:off x="204159" y="981686"/>
            <a:ext cx="11352361" cy="5416755"/>
          </a:xfrm>
        </p:spPr>
        <p:txBody>
          <a:bodyPr vert="horz" lIns="91440" tIns="45720" rIns="91440" bIns="45720" rtlCol="0" anchor="t">
            <a:noAutofit/>
          </a:bodyPr>
          <a:lstStyle/>
          <a:p>
            <a:r>
              <a:rPr lang="en-US" sz="2000" dirty="0">
                <a:ea typeface="+mn-lt"/>
                <a:cs typeface="+mn-lt"/>
              </a:rPr>
              <a:t>Ashton Alvis paired with Luke Dukes (C-SD) to win the Unified Strength and Conditioning Gold Medal in the deadlift.</a:t>
            </a:r>
          </a:p>
          <a:p>
            <a:r>
              <a:rPr lang="en-US" sz="2000" dirty="0"/>
              <a:t>Avlynn Bennett and Milan Jiggetts for making Posters and Slideshows for Black History Month</a:t>
            </a:r>
          </a:p>
          <a:p>
            <a:pPr>
              <a:buClr>
                <a:srgbClr val="262626"/>
              </a:buClr>
            </a:pPr>
            <a:r>
              <a:rPr lang="en-US" sz="2000" b="1" u="sng" dirty="0">
                <a:ea typeface="+mn-lt"/>
                <a:cs typeface="+mn-lt"/>
              </a:rPr>
              <a:t>PBIS Students of the Month for January 2022:</a:t>
            </a:r>
            <a:endParaRPr lang="en-US" sz="2000" b="1" u="sng" dirty="0"/>
          </a:p>
          <a:p>
            <a:pPr>
              <a:buClr>
                <a:srgbClr val="262626"/>
              </a:buClr>
            </a:pPr>
            <a:r>
              <a:rPr lang="en-US" sz="2000" dirty="0">
                <a:ea typeface="+mn-lt"/>
                <a:cs typeface="+mn-lt"/>
              </a:rPr>
              <a:t>Freshman:  Madison Tobat and Liam Douglas</a:t>
            </a:r>
            <a:endParaRPr lang="en-US" sz="2000" dirty="0"/>
          </a:p>
          <a:p>
            <a:pPr>
              <a:buClr>
                <a:srgbClr val="262626"/>
              </a:buClr>
            </a:pPr>
            <a:r>
              <a:rPr lang="en-US" sz="2000" dirty="0">
                <a:ea typeface="+mn-lt"/>
                <a:cs typeface="+mn-lt"/>
              </a:rPr>
              <a:t>Sophomores: Harlan Hill and Emilee Cohee</a:t>
            </a:r>
            <a:endParaRPr lang="en-US" sz="2000" dirty="0"/>
          </a:p>
          <a:p>
            <a:pPr>
              <a:buClr>
                <a:srgbClr val="262626"/>
              </a:buClr>
            </a:pPr>
            <a:r>
              <a:rPr lang="en-US" sz="2000" dirty="0">
                <a:ea typeface="+mn-lt"/>
                <a:cs typeface="+mn-lt"/>
              </a:rPr>
              <a:t>Juniors: Alexander Crannell and Harlie Knox</a:t>
            </a:r>
            <a:endParaRPr lang="en-US" sz="2000" dirty="0"/>
          </a:p>
          <a:p>
            <a:pPr>
              <a:buClr>
                <a:srgbClr val="262626"/>
              </a:buClr>
            </a:pPr>
            <a:r>
              <a:rPr lang="en-US" sz="2000" dirty="0">
                <a:ea typeface="+mn-lt"/>
                <a:cs typeface="+mn-lt"/>
              </a:rPr>
              <a:t>Seniors: Jaime Fonseca Gonzalez and Cartney Jarrell</a:t>
            </a:r>
            <a:endParaRPr lang="en-US" sz="2000" dirty="0"/>
          </a:p>
          <a:p>
            <a:pPr>
              <a:buClr>
                <a:srgbClr val="262626"/>
              </a:buClr>
            </a:pPr>
            <a:r>
              <a:rPr lang="en-US" sz="2000" b="1" u="sng" dirty="0">
                <a:ea typeface="+mn-lt"/>
                <a:cs typeface="+mn-lt"/>
              </a:rPr>
              <a:t>NDHS Writing Contest Winners:</a:t>
            </a:r>
            <a:endParaRPr lang="en-US" sz="2000" b="1" u="sng" dirty="0"/>
          </a:p>
          <a:p>
            <a:pPr>
              <a:buClr>
                <a:srgbClr val="262626"/>
              </a:buClr>
            </a:pPr>
            <a:r>
              <a:rPr lang="en-US" sz="2000" dirty="0">
                <a:ea typeface="+mn-lt"/>
                <a:cs typeface="+mn-lt"/>
              </a:rPr>
              <a:t>Hailey Stivers: Best Realistic Fiction</a:t>
            </a:r>
            <a:endParaRPr lang="en-US" sz="2000" dirty="0"/>
          </a:p>
          <a:p>
            <a:pPr>
              <a:buClr>
                <a:srgbClr val="262626"/>
              </a:buClr>
            </a:pPr>
            <a:r>
              <a:rPr lang="en-US" sz="2000" dirty="0">
                <a:ea typeface="+mn-lt"/>
                <a:cs typeface="+mn-lt"/>
              </a:rPr>
              <a:t>Hope Benjamin: Best Historical Fiction</a:t>
            </a:r>
            <a:endParaRPr lang="en-US" sz="2000" dirty="0"/>
          </a:p>
          <a:p>
            <a:pPr>
              <a:buClr>
                <a:srgbClr val="262626"/>
              </a:buClr>
            </a:pPr>
            <a:r>
              <a:rPr lang="en-US" sz="2000" dirty="0">
                <a:ea typeface="+mn-lt"/>
                <a:cs typeface="+mn-lt"/>
              </a:rPr>
              <a:t>Joshua Gravenor: Best Psychological Thriller</a:t>
            </a:r>
            <a:endParaRPr lang="en-US" sz="2000" dirty="0"/>
          </a:p>
          <a:p>
            <a:pPr>
              <a:buClr>
                <a:srgbClr val="262626"/>
              </a:buClr>
            </a:pPr>
            <a:r>
              <a:rPr lang="en-US" sz="2000" dirty="0">
                <a:ea typeface="+mn-lt"/>
                <a:cs typeface="+mn-lt"/>
              </a:rPr>
              <a:t>Mackenzie McCarter: Best Use of Figurative Language</a:t>
            </a:r>
            <a:endParaRPr lang="en-US" sz="2000" dirty="0"/>
          </a:p>
          <a:p>
            <a:pPr marL="0" indent="0">
              <a:buClr>
                <a:srgbClr val="262626"/>
              </a:buClr>
              <a:buNone/>
            </a:pPr>
            <a:endParaRPr lang="en-US" sz="2000" dirty="0"/>
          </a:p>
        </p:txBody>
      </p:sp>
      <p:pic>
        <p:nvPicPr>
          <p:cNvPr id="8" name="Picture 8">
            <a:extLst>
              <a:ext uri="{FF2B5EF4-FFF2-40B4-BE49-F238E27FC236}">
                <a16:creationId xmlns:a16="http://schemas.microsoft.com/office/drawing/2014/main" id="{03341CDC-1154-43D6-AB8A-3D27667F05EE}"/>
              </a:ext>
            </a:extLst>
          </p:cNvPr>
          <p:cNvPicPr>
            <a:picLocks noChangeAspect="1"/>
          </p:cNvPicPr>
          <p:nvPr/>
        </p:nvPicPr>
        <p:blipFill>
          <a:blip r:embed="rId3"/>
          <a:stretch>
            <a:fillRect/>
          </a:stretch>
        </p:blipFill>
        <p:spPr>
          <a:xfrm>
            <a:off x="6702124" y="2280746"/>
            <a:ext cx="4641058" cy="3818050"/>
          </a:xfrm>
          <a:prstGeom prst="rect">
            <a:avLst/>
          </a:prstGeom>
        </p:spPr>
      </p:pic>
    </p:spTree>
    <p:extLst>
      <p:ext uri="{BB962C8B-B14F-4D97-AF65-F5344CB8AC3E}">
        <p14:creationId xmlns:p14="http://schemas.microsoft.com/office/powerpoint/2010/main" val="253357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275C31F-6467-4E1E-A0EA-9380925BBFE4}"/>
              </a:ext>
            </a:extLst>
          </p:cNvPr>
          <p:cNvPicPr>
            <a:picLocks noChangeAspect="1"/>
          </p:cNvPicPr>
          <p:nvPr/>
        </p:nvPicPr>
        <p:blipFill>
          <a:blip r:embed="rId2"/>
          <a:stretch>
            <a:fillRect/>
          </a:stretch>
        </p:blipFill>
        <p:spPr>
          <a:xfrm>
            <a:off x="-1079" y="-1886"/>
            <a:ext cx="12194155" cy="6531094"/>
          </a:xfrm>
          <a:prstGeom prst="rect">
            <a:avLst/>
          </a:prstGeom>
        </p:spPr>
      </p:pic>
      <p:sp>
        <p:nvSpPr>
          <p:cNvPr id="2" name="Title 1">
            <a:extLst>
              <a:ext uri="{FF2B5EF4-FFF2-40B4-BE49-F238E27FC236}">
                <a16:creationId xmlns:a16="http://schemas.microsoft.com/office/drawing/2014/main" id="{B519616D-A65E-4B1B-B69E-B05F243457F6}"/>
              </a:ext>
            </a:extLst>
          </p:cNvPr>
          <p:cNvSpPr>
            <a:spLocks noGrp="1"/>
          </p:cNvSpPr>
          <p:nvPr>
            <p:ph type="title"/>
          </p:nvPr>
        </p:nvSpPr>
        <p:spPr>
          <a:xfrm>
            <a:off x="2875" y="-47520"/>
            <a:ext cx="5587042" cy="911525"/>
          </a:xfrm>
        </p:spPr>
        <p:txBody>
          <a:bodyPr/>
          <a:lstStyle/>
          <a:p>
            <a:r>
              <a:rPr lang="en-US" u="sng" dirty="0">
                <a:solidFill>
                  <a:schemeClr val="bg1">
                    <a:lumMod val="85000"/>
                  </a:schemeClr>
                </a:solidFill>
              </a:rPr>
              <a:t>Student Shout Outs </a:t>
            </a:r>
          </a:p>
        </p:txBody>
      </p:sp>
      <p:sp>
        <p:nvSpPr>
          <p:cNvPr id="3" name="Content Placeholder 2">
            <a:extLst>
              <a:ext uri="{FF2B5EF4-FFF2-40B4-BE49-F238E27FC236}">
                <a16:creationId xmlns:a16="http://schemas.microsoft.com/office/drawing/2014/main" id="{FF3BE9F6-FB01-4BAD-BC71-9FCF40C9B9DB}"/>
              </a:ext>
            </a:extLst>
          </p:cNvPr>
          <p:cNvSpPr>
            <a:spLocks noGrp="1"/>
          </p:cNvSpPr>
          <p:nvPr>
            <p:ph idx="1"/>
          </p:nvPr>
        </p:nvSpPr>
        <p:spPr>
          <a:xfrm>
            <a:off x="161026" y="881045"/>
            <a:ext cx="10619118" cy="4755397"/>
          </a:xfrm>
        </p:spPr>
        <p:txBody>
          <a:bodyPr vert="horz" lIns="91440" tIns="45720" rIns="91440" bIns="45720" rtlCol="0" anchor="t">
            <a:noAutofit/>
          </a:bodyPr>
          <a:lstStyle/>
          <a:p>
            <a:r>
              <a:rPr lang="en-US" dirty="0">
                <a:solidFill>
                  <a:schemeClr val="bg1"/>
                </a:solidFill>
                <a:ea typeface="+mn-lt"/>
                <a:cs typeface="+mn-lt"/>
              </a:rPr>
              <a:t>PLTW students honored for their National Exam Scores on 2/10:</a:t>
            </a:r>
            <a:endParaRPr lang="en-US" dirty="0">
              <a:solidFill>
                <a:schemeClr val="bg1"/>
              </a:solidFill>
            </a:endParaRPr>
          </a:p>
          <a:p>
            <a:pPr>
              <a:buClr>
                <a:srgbClr val="262626"/>
              </a:buClr>
            </a:pPr>
            <a:r>
              <a:rPr lang="en-US" dirty="0">
                <a:solidFill>
                  <a:schemeClr val="bg1"/>
                </a:solidFill>
                <a:ea typeface="+mn-lt"/>
                <a:cs typeface="+mn-lt"/>
              </a:rPr>
              <a:t>Alyssa James</a:t>
            </a:r>
            <a:endParaRPr lang="en-US" dirty="0">
              <a:solidFill>
                <a:schemeClr val="bg1"/>
              </a:solidFill>
            </a:endParaRPr>
          </a:p>
          <a:p>
            <a:pPr>
              <a:buClr>
                <a:srgbClr val="262626"/>
              </a:buClr>
            </a:pPr>
            <a:r>
              <a:rPr lang="en-US" dirty="0">
                <a:solidFill>
                  <a:schemeClr val="bg1"/>
                </a:solidFill>
                <a:ea typeface="+mn-lt"/>
                <a:cs typeface="+mn-lt"/>
              </a:rPr>
              <a:t>Alexis Lednum</a:t>
            </a:r>
            <a:endParaRPr lang="en-US" dirty="0">
              <a:solidFill>
                <a:schemeClr val="bg1"/>
              </a:solidFill>
            </a:endParaRPr>
          </a:p>
          <a:p>
            <a:pPr>
              <a:buClr>
                <a:srgbClr val="262626"/>
              </a:buClr>
            </a:pPr>
            <a:r>
              <a:rPr lang="en-US" dirty="0">
                <a:solidFill>
                  <a:schemeClr val="bg1"/>
                </a:solidFill>
                <a:ea typeface="+mn-lt"/>
                <a:cs typeface="+mn-lt"/>
              </a:rPr>
              <a:t>Emilee Cohee</a:t>
            </a:r>
            <a:endParaRPr lang="en-US" dirty="0">
              <a:solidFill>
                <a:schemeClr val="bg1"/>
              </a:solidFill>
            </a:endParaRPr>
          </a:p>
          <a:p>
            <a:pPr>
              <a:buClr>
                <a:srgbClr val="262626"/>
              </a:buClr>
            </a:pPr>
            <a:r>
              <a:rPr lang="en-US" dirty="0">
                <a:solidFill>
                  <a:schemeClr val="bg1"/>
                </a:solidFill>
                <a:ea typeface="+mn-lt"/>
                <a:cs typeface="+mn-lt"/>
              </a:rPr>
              <a:t>Ta’Tyana Maradiaga</a:t>
            </a:r>
            <a:endParaRPr lang="en-US" dirty="0">
              <a:solidFill>
                <a:schemeClr val="bg1"/>
              </a:solidFill>
            </a:endParaRPr>
          </a:p>
          <a:p>
            <a:pPr>
              <a:buClr>
                <a:srgbClr val="262626"/>
              </a:buClr>
            </a:pPr>
            <a:r>
              <a:rPr lang="en-US" dirty="0">
                <a:solidFill>
                  <a:schemeClr val="bg1"/>
                </a:solidFill>
                <a:ea typeface="+mn-lt"/>
                <a:cs typeface="+mn-lt"/>
              </a:rPr>
              <a:t>Laila Stafford</a:t>
            </a:r>
            <a:endParaRPr lang="en-US" dirty="0">
              <a:solidFill>
                <a:schemeClr val="bg1"/>
              </a:solidFill>
            </a:endParaRPr>
          </a:p>
          <a:p>
            <a:pPr>
              <a:buClr>
                <a:srgbClr val="262626"/>
              </a:buClr>
            </a:pPr>
            <a:r>
              <a:rPr lang="en-US" dirty="0">
                <a:solidFill>
                  <a:schemeClr val="bg1"/>
                </a:solidFill>
                <a:ea typeface="+mn-lt"/>
                <a:cs typeface="+mn-lt"/>
              </a:rPr>
              <a:t>Cristina Lopez</a:t>
            </a:r>
            <a:endParaRPr lang="en-US" dirty="0">
              <a:solidFill>
                <a:schemeClr val="bg1"/>
              </a:solidFill>
            </a:endParaRPr>
          </a:p>
          <a:p>
            <a:pPr>
              <a:buClr>
                <a:srgbClr val="262626"/>
              </a:buClr>
            </a:pPr>
            <a:r>
              <a:rPr lang="en-US" dirty="0">
                <a:solidFill>
                  <a:schemeClr val="bg1"/>
                </a:solidFill>
                <a:ea typeface="+mn-lt"/>
                <a:cs typeface="+mn-lt"/>
              </a:rPr>
              <a:t>Landon Green</a:t>
            </a:r>
            <a:endParaRPr lang="en-US" dirty="0">
              <a:solidFill>
                <a:schemeClr val="bg1"/>
              </a:solidFill>
            </a:endParaRPr>
          </a:p>
          <a:p>
            <a:pPr>
              <a:buClr>
                <a:srgbClr val="262626"/>
              </a:buClr>
            </a:pPr>
            <a:r>
              <a:rPr lang="en-US" dirty="0">
                <a:solidFill>
                  <a:schemeClr val="bg1"/>
                </a:solidFill>
                <a:ea typeface="+mn-lt"/>
                <a:cs typeface="+mn-lt"/>
              </a:rPr>
              <a:t>Maddie Tobat</a:t>
            </a:r>
            <a:endParaRPr lang="en-US" dirty="0">
              <a:solidFill>
                <a:schemeClr val="bg1"/>
              </a:solidFill>
            </a:endParaRPr>
          </a:p>
          <a:p>
            <a:pPr>
              <a:buClr>
                <a:srgbClr val="262626"/>
              </a:buClr>
            </a:pPr>
            <a:r>
              <a:rPr lang="en-US" dirty="0">
                <a:solidFill>
                  <a:schemeClr val="bg1"/>
                </a:solidFill>
                <a:ea typeface="+mn-lt"/>
                <a:cs typeface="+mn-lt"/>
              </a:rPr>
              <a:t>Sydney Santos</a:t>
            </a:r>
            <a:endParaRPr lang="en-US" dirty="0">
              <a:solidFill>
                <a:schemeClr val="bg1"/>
              </a:solidFill>
            </a:endParaRPr>
          </a:p>
          <a:p>
            <a:pPr>
              <a:buClr>
                <a:srgbClr val="262626"/>
              </a:buClr>
            </a:pPr>
            <a:r>
              <a:rPr lang="en-US" dirty="0">
                <a:solidFill>
                  <a:schemeClr val="bg1"/>
                </a:solidFill>
                <a:ea typeface="+mn-lt"/>
                <a:cs typeface="+mn-lt"/>
              </a:rPr>
              <a:t>Katelyn Hopkins</a:t>
            </a:r>
            <a:endParaRPr lang="en-US" dirty="0">
              <a:solidFill>
                <a:schemeClr val="bg1"/>
              </a:solidFill>
            </a:endParaRPr>
          </a:p>
          <a:p>
            <a:pPr>
              <a:buClr>
                <a:srgbClr val="262626"/>
              </a:buClr>
            </a:pPr>
            <a:r>
              <a:rPr lang="en-US" dirty="0">
                <a:solidFill>
                  <a:schemeClr val="bg1"/>
                </a:solidFill>
                <a:ea typeface="+mn-lt"/>
                <a:cs typeface="+mn-lt"/>
              </a:rPr>
              <a:t>Fatima Kaleem</a:t>
            </a:r>
            <a:endParaRPr lang="en-US" dirty="0">
              <a:solidFill>
                <a:schemeClr val="bg1"/>
              </a:solidFill>
            </a:endParaRPr>
          </a:p>
          <a:p>
            <a:pPr>
              <a:buClr>
                <a:srgbClr val="262626"/>
              </a:buClr>
            </a:pPr>
            <a:r>
              <a:rPr lang="en-US" dirty="0">
                <a:solidFill>
                  <a:schemeClr val="bg1"/>
                </a:solidFill>
                <a:ea typeface="+mn-lt"/>
                <a:cs typeface="+mn-lt"/>
              </a:rPr>
              <a:t>Chloe Carpenter</a:t>
            </a:r>
            <a:endParaRPr lang="en-US" dirty="0">
              <a:solidFill>
                <a:schemeClr val="bg1"/>
              </a:solidFill>
            </a:endParaRPr>
          </a:p>
          <a:p>
            <a:pPr>
              <a:buClr>
                <a:srgbClr val="262626"/>
              </a:buClr>
            </a:pPr>
            <a:r>
              <a:rPr lang="en-US" dirty="0">
                <a:solidFill>
                  <a:schemeClr val="bg1"/>
                </a:solidFill>
                <a:ea typeface="+mn-lt"/>
                <a:cs typeface="+mn-lt"/>
              </a:rPr>
              <a:t>Raven Molock received the Presidential Scholarship at Stevenson University for her work with the PLTW Program!</a:t>
            </a:r>
            <a:endParaRPr lang="en-US" dirty="0">
              <a:solidFill>
                <a:schemeClr val="bg1"/>
              </a:solidFill>
            </a:endParaRPr>
          </a:p>
          <a:p>
            <a:pPr>
              <a:buClr>
                <a:srgbClr val="262626"/>
              </a:buClr>
            </a:pPr>
            <a:endParaRPr lang="en-US" dirty="0"/>
          </a:p>
        </p:txBody>
      </p:sp>
      <p:pic>
        <p:nvPicPr>
          <p:cNvPr id="5" name="Picture 4" descr="A group of people holding a sign&#10;&#10;Description automatically generated">
            <a:extLst>
              <a:ext uri="{FF2B5EF4-FFF2-40B4-BE49-F238E27FC236}">
                <a16:creationId xmlns:a16="http://schemas.microsoft.com/office/drawing/2014/main" id="{8C8B94FE-A2E6-4506-819B-10B48990AE89}"/>
              </a:ext>
            </a:extLst>
          </p:cNvPr>
          <p:cNvPicPr>
            <a:picLocks noChangeAspect="1"/>
          </p:cNvPicPr>
          <p:nvPr/>
        </p:nvPicPr>
        <p:blipFill>
          <a:blip r:embed="rId3"/>
          <a:stretch>
            <a:fillRect/>
          </a:stretch>
        </p:blipFill>
        <p:spPr>
          <a:xfrm>
            <a:off x="3471147" y="1499272"/>
            <a:ext cx="5019667" cy="3849624"/>
          </a:xfrm>
          <a:prstGeom prst="rect">
            <a:avLst/>
          </a:prstGeom>
        </p:spPr>
      </p:pic>
    </p:spTree>
    <p:extLst>
      <p:ext uri="{BB962C8B-B14F-4D97-AF65-F5344CB8AC3E}">
        <p14:creationId xmlns:p14="http://schemas.microsoft.com/office/powerpoint/2010/main" val="68723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nature, rainbow, night sky&#10;&#10;Description automatically generated">
            <a:extLst>
              <a:ext uri="{FF2B5EF4-FFF2-40B4-BE49-F238E27FC236}">
                <a16:creationId xmlns:a16="http://schemas.microsoft.com/office/drawing/2014/main" id="{586ECA7D-0368-4E97-8076-2E83C0A4AC49}"/>
              </a:ext>
            </a:extLst>
          </p:cNvPr>
          <p:cNvPicPr>
            <a:picLocks noChangeAspect="1"/>
          </p:cNvPicPr>
          <p:nvPr/>
        </p:nvPicPr>
        <p:blipFill>
          <a:blip r:embed="rId2"/>
          <a:stretch>
            <a:fillRect/>
          </a:stretch>
        </p:blipFill>
        <p:spPr>
          <a:xfrm>
            <a:off x="-1169" y="-1797"/>
            <a:ext cx="12294977" cy="6861594"/>
          </a:xfrm>
          <a:prstGeom prst="rect">
            <a:avLst/>
          </a:prstGeom>
        </p:spPr>
      </p:pic>
      <p:sp>
        <p:nvSpPr>
          <p:cNvPr id="2" name="Title 1">
            <a:extLst>
              <a:ext uri="{FF2B5EF4-FFF2-40B4-BE49-F238E27FC236}">
                <a16:creationId xmlns:a16="http://schemas.microsoft.com/office/drawing/2014/main" id="{A6161B10-43DC-4ECD-8DB4-03EE51F5DDC3}"/>
              </a:ext>
            </a:extLst>
          </p:cNvPr>
          <p:cNvSpPr>
            <a:spLocks noGrp="1"/>
          </p:cNvSpPr>
          <p:nvPr>
            <p:ph type="title"/>
          </p:nvPr>
        </p:nvSpPr>
        <p:spPr>
          <a:xfrm>
            <a:off x="189782" y="211273"/>
            <a:ext cx="4091797" cy="882770"/>
          </a:xfrm>
        </p:spPr>
        <p:txBody>
          <a:bodyPr/>
          <a:lstStyle/>
          <a:p>
            <a:r>
              <a:rPr lang="en-US" u="sng" dirty="0"/>
              <a:t>Staff Shout Outs</a:t>
            </a:r>
            <a:r>
              <a:rPr lang="en-US" dirty="0"/>
              <a:t> </a:t>
            </a:r>
          </a:p>
        </p:txBody>
      </p:sp>
      <p:sp>
        <p:nvSpPr>
          <p:cNvPr id="3" name="Content Placeholder 2">
            <a:extLst>
              <a:ext uri="{FF2B5EF4-FFF2-40B4-BE49-F238E27FC236}">
                <a16:creationId xmlns:a16="http://schemas.microsoft.com/office/drawing/2014/main" id="{C28A0F33-1DE2-4219-9569-716F28DFB060}"/>
              </a:ext>
            </a:extLst>
          </p:cNvPr>
          <p:cNvSpPr>
            <a:spLocks noGrp="1"/>
          </p:cNvSpPr>
          <p:nvPr>
            <p:ph idx="1"/>
          </p:nvPr>
        </p:nvSpPr>
        <p:spPr>
          <a:xfrm>
            <a:off x="189781" y="1211724"/>
            <a:ext cx="6996023" cy="5416755"/>
          </a:xfrm>
        </p:spPr>
        <p:txBody>
          <a:bodyPr vert="horz" lIns="91440" tIns="45720" rIns="91440" bIns="45720" rtlCol="0" anchor="t">
            <a:noAutofit/>
          </a:bodyPr>
          <a:lstStyle/>
          <a:p>
            <a:r>
              <a:rPr lang="en-US" sz="2000" u="sng" dirty="0">
                <a:ea typeface="+mn-lt"/>
                <a:cs typeface="+mn-lt"/>
              </a:rPr>
              <a:t>PBIS Staff of the Month for January 2022:</a:t>
            </a:r>
            <a:endParaRPr lang="en-US" sz="2000" u="sng" dirty="0"/>
          </a:p>
          <a:p>
            <a:pPr>
              <a:buClr>
                <a:srgbClr val="262626"/>
              </a:buClr>
            </a:pPr>
            <a:r>
              <a:rPr lang="en-US" sz="2000" dirty="0">
                <a:ea typeface="+mn-lt"/>
                <a:cs typeface="+mn-lt"/>
              </a:rPr>
              <a:t>Dr. Laura Aberg and Brock Boland</a:t>
            </a:r>
            <a:endParaRPr lang="en-US" sz="2000" dirty="0"/>
          </a:p>
          <a:p>
            <a:pPr>
              <a:buClr>
                <a:srgbClr val="262626"/>
              </a:buClr>
            </a:pPr>
            <a:r>
              <a:rPr lang="en-US" sz="2000" u="sng" dirty="0">
                <a:ea typeface="+mn-lt"/>
                <a:cs typeface="+mn-lt"/>
              </a:rPr>
              <a:t> Bubba Recipients since January: </a:t>
            </a:r>
            <a:endParaRPr lang="en-US" sz="2000" u="sng" dirty="0"/>
          </a:p>
          <a:p>
            <a:pPr>
              <a:buClr>
                <a:srgbClr val="262626"/>
              </a:buClr>
            </a:pPr>
            <a:r>
              <a:rPr lang="en-US" sz="2000" dirty="0">
                <a:ea typeface="+mn-lt"/>
                <a:cs typeface="+mn-lt"/>
              </a:rPr>
              <a:t>Matthew D’Amario, Brock Boland, Kaitlyn Prekrel , and Jennifer Walter </a:t>
            </a:r>
            <a:endParaRPr lang="en-US" sz="2000" dirty="0"/>
          </a:p>
          <a:p>
            <a:pPr>
              <a:buClr>
                <a:srgbClr val="262626"/>
              </a:buClr>
            </a:pPr>
            <a:r>
              <a:rPr lang="en-US" sz="2000" dirty="0"/>
              <a:t>Congratulations to Mr. Phil Albert for being NDHS Teacher of the Year nominee!!</a:t>
            </a:r>
          </a:p>
          <a:p>
            <a:pPr>
              <a:buClr>
                <a:srgbClr val="262626"/>
              </a:buClr>
            </a:pPr>
            <a:r>
              <a:rPr lang="en-US" sz="2000" u="sng" dirty="0"/>
              <a:t>New Teachers to The Nest </a:t>
            </a:r>
          </a:p>
          <a:p>
            <a:pPr>
              <a:buClr>
                <a:srgbClr val="262626"/>
              </a:buClr>
            </a:pPr>
            <a:r>
              <a:rPr lang="en-US" sz="2000" dirty="0"/>
              <a:t>Ms. Milagros Pabon - Cabrera</a:t>
            </a:r>
          </a:p>
          <a:p>
            <a:pPr>
              <a:buClr>
                <a:srgbClr val="262626"/>
              </a:buClr>
            </a:pPr>
            <a:r>
              <a:rPr lang="en-US" sz="2000" dirty="0"/>
              <a:t>Mr. Cecil Johnson </a:t>
            </a:r>
          </a:p>
          <a:p>
            <a:pPr>
              <a:buClr>
                <a:srgbClr val="262626"/>
              </a:buClr>
            </a:pPr>
            <a:r>
              <a:rPr lang="en-US" sz="2000" dirty="0"/>
              <a:t>Mr. Brandon Hallbrook </a:t>
            </a:r>
          </a:p>
          <a:p>
            <a:pPr>
              <a:buClr>
                <a:srgbClr val="262626"/>
              </a:buClr>
            </a:pPr>
            <a:endParaRPr lang="en-US" sz="2000" dirty="0"/>
          </a:p>
          <a:p>
            <a:pPr>
              <a:buClr>
                <a:srgbClr val="262626"/>
              </a:buClr>
            </a:pPr>
            <a:endParaRPr lang="en-US" u="sng" dirty="0"/>
          </a:p>
          <a:p>
            <a:pPr>
              <a:buClr>
                <a:srgbClr val="262626"/>
              </a:buClr>
            </a:pPr>
            <a:endParaRPr lang="en-US" u="sng" dirty="0"/>
          </a:p>
        </p:txBody>
      </p:sp>
      <p:pic>
        <p:nvPicPr>
          <p:cNvPr id="4" name="Picture 4" descr="A picture containing text, person, person, indoor&#10;&#10;Description automatically generated">
            <a:extLst>
              <a:ext uri="{FF2B5EF4-FFF2-40B4-BE49-F238E27FC236}">
                <a16:creationId xmlns:a16="http://schemas.microsoft.com/office/drawing/2014/main" id="{AC67AB2A-EAC9-4D0B-9870-27CF37E8F0B6}"/>
              </a:ext>
            </a:extLst>
          </p:cNvPr>
          <p:cNvPicPr>
            <a:picLocks noChangeAspect="1"/>
          </p:cNvPicPr>
          <p:nvPr/>
        </p:nvPicPr>
        <p:blipFill>
          <a:blip r:embed="rId3"/>
          <a:stretch>
            <a:fillRect/>
          </a:stretch>
        </p:blipFill>
        <p:spPr>
          <a:xfrm>
            <a:off x="6895381" y="410682"/>
            <a:ext cx="4540369" cy="6036637"/>
          </a:xfrm>
          <a:prstGeom prst="rect">
            <a:avLst/>
          </a:prstGeom>
        </p:spPr>
      </p:pic>
    </p:spTree>
    <p:extLst>
      <p:ext uri="{BB962C8B-B14F-4D97-AF65-F5344CB8AC3E}">
        <p14:creationId xmlns:p14="http://schemas.microsoft.com/office/powerpoint/2010/main" val="136883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snow&#10;&#10;Description automatically generated">
            <a:extLst>
              <a:ext uri="{FF2B5EF4-FFF2-40B4-BE49-F238E27FC236}">
                <a16:creationId xmlns:a16="http://schemas.microsoft.com/office/drawing/2014/main" id="{0670DE3A-E444-402A-BDE1-56892446B2D8}"/>
              </a:ext>
            </a:extLst>
          </p:cNvPr>
          <p:cNvPicPr>
            <a:picLocks noChangeAspect="1"/>
          </p:cNvPicPr>
          <p:nvPr/>
        </p:nvPicPr>
        <p:blipFill>
          <a:blip r:embed="rId2"/>
          <a:stretch>
            <a:fillRect/>
          </a:stretch>
        </p:blipFill>
        <p:spPr>
          <a:xfrm>
            <a:off x="-92016" y="-2336"/>
            <a:ext cx="12289763" cy="6862672"/>
          </a:xfrm>
          <a:prstGeom prst="rect">
            <a:avLst/>
          </a:prstGeom>
        </p:spPr>
      </p:pic>
      <p:pic>
        <p:nvPicPr>
          <p:cNvPr id="5" name="Picture 5">
            <a:extLst>
              <a:ext uri="{FF2B5EF4-FFF2-40B4-BE49-F238E27FC236}">
                <a16:creationId xmlns:a16="http://schemas.microsoft.com/office/drawing/2014/main" id="{8B67B25E-59A1-4488-BEF5-1AF4FA72BCE4}"/>
              </a:ext>
            </a:extLst>
          </p:cNvPr>
          <p:cNvPicPr>
            <a:picLocks noChangeAspect="1"/>
          </p:cNvPicPr>
          <p:nvPr/>
        </p:nvPicPr>
        <p:blipFill>
          <a:blip r:embed="rId3"/>
          <a:stretch>
            <a:fillRect/>
          </a:stretch>
        </p:blipFill>
        <p:spPr>
          <a:xfrm>
            <a:off x="296174" y="1161705"/>
            <a:ext cx="5719313" cy="4304553"/>
          </a:xfrm>
          <a:prstGeom prst="rect">
            <a:avLst/>
          </a:prstGeom>
        </p:spPr>
      </p:pic>
      <p:sp>
        <p:nvSpPr>
          <p:cNvPr id="9" name="Rectangle 8">
            <a:extLst>
              <a:ext uri="{FF2B5EF4-FFF2-40B4-BE49-F238E27FC236}">
                <a16:creationId xmlns:a16="http://schemas.microsoft.com/office/drawing/2014/main" id="{A3D82EF1-DDCD-4D33-A6CB-42248BB3EACB}"/>
              </a:ext>
            </a:extLst>
          </p:cNvPr>
          <p:cNvSpPr/>
          <p:nvPr/>
        </p:nvSpPr>
        <p:spPr>
          <a:xfrm>
            <a:off x="6400799" y="-4312"/>
            <a:ext cx="5779697" cy="69011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2106125-37D0-42FB-B4CC-E75A7AE59D35}"/>
              </a:ext>
            </a:extLst>
          </p:cNvPr>
          <p:cNvSpPr txBox="1"/>
          <p:nvPr/>
        </p:nvSpPr>
        <p:spPr>
          <a:xfrm>
            <a:off x="6622211" y="396815"/>
            <a:ext cx="5575540"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u="sng" dirty="0">
                <a:ea typeface="+mn-lt"/>
                <a:cs typeface="+mn-lt"/>
              </a:rPr>
              <a:t>Clubs &amp; Programs</a:t>
            </a:r>
            <a:r>
              <a:rPr lang="en-US" sz="2200" u="sng" dirty="0">
                <a:ea typeface="+mn-lt"/>
                <a:cs typeface="+mn-lt"/>
              </a:rPr>
              <a:t> </a:t>
            </a:r>
          </a:p>
          <a:p>
            <a:endParaRPr lang="en-US" sz="2200" dirty="0">
              <a:ea typeface="+mn-lt"/>
              <a:cs typeface="+mn-lt"/>
            </a:endParaRPr>
          </a:p>
          <a:p>
            <a:pPr marL="285750" indent="-285750">
              <a:buFont typeface="Arial"/>
              <a:buChar char="•"/>
            </a:pPr>
            <a:r>
              <a:rPr lang="en-US" sz="2200" dirty="0">
                <a:ea typeface="+mn-lt"/>
                <a:cs typeface="+mn-lt"/>
              </a:rPr>
              <a:t>January 19 - Club Pictures were held</a:t>
            </a:r>
          </a:p>
          <a:p>
            <a:pPr marL="285750" indent="-285750">
              <a:buFont typeface="Arial"/>
              <a:buChar char="•"/>
            </a:pPr>
            <a:r>
              <a:rPr lang="en-US" sz="2200" dirty="0">
                <a:ea typeface="+mn-lt"/>
                <a:cs typeface="+mn-lt"/>
              </a:rPr>
              <a:t>January 19 - National Art Honor Society Induction was held with 4 new members inducted.</a:t>
            </a:r>
            <a:endParaRPr lang="en-US" sz="2200" dirty="0"/>
          </a:p>
          <a:p>
            <a:pPr marL="285750" indent="-285750">
              <a:buFont typeface="Arial"/>
              <a:buChar char="•"/>
            </a:pPr>
            <a:r>
              <a:rPr lang="en-US" sz="2200" dirty="0"/>
              <a:t>Kindness Club is putting out a Google Form to vote for Club Officers </a:t>
            </a:r>
          </a:p>
          <a:p>
            <a:pPr marL="285750" indent="-285750">
              <a:buFont typeface="Arial"/>
              <a:buChar char="•"/>
            </a:pPr>
            <a:r>
              <a:rPr lang="en-US" sz="2200" dirty="0"/>
              <a:t>Mentorship Club is picking a new Club Name</a:t>
            </a:r>
          </a:p>
          <a:p>
            <a:pPr marL="285750" indent="-285750">
              <a:buFont typeface="Arial"/>
              <a:buChar char="•"/>
            </a:pPr>
            <a:r>
              <a:rPr lang="en-US" sz="2200" dirty="0"/>
              <a:t>Prom Committee meet at their monthly meeting and chose  the theme of  Prom. </a:t>
            </a:r>
          </a:p>
          <a:p>
            <a:pPr marL="285750" indent="-285750">
              <a:buFont typeface="Arial"/>
              <a:buChar char="•"/>
            </a:pPr>
            <a:r>
              <a:rPr lang="en-US" sz="2200" dirty="0"/>
              <a:t>National Honor Society is having a canned food drive that started on February 14. </a:t>
            </a:r>
          </a:p>
          <a:p>
            <a:pPr marL="285750" indent="-285750">
              <a:buFont typeface="Arial"/>
              <a:buChar char="•"/>
            </a:pPr>
            <a:endParaRPr lang="en-US" sz="2000" dirty="0"/>
          </a:p>
          <a:p>
            <a:endParaRPr lang="en-US" sz="2000" dirty="0"/>
          </a:p>
        </p:txBody>
      </p:sp>
    </p:spTree>
    <p:extLst>
      <p:ext uri="{BB962C8B-B14F-4D97-AF65-F5344CB8AC3E}">
        <p14:creationId xmlns:p14="http://schemas.microsoft.com/office/powerpoint/2010/main" val="846009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ED5FB32-8D32-491D-B623-CB703B026B7C}"/>
              </a:ext>
            </a:extLst>
          </p:cNvPr>
          <p:cNvPicPr>
            <a:picLocks noChangeAspect="1"/>
          </p:cNvPicPr>
          <p:nvPr/>
        </p:nvPicPr>
        <p:blipFill>
          <a:blip r:embed="rId2"/>
          <a:stretch>
            <a:fillRect/>
          </a:stretch>
        </p:blipFill>
        <p:spPr>
          <a:xfrm>
            <a:off x="-5751" y="-540"/>
            <a:ext cx="12045350" cy="6859079"/>
          </a:xfrm>
          <a:prstGeom prst="rect">
            <a:avLst/>
          </a:prstGeom>
        </p:spPr>
      </p:pic>
      <p:sp>
        <p:nvSpPr>
          <p:cNvPr id="2" name="Title 1">
            <a:extLst>
              <a:ext uri="{FF2B5EF4-FFF2-40B4-BE49-F238E27FC236}">
                <a16:creationId xmlns:a16="http://schemas.microsoft.com/office/drawing/2014/main" id="{B7B1D326-F175-4193-953C-E640C40853CB}"/>
              </a:ext>
            </a:extLst>
          </p:cNvPr>
          <p:cNvSpPr>
            <a:spLocks noGrp="1"/>
          </p:cNvSpPr>
          <p:nvPr>
            <p:ph type="title"/>
          </p:nvPr>
        </p:nvSpPr>
        <p:spPr>
          <a:xfrm>
            <a:off x="175404" y="110632"/>
            <a:ext cx="3344174" cy="1371600"/>
          </a:xfrm>
        </p:spPr>
        <p:txBody>
          <a:bodyPr/>
          <a:lstStyle/>
          <a:p>
            <a:r>
              <a:rPr lang="en-US" u="sng" dirty="0">
                <a:solidFill>
                  <a:schemeClr val="tx1"/>
                </a:solidFill>
              </a:rPr>
              <a:t>Athletics</a:t>
            </a:r>
            <a:r>
              <a:rPr lang="en-US" dirty="0">
                <a:solidFill>
                  <a:schemeClr val="tx1"/>
                </a:solidFill>
              </a:rPr>
              <a:t> </a:t>
            </a:r>
          </a:p>
        </p:txBody>
      </p:sp>
      <p:sp>
        <p:nvSpPr>
          <p:cNvPr id="3" name="Content Placeholder 2">
            <a:extLst>
              <a:ext uri="{FF2B5EF4-FFF2-40B4-BE49-F238E27FC236}">
                <a16:creationId xmlns:a16="http://schemas.microsoft.com/office/drawing/2014/main" id="{7058901B-760B-4526-9ACD-FF4DAE37AB0E}"/>
              </a:ext>
            </a:extLst>
          </p:cNvPr>
          <p:cNvSpPr>
            <a:spLocks noGrp="1"/>
          </p:cNvSpPr>
          <p:nvPr>
            <p:ph idx="1"/>
          </p:nvPr>
        </p:nvSpPr>
        <p:spPr>
          <a:xfrm>
            <a:off x="175403" y="1413006"/>
            <a:ext cx="6650966" cy="4726642"/>
          </a:xfrm>
        </p:spPr>
        <p:txBody>
          <a:bodyPr vert="horz" lIns="91440" tIns="45720" rIns="91440" bIns="45720" rtlCol="0" anchor="t">
            <a:noAutofit/>
          </a:bodyPr>
          <a:lstStyle/>
          <a:p>
            <a:r>
              <a:rPr lang="en-US" sz="2200" dirty="0">
                <a:ea typeface="+mn-lt"/>
                <a:cs typeface="+mn-lt"/>
              </a:rPr>
              <a:t>January 22- Virtual Unified Athletics Summit held</a:t>
            </a:r>
            <a:endParaRPr lang="en-US" sz="2200" dirty="0"/>
          </a:p>
          <a:p>
            <a:pPr>
              <a:buClr>
                <a:srgbClr val="262626"/>
              </a:buClr>
            </a:pPr>
            <a:r>
              <a:rPr lang="en-US" sz="2200" dirty="0">
                <a:ea typeface="+mn-lt"/>
                <a:cs typeface="+mn-lt"/>
              </a:rPr>
              <a:t>February 5- Bayside Swimming Championships held with Doc as the administrator.</a:t>
            </a:r>
            <a:endParaRPr lang="en-US" sz="2200" dirty="0"/>
          </a:p>
          <a:p>
            <a:pPr>
              <a:buClr>
                <a:srgbClr val="262626"/>
              </a:buClr>
            </a:pPr>
            <a:r>
              <a:rPr lang="en-US" sz="2200" dirty="0">
                <a:ea typeface="+mn-lt"/>
                <a:cs typeface="+mn-lt"/>
              </a:rPr>
              <a:t>February 11/12- Annual Care and Prevention/CPR classes for athletic coaches held</a:t>
            </a:r>
            <a:endParaRPr lang="en-US" sz="2200" dirty="0"/>
          </a:p>
          <a:p>
            <a:pPr>
              <a:buClr>
                <a:srgbClr val="262626"/>
              </a:buClr>
            </a:pPr>
            <a:r>
              <a:rPr lang="en-US" sz="2200" dirty="0">
                <a:ea typeface="+mn-lt"/>
                <a:cs typeface="+mn-lt"/>
              </a:rPr>
              <a:t>NDHS is preparing for spring sports!</a:t>
            </a:r>
            <a:endParaRPr lang="en-US" sz="2200" dirty="0"/>
          </a:p>
          <a:p>
            <a:pPr>
              <a:buClr>
                <a:srgbClr val="262626"/>
              </a:buClr>
            </a:pPr>
            <a:r>
              <a:rPr lang="en-US" sz="2200" dirty="0">
                <a:ea typeface="+mn-lt"/>
                <a:cs typeface="+mn-lt"/>
              </a:rPr>
              <a:t>NDHS wrestling hosted its first ever State Regional Duals on February 7!</a:t>
            </a:r>
            <a:endParaRPr lang="en-US" sz="2200" dirty="0"/>
          </a:p>
          <a:p>
            <a:pPr>
              <a:buClr>
                <a:srgbClr val="262626"/>
              </a:buClr>
            </a:pPr>
            <a:r>
              <a:rPr lang="en-US" sz="2200" dirty="0">
                <a:ea typeface="+mn-lt"/>
                <a:cs typeface="+mn-lt"/>
              </a:rPr>
              <a:t>Athletic Winter Pictures were taken on February 8</a:t>
            </a:r>
          </a:p>
          <a:p>
            <a:pPr>
              <a:buClr>
                <a:srgbClr val="262626"/>
              </a:buClr>
            </a:pPr>
            <a:r>
              <a:rPr lang="en-US" sz="2200" dirty="0"/>
              <a:t>Winter Sports had their Senior Nights </a:t>
            </a:r>
          </a:p>
          <a:p>
            <a:pPr>
              <a:buClr>
                <a:srgbClr val="262626"/>
              </a:buClr>
            </a:pPr>
            <a:endParaRPr lang="en-US" sz="2200" dirty="0"/>
          </a:p>
        </p:txBody>
      </p:sp>
      <p:pic>
        <p:nvPicPr>
          <p:cNvPr id="4" name="Picture 4" descr="A picture containing sport&#10;&#10;Description automatically generated">
            <a:extLst>
              <a:ext uri="{FF2B5EF4-FFF2-40B4-BE49-F238E27FC236}">
                <a16:creationId xmlns:a16="http://schemas.microsoft.com/office/drawing/2014/main" id="{6193C0A1-0459-4B13-ADE3-5AE4D04DC070}"/>
              </a:ext>
            </a:extLst>
          </p:cNvPr>
          <p:cNvPicPr>
            <a:picLocks noChangeAspect="1"/>
          </p:cNvPicPr>
          <p:nvPr/>
        </p:nvPicPr>
        <p:blipFill>
          <a:blip r:embed="rId3"/>
          <a:stretch>
            <a:fillRect/>
          </a:stretch>
        </p:blipFill>
        <p:spPr>
          <a:xfrm>
            <a:off x="7269192" y="410681"/>
            <a:ext cx="4410973" cy="5864109"/>
          </a:xfrm>
          <a:prstGeom prst="rect">
            <a:avLst/>
          </a:prstGeom>
        </p:spPr>
      </p:pic>
    </p:spTree>
    <p:extLst>
      <p:ext uri="{BB962C8B-B14F-4D97-AF65-F5344CB8AC3E}">
        <p14:creationId xmlns:p14="http://schemas.microsoft.com/office/powerpoint/2010/main" val="165492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EA27525-6E64-4112-B395-30093009BDCE}"/>
              </a:ext>
            </a:extLst>
          </p:cNvPr>
          <p:cNvSpPr>
            <a:spLocks noGrp="1"/>
          </p:cNvSpPr>
          <p:nvPr>
            <p:ph type="title"/>
          </p:nvPr>
        </p:nvSpPr>
        <p:spPr>
          <a:xfrm>
            <a:off x="336718" y="426933"/>
            <a:ext cx="4154079" cy="1125957"/>
          </a:xfrm>
        </p:spPr>
        <p:txBody>
          <a:bodyPr>
            <a:normAutofit/>
          </a:bodyPr>
          <a:lstStyle/>
          <a:p>
            <a:r>
              <a:rPr lang="en-US" u="sng" dirty="0"/>
              <a:t>Current Events </a:t>
            </a:r>
          </a:p>
        </p:txBody>
      </p:sp>
      <p:sp>
        <p:nvSpPr>
          <p:cNvPr id="3" name="Content Placeholder 2">
            <a:extLst>
              <a:ext uri="{FF2B5EF4-FFF2-40B4-BE49-F238E27FC236}">
                <a16:creationId xmlns:a16="http://schemas.microsoft.com/office/drawing/2014/main" id="{29A148C6-E33D-4835-B0FB-599529F5E6FE}"/>
              </a:ext>
            </a:extLst>
          </p:cNvPr>
          <p:cNvSpPr>
            <a:spLocks noGrp="1"/>
          </p:cNvSpPr>
          <p:nvPr>
            <p:ph idx="1"/>
          </p:nvPr>
        </p:nvSpPr>
        <p:spPr>
          <a:xfrm>
            <a:off x="509246" y="1480810"/>
            <a:ext cx="7000795" cy="4942418"/>
          </a:xfrm>
        </p:spPr>
        <p:txBody>
          <a:bodyPr vert="horz" lIns="91440" tIns="45720" rIns="91440" bIns="45720" rtlCol="0" anchor="t">
            <a:noAutofit/>
          </a:bodyPr>
          <a:lstStyle/>
          <a:p>
            <a:pPr>
              <a:lnSpc>
                <a:spcPct val="100000"/>
              </a:lnSpc>
            </a:pPr>
            <a:r>
              <a:rPr lang="en-US" sz="1800" dirty="0">
                <a:ea typeface="+mn-lt"/>
                <a:cs typeface="+mn-lt"/>
              </a:rPr>
              <a:t>MCAP Winter ELA/Math and MISA testing was in full-force led by Ms. Bennett. </a:t>
            </a:r>
          </a:p>
          <a:p>
            <a:pPr>
              <a:lnSpc>
                <a:spcPct val="100000"/>
              </a:lnSpc>
              <a:buClr>
                <a:srgbClr val="262626"/>
              </a:buClr>
            </a:pPr>
            <a:r>
              <a:rPr lang="en-US" sz="1800" dirty="0"/>
              <a:t>For the Celebration of Black History Month, Kindness club is hosting a Door Decorating Contest for Staff. </a:t>
            </a:r>
          </a:p>
          <a:p>
            <a:pPr>
              <a:lnSpc>
                <a:spcPct val="100000"/>
              </a:lnSpc>
              <a:buClr>
                <a:srgbClr val="262626"/>
              </a:buClr>
            </a:pPr>
            <a:r>
              <a:rPr lang="en-US" sz="1800" dirty="0"/>
              <a:t>NDHS has been participating in HBCU Spirit Wear every Friday of February!</a:t>
            </a:r>
          </a:p>
          <a:p>
            <a:pPr lvl="1">
              <a:lnSpc>
                <a:spcPct val="100000"/>
              </a:lnSpc>
              <a:buClr>
                <a:srgbClr val="262626"/>
              </a:buClr>
            </a:pPr>
            <a:r>
              <a:rPr lang="en-US" sz="1800" dirty="0"/>
              <a:t>Morgan State University (Orange and Blue) </a:t>
            </a:r>
          </a:p>
          <a:p>
            <a:pPr lvl="1">
              <a:lnSpc>
                <a:spcPct val="100000"/>
              </a:lnSpc>
              <a:buClr>
                <a:srgbClr val="262626"/>
              </a:buClr>
            </a:pPr>
            <a:r>
              <a:rPr lang="en-US" sz="1800" dirty="0"/>
              <a:t>University of Maryland Eastern Shore ( Maroon and Grey) </a:t>
            </a:r>
          </a:p>
          <a:p>
            <a:pPr lvl="1">
              <a:lnSpc>
                <a:spcPct val="100000"/>
              </a:lnSpc>
              <a:buClr>
                <a:srgbClr val="262626"/>
              </a:buClr>
            </a:pPr>
            <a:r>
              <a:rPr lang="en-US" sz="1800" dirty="0"/>
              <a:t>Delaware State University ( Red and Blue) </a:t>
            </a:r>
          </a:p>
          <a:p>
            <a:pPr lvl="1">
              <a:lnSpc>
                <a:spcPct val="100000"/>
              </a:lnSpc>
              <a:buClr>
                <a:srgbClr val="262626"/>
              </a:buClr>
            </a:pPr>
            <a:r>
              <a:rPr lang="en-US" sz="1800" dirty="0"/>
              <a:t>Bowie State University (Yellow and Black) </a:t>
            </a:r>
          </a:p>
          <a:p>
            <a:pPr>
              <a:lnSpc>
                <a:spcPct val="100000"/>
              </a:lnSpc>
              <a:buClr>
                <a:srgbClr val="262626"/>
              </a:buClr>
            </a:pPr>
            <a:r>
              <a:rPr lang="en-US" sz="1800" dirty="0"/>
              <a:t>Multiple posters have been hung around ND with famous quotes and pictures</a:t>
            </a:r>
          </a:p>
          <a:p>
            <a:pPr>
              <a:lnSpc>
                <a:spcPct val="100000"/>
              </a:lnSpc>
              <a:buClr>
                <a:srgbClr val="262626"/>
              </a:buClr>
            </a:pPr>
            <a:r>
              <a:rPr lang="en-US" sz="1800" dirty="0"/>
              <a:t>Kindness Club will also be holding a Black History Month Trivia that will be announced every Friday. </a:t>
            </a:r>
          </a:p>
        </p:txBody>
      </p:sp>
      <p:sp>
        <p:nvSpPr>
          <p:cNvPr id="10" name="Rectangle 9">
            <a:extLst>
              <a:ext uri="{FF2B5EF4-FFF2-40B4-BE49-F238E27FC236}">
                <a16:creationId xmlns:a16="http://schemas.microsoft.com/office/drawing/2014/main" id="{BD4F6FB2-DF14-4D1A-8318-ED005FAE114D}"/>
              </a:ext>
            </a:extLst>
          </p:cNvPr>
          <p:cNvSpPr/>
          <p:nvPr/>
        </p:nvSpPr>
        <p:spPr>
          <a:xfrm>
            <a:off x="7953555" y="96327"/>
            <a:ext cx="4054414" cy="65848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a:extLst>
              <a:ext uri="{FF2B5EF4-FFF2-40B4-BE49-F238E27FC236}">
                <a16:creationId xmlns:a16="http://schemas.microsoft.com/office/drawing/2014/main" id="{AFA3FE2A-ECE8-4FBE-AE42-17A88EF6FAEC}"/>
              </a:ext>
            </a:extLst>
          </p:cNvPr>
          <p:cNvPicPr>
            <a:picLocks noChangeAspect="1"/>
          </p:cNvPicPr>
          <p:nvPr/>
        </p:nvPicPr>
        <p:blipFill>
          <a:blip r:embed="rId2"/>
          <a:stretch>
            <a:fillRect/>
          </a:stretch>
        </p:blipFill>
        <p:spPr>
          <a:xfrm>
            <a:off x="8088702" y="231130"/>
            <a:ext cx="2987615" cy="1665589"/>
          </a:xfrm>
          <a:prstGeom prst="rect">
            <a:avLst/>
          </a:prstGeom>
        </p:spPr>
      </p:pic>
      <p:pic>
        <p:nvPicPr>
          <p:cNvPr id="8" name="Picture 9" descr="Logo, company name&#10;&#10;Description automatically generated">
            <a:extLst>
              <a:ext uri="{FF2B5EF4-FFF2-40B4-BE49-F238E27FC236}">
                <a16:creationId xmlns:a16="http://schemas.microsoft.com/office/drawing/2014/main" id="{3D362A27-C311-443F-B842-CB2553DDC4E3}"/>
              </a:ext>
            </a:extLst>
          </p:cNvPr>
          <p:cNvPicPr>
            <a:picLocks noChangeAspect="1"/>
          </p:cNvPicPr>
          <p:nvPr/>
        </p:nvPicPr>
        <p:blipFill>
          <a:blip r:embed="rId3"/>
          <a:stretch>
            <a:fillRect/>
          </a:stretch>
        </p:blipFill>
        <p:spPr>
          <a:xfrm>
            <a:off x="9813985" y="4444041"/>
            <a:ext cx="2211238" cy="2239992"/>
          </a:xfrm>
          <a:prstGeom prst="rect">
            <a:avLst/>
          </a:prstGeom>
        </p:spPr>
      </p:pic>
      <p:pic>
        <p:nvPicPr>
          <p:cNvPr id="7" name="Picture 7" descr="Logo&#10;&#10;Description automatically generated">
            <a:extLst>
              <a:ext uri="{FF2B5EF4-FFF2-40B4-BE49-F238E27FC236}">
                <a16:creationId xmlns:a16="http://schemas.microsoft.com/office/drawing/2014/main" id="{60B0D47F-7516-4D0F-BBDE-293BAD58DAFE}"/>
              </a:ext>
            </a:extLst>
          </p:cNvPr>
          <p:cNvPicPr>
            <a:picLocks noChangeAspect="1"/>
          </p:cNvPicPr>
          <p:nvPr/>
        </p:nvPicPr>
        <p:blipFill>
          <a:blip r:embed="rId4"/>
          <a:stretch>
            <a:fillRect/>
          </a:stretch>
        </p:blipFill>
        <p:spPr>
          <a:xfrm>
            <a:off x="7958407" y="3132916"/>
            <a:ext cx="2457450" cy="1857375"/>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2D7E89B5-A272-4BCC-A8A3-8F988B768CC5}"/>
              </a:ext>
            </a:extLst>
          </p:cNvPr>
          <p:cNvPicPr>
            <a:picLocks noChangeAspect="1"/>
          </p:cNvPicPr>
          <p:nvPr/>
        </p:nvPicPr>
        <p:blipFill>
          <a:blip r:embed="rId5"/>
          <a:stretch>
            <a:fillRect/>
          </a:stretch>
        </p:blipFill>
        <p:spPr>
          <a:xfrm>
            <a:off x="8994474" y="1880558"/>
            <a:ext cx="3030747" cy="1515374"/>
          </a:xfrm>
          <a:prstGeom prst="rect">
            <a:avLst/>
          </a:prstGeom>
        </p:spPr>
      </p:pic>
    </p:spTree>
    <p:extLst>
      <p:ext uri="{BB962C8B-B14F-4D97-AF65-F5344CB8AC3E}">
        <p14:creationId xmlns:p14="http://schemas.microsoft.com/office/powerpoint/2010/main" val="353635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ecorated&#10;&#10;Description automatically generated">
            <a:extLst>
              <a:ext uri="{FF2B5EF4-FFF2-40B4-BE49-F238E27FC236}">
                <a16:creationId xmlns:a16="http://schemas.microsoft.com/office/drawing/2014/main" id="{09F0EE40-7B7D-401C-A49A-EF7333534341}"/>
              </a:ext>
            </a:extLst>
          </p:cNvPr>
          <p:cNvPicPr>
            <a:picLocks noChangeAspect="1"/>
          </p:cNvPicPr>
          <p:nvPr/>
        </p:nvPicPr>
        <p:blipFill>
          <a:blip r:embed="rId2"/>
          <a:stretch>
            <a:fillRect/>
          </a:stretch>
        </p:blipFill>
        <p:spPr>
          <a:xfrm>
            <a:off x="6021" y="5122"/>
            <a:ext cx="12179958" cy="6847756"/>
          </a:xfrm>
          <a:prstGeom prst="rect">
            <a:avLst/>
          </a:prstGeom>
        </p:spPr>
      </p:pic>
      <p:sp>
        <p:nvSpPr>
          <p:cNvPr id="2" name="Title 1">
            <a:extLst>
              <a:ext uri="{FF2B5EF4-FFF2-40B4-BE49-F238E27FC236}">
                <a16:creationId xmlns:a16="http://schemas.microsoft.com/office/drawing/2014/main" id="{692945D8-9931-4BEB-B89C-A44BA2D95315}"/>
              </a:ext>
            </a:extLst>
          </p:cNvPr>
          <p:cNvSpPr>
            <a:spLocks noGrp="1"/>
          </p:cNvSpPr>
          <p:nvPr>
            <p:ph type="title"/>
          </p:nvPr>
        </p:nvSpPr>
        <p:spPr>
          <a:xfrm>
            <a:off x="6889631" y="196896"/>
            <a:ext cx="4465608" cy="1069676"/>
          </a:xfrm>
          <a:solidFill>
            <a:schemeClr val="bg1"/>
          </a:solidFill>
        </p:spPr>
        <p:txBody>
          <a:bodyPr/>
          <a:lstStyle/>
          <a:p>
            <a:r>
              <a:rPr lang="en-US" u="sng" dirty="0"/>
              <a:t>AVID Plans @ND</a:t>
            </a:r>
            <a:r>
              <a:rPr lang="en-US" dirty="0"/>
              <a:t> </a:t>
            </a:r>
          </a:p>
        </p:txBody>
      </p:sp>
      <p:sp>
        <p:nvSpPr>
          <p:cNvPr id="3" name="Content Placeholder 2">
            <a:extLst>
              <a:ext uri="{FF2B5EF4-FFF2-40B4-BE49-F238E27FC236}">
                <a16:creationId xmlns:a16="http://schemas.microsoft.com/office/drawing/2014/main" id="{B6F320BA-7ACD-4F6B-9807-EEAE715B6927}"/>
              </a:ext>
            </a:extLst>
          </p:cNvPr>
          <p:cNvSpPr>
            <a:spLocks noGrp="1"/>
          </p:cNvSpPr>
          <p:nvPr>
            <p:ph idx="1"/>
          </p:nvPr>
        </p:nvSpPr>
        <p:spPr>
          <a:xfrm>
            <a:off x="6429555" y="1441761"/>
            <a:ext cx="5500778" cy="4927925"/>
          </a:xfrm>
          <a:solidFill>
            <a:schemeClr val="bg1">
              <a:lumMod val="85000"/>
            </a:schemeClr>
          </a:solidFill>
        </p:spPr>
        <p:txBody>
          <a:bodyPr vert="horz" lIns="91440" tIns="45720" rIns="91440" bIns="45720" rtlCol="0" anchor="t">
            <a:noAutofit/>
          </a:bodyPr>
          <a:lstStyle/>
          <a:p>
            <a:r>
              <a:rPr lang="en-US" sz="2000" dirty="0">
                <a:ea typeface="+mn-lt"/>
                <a:cs typeface="+mn-lt"/>
              </a:rPr>
              <a:t>Even though ND does not have any AVID classes for this semester, AVID students are helping share AVID principles through daily instruction and activities.</a:t>
            </a:r>
          </a:p>
          <a:p>
            <a:pPr>
              <a:buClr>
                <a:srgbClr val="262626"/>
              </a:buClr>
            </a:pPr>
            <a:r>
              <a:rPr lang="en-US" sz="2000" dirty="0">
                <a:ea typeface="+mn-lt"/>
                <a:cs typeface="+mn-lt"/>
              </a:rPr>
              <a:t>The 9</a:t>
            </a:r>
            <a:r>
              <a:rPr lang="en-US" sz="2000" baseline="30000" dirty="0">
                <a:ea typeface="+mn-lt"/>
                <a:cs typeface="+mn-lt"/>
              </a:rPr>
              <a:t>th</a:t>
            </a:r>
            <a:r>
              <a:rPr lang="en-US" sz="2000" dirty="0">
                <a:ea typeface="+mn-lt"/>
                <a:cs typeface="+mn-lt"/>
              </a:rPr>
              <a:t> grade AVID students are looking forward to going on a college tour soon </a:t>
            </a:r>
          </a:p>
          <a:p>
            <a:pPr>
              <a:buClr>
                <a:srgbClr val="262626"/>
              </a:buClr>
            </a:pPr>
            <a:r>
              <a:rPr lang="en-US" sz="2000" dirty="0">
                <a:ea typeface="+mn-lt"/>
                <a:cs typeface="+mn-lt"/>
              </a:rPr>
              <a:t>AVID Students also enjoyed learning about college loans and how those work in relation to grants, scholarships, etc. This will hopefully encourage them to do the best they can to qualify for some "free" college money as they continue their high school path.</a:t>
            </a:r>
            <a:br>
              <a:rPr lang="en-US" sz="2400" dirty="0"/>
            </a:br>
            <a:endParaRPr lang="en-US" sz="2400" dirty="0"/>
          </a:p>
        </p:txBody>
      </p:sp>
      <p:pic>
        <p:nvPicPr>
          <p:cNvPr id="4" name="Picture 4" descr="Logo, company name&#10;&#10;Description automatically generated">
            <a:extLst>
              <a:ext uri="{FF2B5EF4-FFF2-40B4-BE49-F238E27FC236}">
                <a16:creationId xmlns:a16="http://schemas.microsoft.com/office/drawing/2014/main" id="{CA53B96E-354D-4AB9-840D-FB12D4768048}"/>
              </a:ext>
            </a:extLst>
          </p:cNvPr>
          <p:cNvPicPr>
            <a:picLocks noChangeAspect="1"/>
          </p:cNvPicPr>
          <p:nvPr/>
        </p:nvPicPr>
        <p:blipFill>
          <a:blip r:embed="rId3"/>
          <a:stretch>
            <a:fillRect/>
          </a:stretch>
        </p:blipFill>
        <p:spPr>
          <a:xfrm>
            <a:off x="382438" y="1848413"/>
            <a:ext cx="5676180" cy="2974270"/>
          </a:xfrm>
          <a:prstGeom prst="rect">
            <a:avLst/>
          </a:prstGeom>
        </p:spPr>
      </p:pic>
    </p:spTree>
    <p:extLst>
      <p:ext uri="{BB962C8B-B14F-4D97-AF65-F5344CB8AC3E}">
        <p14:creationId xmlns:p14="http://schemas.microsoft.com/office/powerpoint/2010/main" val="1366633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99</TotalTime>
  <Words>652</Words>
  <Application>Microsoft Office PowerPoint</Application>
  <PresentationFormat>Widescreen</PresentationFormat>
  <Paragraphs>77</Paragraphs>
  <Slides>10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Arial,Sans-Serif</vt:lpstr>
      <vt:lpstr>Avenir Next LT Pro</vt:lpstr>
      <vt:lpstr>Avenir Next LT Pro Light</vt:lpstr>
      <vt:lpstr>Calibri</vt:lpstr>
      <vt:lpstr>Calibri Light</vt:lpstr>
      <vt:lpstr>Gabriola</vt:lpstr>
      <vt:lpstr>Garamond</vt:lpstr>
      <vt:lpstr>SavonVTI</vt:lpstr>
      <vt:lpstr>Office Theme</vt:lpstr>
      <vt:lpstr>News from The Nest </vt:lpstr>
      <vt:lpstr>PowerPoint Presentation</vt:lpstr>
      <vt:lpstr>Student Shout Outs </vt:lpstr>
      <vt:lpstr>Student Shout Outs </vt:lpstr>
      <vt:lpstr>Staff Shout Outs </vt:lpstr>
      <vt:lpstr>PowerPoint Presentation</vt:lpstr>
      <vt:lpstr>Athletics </vt:lpstr>
      <vt:lpstr>Current Events </vt:lpstr>
      <vt:lpstr>AVID Plans @ND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Sabedra, Derek</dc:creator>
  <cp:lastModifiedBy>Dayton, Chris</cp:lastModifiedBy>
  <cp:revision>479</cp:revision>
  <dcterms:created xsi:type="dcterms:W3CDTF">2022-02-13T23:25:13Z</dcterms:created>
  <dcterms:modified xsi:type="dcterms:W3CDTF">2022-02-14T19:42:22Z</dcterms:modified>
</cp:coreProperties>
</file>