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8"/>
  </p:notesMasterIdLst>
  <p:sldIdLst>
    <p:sldId id="256" r:id="rId2"/>
    <p:sldId id="276" r:id="rId3"/>
    <p:sldId id="275" r:id="rId4"/>
    <p:sldId id="277" r:id="rId5"/>
    <p:sldId id="274" r:id="rId6"/>
    <p:sldId id="27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8" autoAdjust="0"/>
    <p:restoredTop sz="86481" autoAdjust="0"/>
  </p:normalViewPr>
  <p:slideViewPr>
    <p:cSldViewPr snapToGrid="0">
      <p:cViewPr varScale="1">
        <p:scale>
          <a:sx n="98" d="100"/>
          <a:sy n="98" d="100"/>
        </p:scale>
        <p:origin x="276" y="9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1D7025-F3A9-4AE0-81C0-4E5301E96B71}" type="datetimeFigureOut">
              <a:rPr lang="en-US" smtClean="0"/>
              <a:t>3/17/2022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255195-A2A1-4B9A-AF70-4B9D2B3602F2}" type="slidenum">
              <a:rPr lang="en-US" smtClean="0"/>
              <a:t>‹#›</a:t>
            </a:fld>
            <a:endParaRPr lang="en-US"/>
          </a:p>
        </p:txBody>
      </p:sp>
    </p:spTree>
    <p:extLst>
      <p:ext uri="{BB962C8B-B14F-4D97-AF65-F5344CB8AC3E}">
        <p14:creationId xmlns:p14="http://schemas.microsoft.com/office/powerpoint/2010/main" val="40030859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255195-A2A1-4B9A-AF70-4B9D2B3602F2}" type="slidenum">
              <a:rPr lang="en-US" smtClean="0"/>
              <a:t>1</a:t>
            </a:fld>
            <a:endParaRPr lang="en-US"/>
          </a:p>
        </p:txBody>
      </p:sp>
    </p:spTree>
    <p:extLst>
      <p:ext uri="{BB962C8B-B14F-4D97-AF65-F5344CB8AC3E}">
        <p14:creationId xmlns:p14="http://schemas.microsoft.com/office/powerpoint/2010/main" val="1078257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State Superintendent Choudhury will have the opportunity to shadow Sa’Mara at DCTC in her Medical Services class and her English Honors class at Cambridge-South Dorchester High School.</a:t>
            </a:r>
          </a:p>
        </p:txBody>
      </p:sp>
      <p:sp>
        <p:nvSpPr>
          <p:cNvPr id="4" name="Slide Number Placeholder 3"/>
          <p:cNvSpPr>
            <a:spLocks noGrp="1"/>
          </p:cNvSpPr>
          <p:nvPr>
            <p:ph type="sldNum" sz="quarter" idx="5"/>
          </p:nvPr>
        </p:nvSpPr>
        <p:spPr/>
        <p:txBody>
          <a:bodyPr/>
          <a:lstStyle/>
          <a:p>
            <a:fld id="{9C255195-A2A1-4B9A-AF70-4B9D2B3602F2}" type="slidenum">
              <a:rPr lang="en-US" smtClean="0"/>
              <a:t>2</a:t>
            </a:fld>
            <a:endParaRPr lang="en-US"/>
          </a:p>
        </p:txBody>
      </p:sp>
    </p:spTree>
    <p:extLst>
      <p:ext uri="{BB962C8B-B14F-4D97-AF65-F5344CB8AC3E}">
        <p14:creationId xmlns:p14="http://schemas.microsoft.com/office/powerpoint/2010/main" val="41953859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were so excited to welcome our 5</a:t>
            </a:r>
            <a:r>
              <a:rPr lang="en-US" baseline="30000" dirty="0"/>
              <a:t>th</a:t>
            </a:r>
            <a:r>
              <a:rPr lang="en-US" dirty="0"/>
              <a:t> graders from Maple Elementary, </a:t>
            </a:r>
            <a:r>
              <a:rPr lang="en-US" dirty="0" err="1"/>
              <a:t>Choptank</a:t>
            </a:r>
            <a:r>
              <a:rPr lang="en-US" dirty="0"/>
              <a:t> Elementary, Hurlock Elementary, Sandy Hill Elementary, and Vienna to DCTC to see all of our wonderful programs. Students enjoyed the tour and many have already decided which program they are going to take when they enter high school. We look forward to seeing the Warwick Huskies tomorrow and SDS Skipjacks next week.</a:t>
            </a:r>
          </a:p>
          <a:p>
            <a:endParaRPr lang="en-US" dirty="0"/>
          </a:p>
          <a:p>
            <a:r>
              <a:rPr lang="en-US" dirty="0"/>
              <a:t>Next week our Cambridge-South Dorchester Vikings in the 9</a:t>
            </a:r>
            <a:r>
              <a:rPr lang="en-US" baseline="30000" dirty="0"/>
              <a:t>th</a:t>
            </a:r>
            <a:r>
              <a:rPr lang="en-US" dirty="0"/>
              <a:t> and 10</a:t>
            </a:r>
            <a:r>
              <a:rPr lang="en-US" baseline="30000" dirty="0"/>
              <a:t>th</a:t>
            </a:r>
            <a:r>
              <a:rPr lang="en-US" dirty="0"/>
              <a:t> grade will be visiting us also.</a:t>
            </a:r>
          </a:p>
        </p:txBody>
      </p:sp>
      <p:sp>
        <p:nvSpPr>
          <p:cNvPr id="4" name="Slide Number Placeholder 3"/>
          <p:cNvSpPr>
            <a:spLocks noGrp="1"/>
          </p:cNvSpPr>
          <p:nvPr>
            <p:ph type="sldNum" sz="quarter" idx="5"/>
          </p:nvPr>
        </p:nvSpPr>
        <p:spPr/>
        <p:txBody>
          <a:bodyPr/>
          <a:lstStyle/>
          <a:p>
            <a:fld id="{9C255195-A2A1-4B9A-AF70-4B9D2B3602F2}" type="slidenum">
              <a:rPr lang="en-US" smtClean="0"/>
              <a:t>3</a:t>
            </a:fld>
            <a:endParaRPr lang="en-US"/>
          </a:p>
        </p:txBody>
      </p:sp>
    </p:spTree>
    <p:extLst>
      <p:ext uri="{BB962C8B-B14F-4D97-AF65-F5344CB8AC3E}">
        <p14:creationId xmlns:p14="http://schemas.microsoft.com/office/powerpoint/2010/main" val="2439031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6B7C93"/>
                </a:solidFill>
                <a:effectLst/>
                <a:latin typeface="Nunito"/>
              </a:rPr>
              <a:t>The SkillsUSA Championships are career competition events showcasing the best career and technical education students in the nation. Contests begin locally and continue through the state and national levels.</a:t>
            </a:r>
          </a:p>
          <a:p>
            <a:endParaRPr lang="en-US" b="0" i="0" dirty="0">
              <a:solidFill>
                <a:srgbClr val="6B7C93"/>
              </a:solidFill>
              <a:effectLst/>
              <a:latin typeface="Nunito"/>
            </a:endParaRPr>
          </a:p>
          <a:p>
            <a:r>
              <a:rPr lang="en-US" b="0" i="0" dirty="0">
                <a:solidFill>
                  <a:srgbClr val="6B7C93"/>
                </a:solidFill>
                <a:effectLst/>
                <a:latin typeface="Nunito"/>
              </a:rPr>
              <a:t>Students in our local chapter of SkillsUSA will be competing in Linthicum, Maryland from March 31st to April 2</a:t>
            </a:r>
            <a:r>
              <a:rPr lang="en-US" b="0" i="0" baseline="30000" dirty="0">
                <a:solidFill>
                  <a:srgbClr val="6B7C93"/>
                </a:solidFill>
                <a:effectLst/>
                <a:latin typeface="Nunito"/>
              </a:rPr>
              <a:t>nd</a:t>
            </a:r>
            <a:r>
              <a:rPr lang="en-US" b="0" i="0" dirty="0">
                <a:solidFill>
                  <a:srgbClr val="6B7C93"/>
                </a:solidFill>
                <a:effectLst/>
                <a:latin typeface="Nunito"/>
              </a:rPr>
              <a:t>. Students from DCTC will be competing in various events associated with our programs.</a:t>
            </a:r>
          </a:p>
          <a:p>
            <a:endParaRPr lang="en-US" b="0" i="0" dirty="0">
              <a:solidFill>
                <a:srgbClr val="6B7C93"/>
              </a:solidFill>
              <a:effectLst/>
              <a:latin typeface="Nunito"/>
            </a:endParaRPr>
          </a:p>
        </p:txBody>
      </p:sp>
      <p:sp>
        <p:nvSpPr>
          <p:cNvPr id="4" name="Slide Number Placeholder 3"/>
          <p:cNvSpPr>
            <a:spLocks noGrp="1"/>
          </p:cNvSpPr>
          <p:nvPr>
            <p:ph type="sldNum" sz="quarter" idx="5"/>
          </p:nvPr>
        </p:nvSpPr>
        <p:spPr/>
        <p:txBody>
          <a:bodyPr/>
          <a:lstStyle/>
          <a:p>
            <a:fld id="{9C255195-A2A1-4B9A-AF70-4B9D2B3602F2}" type="slidenum">
              <a:rPr lang="en-US" smtClean="0"/>
              <a:t>4</a:t>
            </a:fld>
            <a:endParaRPr lang="en-US"/>
          </a:p>
        </p:txBody>
      </p:sp>
    </p:spTree>
    <p:extLst>
      <p:ext uri="{BB962C8B-B14F-4D97-AF65-F5344CB8AC3E}">
        <p14:creationId xmlns:p14="http://schemas.microsoft.com/office/powerpoint/2010/main" val="295982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Calibri" panose="020F0502020204030204" pitchFamily="34" charset="0"/>
                <a:ea typeface="Calibri" panose="020F0502020204030204" pitchFamily="34" charset="0"/>
              </a:rPr>
              <a:t>On April 10</a:t>
            </a:r>
            <a:r>
              <a:rPr lang="en-US" sz="1800" baseline="30000" dirty="0">
                <a:effectLst/>
                <a:latin typeface="Calibri" panose="020F0502020204030204" pitchFamily="34" charset="0"/>
                <a:ea typeface="Calibri" panose="020F0502020204030204" pitchFamily="34" charset="0"/>
              </a:rPr>
              <a:t>th</a:t>
            </a:r>
            <a:r>
              <a:rPr lang="en-US" sz="1800" dirty="0">
                <a:effectLst/>
                <a:latin typeface="Calibri" panose="020F0502020204030204" pitchFamily="34" charset="0"/>
                <a:ea typeface="Calibri" panose="020F0502020204030204" pitchFamily="34" charset="0"/>
              </a:rPr>
              <a:t>, DCTC will be hosting Breakfast with the Easter Bunny. Our students in the Teacher Academy of Maryland program will be offering games and planned activities for children as well as an all you can eat breakfast from the Culinary Students.</a:t>
            </a:r>
            <a:endParaRPr lang="en-US" dirty="0"/>
          </a:p>
        </p:txBody>
      </p:sp>
      <p:sp>
        <p:nvSpPr>
          <p:cNvPr id="4" name="Slide Number Placeholder 3"/>
          <p:cNvSpPr>
            <a:spLocks noGrp="1"/>
          </p:cNvSpPr>
          <p:nvPr>
            <p:ph type="sldNum" sz="quarter" idx="5"/>
          </p:nvPr>
        </p:nvSpPr>
        <p:spPr/>
        <p:txBody>
          <a:bodyPr/>
          <a:lstStyle/>
          <a:p>
            <a:fld id="{9C255195-A2A1-4B9A-AF70-4B9D2B3602F2}" type="slidenum">
              <a:rPr lang="en-US" smtClean="0"/>
              <a:t>5</a:t>
            </a:fld>
            <a:endParaRPr lang="en-US"/>
          </a:p>
        </p:txBody>
      </p:sp>
    </p:spTree>
    <p:extLst>
      <p:ext uri="{BB962C8B-B14F-4D97-AF65-F5344CB8AC3E}">
        <p14:creationId xmlns:p14="http://schemas.microsoft.com/office/powerpoint/2010/main" val="262484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5" name="Footer Placeholder 4"/>
          <p:cNvSpPr>
            <a:spLocks noGrp="1"/>
          </p:cNvSpPr>
          <p:nvPr>
            <p:ph type="ftr" sz="quarter" idx="11"/>
          </p:nvPr>
        </p:nvSpPr>
        <p:spPr/>
        <p:txBody>
          <a:bodyPr/>
          <a:lstStyle/>
          <a:p>
            <a:endParaRPr lang="en-US" dirty="0">
              <a:solidFill>
                <a:schemeClr val="bg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615931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0554340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78802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759297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5" name="Footer Placeholder 4"/>
          <p:cNvSpPr>
            <a:spLocks noGrp="1"/>
          </p:cNvSpPr>
          <p:nvPr>
            <p:ph type="ftr" sz="quarter" idx="11"/>
          </p:nvPr>
        </p:nvSpPr>
        <p:spPr/>
        <p:txBody>
          <a:bodyPr/>
          <a:lstStyle/>
          <a:p>
            <a:endParaRPr lang="en-US" dirty="0">
              <a:solidFill>
                <a:schemeClr val="tx1"/>
              </a:solidFill>
            </a:endParaRPr>
          </a:p>
        </p:txBody>
      </p:sp>
      <p:sp>
        <p:nvSpPr>
          <p:cNvPr id="6" name="Slide Number Placeholder 5"/>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40307377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58517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8" name="Footer Placeholder 7"/>
          <p:cNvSpPr>
            <a:spLocks noGrp="1"/>
          </p:cNvSpPr>
          <p:nvPr>
            <p:ph type="ftr" sz="quarter" idx="11"/>
          </p:nvPr>
        </p:nvSpPr>
        <p:spPr/>
        <p:txBody>
          <a:bodyPr/>
          <a:lstStyle/>
          <a:p>
            <a:endParaRPr lang="en-US" dirty="0">
              <a:solidFill>
                <a:schemeClr val="tx1"/>
              </a:solidFill>
            </a:endParaRPr>
          </a:p>
        </p:txBody>
      </p:sp>
      <p:sp>
        <p:nvSpPr>
          <p:cNvPr id="9" name="Slide Number Placeholder 8"/>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905126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4" name="Footer Placeholder 3"/>
          <p:cNvSpPr>
            <a:spLocks noGrp="1"/>
          </p:cNvSpPr>
          <p:nvPr>
            <p:ph type="ftr" sz="quarter" idx="11"/>
          </p:nvPr>
        </p:nvSpPr>
        <p:spPr/>
        <p:txBody>
          <a:bodyPr/>
          <a:lstStyle/>
          <a:p>
            <a:endParaRPr lang="en-US" dirty="0">
              <a:solidFill>
                <a:schemeClr val="tx1"/>
              </a:solidFill>
            </a:endParaRPr>
          </a:p>
        </p:txBody>
      </p:sp>
      <p:sp>
        <p:nvSpPr>
          <p:cNvPr id="5" name="Slide Number Placeholder 4"/>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930141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3" name="Footer Placeholder 2"/>
          <p:cNvSpPr>
            <a:spLocks noGrp="1"/>
          </p:cNvSpPr>
          <p:nvPr>
            <p:ph type="ftr" sz="quarter" idx="11"/>
          </p:nvPr>
        </p:nvSpPr>
        <p:spPr/>
        <p:txBody>
          <a:bodyPr/>
          <a:lstStyle/>
          <a:p>
            <a:endParaRPr lang="en-US" dirty="0">
              <a:solidFill>
                <a:schemeClr val="tx1"/>
              </a:solidFill>
            </a:endParaRPr>
          </a:p>
        </p:txBody>
      </p:sp>
      <p:sp>
        <p:nvSpPr>
          <p:cNvPr id="4" name="Slide Number Placeholder 3"/>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035047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6" name="Footer Placeholder 5"/>
          <p:cNvSpPr>
            <a:spLocks noGrp="1"/>
          </p:cNvSpPr>
          <p:nvPr>
            <p:ph type="ftr" sz="quarter" idx="11"/>
          </p:nvPr>
        </p:nvSpPr>
        <p:spPr/>
        <p:txBody>
          <a:bodyPr/>
          <a:lstStyle/>
          <a:p>
            <a:endParaRPr lang="en-US" dirty="0">
              <a:solidFill>
                <a:schemeClr val="tx1"/>
              </a:solidFill>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2312704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lgn="r"/>
            <a:fld id="{A37D6D71-8B28-4ED6-B932-04B197003D23}" type="datetimeFigureOut">
              <a:rPr lang="en-US" smtClean="0"/>
              <a:pPr algn="r"/>
              <a:t>3/17/2022</a:t>
            </a:fld>
            <a:endParaRPr lang="en-US" dirty="0"/>
          </a:p>
        </p:txBody>
      </p:sp>
      <p:sp>
        <p:nvSpPr>
          <p:cNvPr id="6" name="Footer Placeholder 5"/>
          <p:cNvSpPr>
            <a:spLocks noGrp="1"/>
          </p:cNvSpPr>
          <p:nvPr>
            <p:ph type="ftr" sz="quarter" idx="11"/>
          </p:nvPr>
        </p:nvSpPr>
        <p:spPr/>
        <p:txBody>
          <a:bodyPr/>
          <a:lstStyle/>
          <a:p>
            <a:endParaRPr lang="en-US" dirty="0">
              <a:effectLst>
                <a:outerShdw blurRad="50800" dist="38100" dir="2700000" algn="tl" rotWithShape="0">
                  <a:prstClr val="black">
                    <a:alpha val="43000"/>
                  </a:prstClr>
                </a:outerShdw>
              </a:effectLst>
            </a:endParaRPr>
          </a:p>
        </p:txBody>
      </p:sp>
      <p:sp>
        <p:nvSpPr>
          <p:cNvPr id="7" name="Slide Number Placeholder 6"/>
          <p:cNvSpPr>
            <a:spLocks noGrp="1"/>
          </p:cNvSpPr>
          <p:nvPr>
            <p:ph type="sldNum" sz="quarter" idx="12"/>
          </p:nvPr>
        </p:nvSpPr>
        <p:spPr/>
        <p:txBody>
          <a:body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685739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lgn="r"/>
            <a:fld id="{A37D6D71-8B28-4ED6-B932-04B197003D23}" type="datetimeFigureOut">
              <a:rPr lang="en-US" smtClean="0"/>
              <a:pPr algn="r"/>
              <a:t>3/17/2022</a:t>
            </a:fld>
            <a:endParaRPr lang="en-US" spc="50"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spc="50"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lgn="l"/>
            <a:fld id="{F97E8200-1950-409B-82E7-99938E7AE355}" type="slidenum">
              <a:rPr lang="en-US" smtClean="0"/>
              <a:pPr algn="l"/>
              <a:t>‹#›</a:t>
            </a:fld>
            <a:endParaRPr lang="en-US" dirty="0"/>
          </a:p>
        </p:txBody>
      </p:sp>
    </p:spTree>
    <p:extLst>
      <p:ext uri="{BB962C8B-B14F-4D97-AF65-F5344CB8AC3E}">
        <p14:creationId xmlns:p14="http://schemas.microsoft.com/office/powerpoint/2010/main" val="3168728311"/>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D94DB-5A0E-4871-B48D-838125A0FDB8}"/>
              </a:ext>
            </a:extLst>
          </p:cNvPr>
          <p:cNvSpPr>
            <a:spLocks noGrp="1"/>
          </p:cNvSpPr>
          <p:nvPr>
            <p:ph type="ctrTitle"/>
          </p:nvPr>
        </p:nvSpPr>
        <p:spPr>
          <a:xfrm>
            <a:off x="6230271" y="3794336"/>
            <a:ext cx="5242259" cy="1922251"/>
          </a:xfrm>
        </p:spPr>
        <p:txBody>
          <a:bodyPr anchor="t">
            <a:normAutofit/>
          </a:bodyPr>
          <a:lstStyle/>
          <a:p>
            <a:pPr algn="l"/>
            <a:r>
              <a:rPr lang="en-US" sz="4800" dirty="0"/>
              <a:t>DCTC </a:t>
            </a:r>
            <a:br>
              <a:rPr lang="en-US" sz="4800" dirty="0"/>
            </a:br>
            <a:r>
              <a:rPr lang="en-US" sz="4800" dirty="0"/>
              <a:t>March 2022</a:t>
            </a:r>
          </a:p>
        </p:txBody>
      </p:sp>
      <p:sp>
        <p:nvSpPr>
          <p:cNvPr id="3" name="Subtitle 2">
            <a:extLst>
              <a:ext uri="{FF2B5EF4-FFF2-40B4-BE49-F238E27FC236}">
                <a16:creationId xmlns:a16="http://schemas.microsoft.com/office/drawing/2014/main" id="{74CA7940-DFA4-4174-9D32-48046AC7D04A}"/>
              </a:ext>
            </a:extLst>
          </p:cNvPr>
          <p:cNvSpPr>
            <a:spLocks noGrp="1"/>
          </p:cNvSpPr>
          <p:nvPr>
            <p:ph type="subTitle" idx="1"/>
          </p:nvPr>
        </p:nvSpPr>
        <p:spPr>
          <a:xfrm>
            <a:off x="6230271" y="2793291"/>
            <a:ext cx="5161606" cy="972180"/>
          </a:xfrm>
        </p:spPr>
        <p:txBody>
          <a:bodyPr anchor="b">
            <a:normAutofit/>
          </a:bodyPr>
          <a:lstStyle/>
          <a:p>
            <a:pPr algn="l"/>
            <a:r>
              <a:rPr lang="en-US" sz="1400" dirty="0"/>
              <a:t>Sa’Mara Spriggs</a:t>
            </a:r>
          </a:p>
          <a:p>
            <a:pPr algn="l"/>
            <a:r>
              <a:rPr lang="en-US" sz="1400" dirty="0"/>
              <a:t>DCTC Student Board Representative Alternate</a:t>
            </a:r>
          </a:p>
          <a:p>
            <a:pPr algn="l"/>
            <a:r>
              <a:rPr lang="en-US" sz="1400" dirty="0"/>
              <a:t>March 17, 2022</a:t>
            </a:r>
          </a:p>
        </p:txBody>
      </p:sp>
      <p:sp>
        <p:nvSpPr>
          <p:cNvPr id="12" name="Freeform: Shape 11">
            <a:extLst>
              <a:ext uri="{FF2B5EF4-FFF2-40B4-BE49-F238E27FC236}">
                <a16:creationId xmlns:a16="http://schemas.microsoft.com/office/drawing/2014/main" id="{60B21A5C-062F-46C2-8389-53D40F46AA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483466"/>
            <a:ext cx="5549037" cy="6374535"/>
          </a:xfrm>
          <a:custGeom>
            <a:avLst/>
            <a:gdLst>
              <a:gd name="connsiteX0" fmla="*/ 2203019 w 5549037"/>
              <a:gd name="connsiteY0" fmla="*/ 0 h 6374535"/>
              <a:gd name="connsiteX1" fmla="*/ 5549037 w 5549037"/>
              <a:gd name="connsiteY1" fmla="*/ 3346018 h 6374535"/>
              <a:gd name="connsiteX2" fmla="*/ 3797930 w 5549037"/>
              <a:gd name="connsiteY2" fmla="*/ 6288190 h 6374535"/>
              <a:gd name="connsiteX3" fmla="*/ 3618689 w 5549037"/>
              <a:gd name="connsiteY3" fmla="*/ 6374535 h 6374535"/>
              <a:gd name="connsiteX4" fmla="*/ 779546 w 5549037"/>
              <a:gd name="connsiteY4" fmla="*/ 6374535 h 6374535"/>
              <a:gd name="connsiteX5" fmla="*/ 537516 w 5549037"/>
              <a:gd name="connsiteY5" fmla="*/ 6248727 h 6374535"/>
              <a:gd name="connsiteX6" fmla="*/ 74641 w 5549037"/>
              <a:gd name="connsiteY6" fmla="*/ 5927968 h 6374535"/>
              <a:gd name="connsiteX7" fmla="*/ 0 w 5549037"/>
              <a:gd name="connsiteY7" fmla="*/ 5860130 h 6374535"/>
              <a:gd name="connsiteX8" fmla="*/ 0 w 5549037"/>
              <a:gd name="connsiteY8" fmla="*/ 831906 h 6374535"/>
              <a:gd name="connsiteX9" fmla="*/ 74641 w 5549037"/>
              <a:gd name="connsiteY9" fmla="*/ 764068 h 6374535"/>
              <a:gd name="connsiteX10" fmla="*/ 2203019 w 5549037"/>
              <a:gd name="connsiteY10" fmla="*/ 0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49037" h="6374535">
                <a:moveTo>
                  <a:pt x="2203019" y="0"/>
                </a:moveTo>
                <a:cubicBezTo>
                  <a:pt x="4050974" y="0"/>
                  <a:pt x="5549037" y="1498063"/>
                  <a:pt x="5549037" y="3346018"/>
                </a:cubicBezTo>
                <a:cubicBezTo>
                  <a:pt x="5549037" y="4616487"/>
                  <a:pt x="4840968" y="5721578"/>
                  <a:pt x="3797930" y="6288190"/>
                </a:cubicBezTo>
                <a:lnTo>
                  <a:pt x="3618689" y="6374535"/>
                </a:lnTo>
                <a:lnTo>
                  <a:pt x="779546" y="6374535"/>
                </a:lnTo>
                <a:lnTo>
                  <a:pt x="537516" y="6248727"/>
                </a:lnTo>
                <a:cubicBezTo>
                  <a:pt x="374031" y="6154721"/>
                  <a:pt x="219238" y="6047301"/>
                  <a:pt x="74641" y="5927968"/>
                </a:cubicBezTo>
                <a:lnTo>
                  <a:pt x="0" y="5860130"/>
                </a:lnTo>
                <a:lnTo>
                  <a:pt x="0" y="831906"/>
                </a:lnTo>
                <a:lnTo>
                  <a:pt x="74641" y="764068"/>
                </a:lnTo>
                <a:cubicBezTo>
                  <a:pt x="653030" y="286739"/>
                  <a:pt x="1394539" y="0"/>
                  <a:pt x="2203019"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2807A18-0259-4029-A945-7888F4ACF4FE}"/>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t="6168" r="2" b="4743"/>
          <a:stretch/>
        </p:blipFill>
        <p:spPr>
          <a:xfrm>
            <a:off x="1" y="647373"/>
            <a:ext cx="5385130" cy="6210629"/>
          </a:xfrm>
          <a:custGeom>
            <a:avLst/>
            <a:gdLst/>
            <a:ahLst/>
            <a:cxnLst/>
            <a:rect l="l" t="t" r="r" b="b"/>
            <a:pathLst>
              <a:path w="5385130" h="6210629">
                <a:moveTo>
                  <a:pt x="2203018" y="0"/>
                </a:moveTo>
                <a:cubicBezTo>
                  <a:pt x="3960450" y="0"/>
                  <a:pt x="5385130" y="1424680"/>
                  <a:pt x="5385130" y="3182112"/>
                </a:cubicBezTo>
                <a:cubicBezTo>
                  <a:pt x="5385130" y="4500186"/>
                  <a:pt x="4583748" y="5631087"/>
                  <a:pt x="3441640" y="6114158"/>
                </a:cubicBezTo>
                <a:lnTo>
                  <a:pt x="3178061" y="6210629"/>
                </a:lnTo>
                <a:lnTo>
                  <a:pt x="1233206" y="6210629"/>
                </a:lnTo>
                <a:lnTo>
                  <a:pt x="1108901" y="6171135"/>
                </a:lnTo>
                <a:cubicBezTo>
                  <a:pt x="767738" y="6046219"/>
                  <a:pt x="453928" y="5864559"/>
                  <a:pt x="178899" y="5637585"/>
                </a:cubicBezTo>
                <a:lnTo>
                  <a:pt x="0" y="5474990"/>
                </a:lnTo>
                <a:lnTo>
                  <a:pt x="0" y="889234"/>
                </a:lnTo>
                <a:lnTo>
                  <a:pt x="178899" y="726640"/>
                </a:lnTo>
                <a:cubicBezTo>
                  <a:pt x="728956" y="272693"/>
                  <a:pt x="1434142" y="0"/>
                  <a:pt x="2203018" y="0"/>
                </a:cubicBezTo>
                <a:close/>
              </a:path>
            </a:pathLst>
          </a:custGeom>
        </p:spPr>
      </p:pic>
      <p:sp>
        <p:nvSpPr>
          <p:cNvPr id="14" name="Freeform: Shape 13">
            <a:extLst>
              <a:ext uri="{FF2B5EF4-FFF2-40B4-BE49-F238E27FC236}">
                <a16:creationId xmlns:a16="http://schemas.microsoft.com/office/drawing/2014/main" id="{8A177BCC-4208-4795-8572-4D623BA1E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33763" y="1"/>
            <a:ext cx="4480560" cy="2513993"/>
          </a:xfrm>
          <a:custGeom>
            <a:avLst/>
            <a:gdLst>
              <a:gd name="connsiteX0" fmla="*/ 18382 w 4480560"/>
              <a:gd name="connsiteY0" fmla="*/ 0 h 2513993"/>
              <a:gd name="connsiteX1" fmla="*/ 4462178 w 4480560"/>
              <a:gd name="connsiteY1" fmla="*/ 0 h 2513993"/>
              <a:gd name="connsiteX2" fmla="*/ 4468994 w 4480560"/>
              <a:gd name="connsiteY2" fmla="*/ 44657 h 2513993"/>
              <a:gd name="connsiteX3" fmla="*/ 4480560 w 4480560"/>
              <a:gd name="connsiteY3" fmla="*/ 273713 h 2513993"/>
              <a:gd name="connsiteX4" fmla="*/ 2240280 w 4480560"/>
              <a:gd name="connsiteY4" fmla="*/ 2513993 h 2513993"/>
              <a:gd name="connsiteX5" fmla="*/ 0 w 4480560"/>
              <a:gd name="connsiteY5" fmla="*/ 273713 h 2513993"/>
              <a:gd name="connsiteX6" fmla="*/ 11567 w 4480560"/>
              <a:gd name="connsiteY6" fmla="*/ 44657 h 2513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80560" h="2513993">
                <a:moveTo>
                  <a:pt x="18382" y="0"/>
                </a:moveTo>
                <a:lnTo>
                  <a:pt x="4462178" y="0"/>
                </a:lnTo>
                <a:lnTo>
                  <a:pt x="4468994" y="44657"/>
                </a:lnTo>
                <a:cubicBezTo>
                  <a:pt x="4476642" y="119969"/>
                  <a:pt x="4480560" y="196384"/>
                  <a:pt x="4480560" y="273713"/>
                </a:cubicBezTo>
                <a:cubicBezTo>
                  <a:pt x="4480560" y="1510985"/>
                  <a:pt x="3477552" y="2513993"/>
                  <a:pt x="2240280" y="2513993"/>
                </a:cubicBezTo>
                <a:cubicBezTo>
                  <a:pt x="1003008" y="2513993"/>
                  <a:pt x="0" y="1510985"/>
                  <a:pt x="0" y="273713"/>
                </a:cubicBezTo>
                <a:cubicBezTo>
                  <a:pt x="0" y="196384"/>
                  <a:pt x="3918" y="119969"/>
                  <a:pt x="11567" y="4465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3329CAC3-A16F-44F9-A8F6-B4C7E9A48860}"/>
              </a:ext>
              <a:ext uri="{C183D7F6-B498-43B3-948B-1728B52AA6E4}">
                <adec:decorative xmlns:adec="http://schemas.microsoft.com/office/drawing/2017/decorative" val="1"/>
              </a:ext>
            </a:extLst>
          </p:cNvPr>
          <p:cNvPicPr>
            <a:picLocks noChangeAspect="1"/>
          </p:cNvPicPr>
          <p:nvPr/>
        </p:nvPicPr>
        <p:blipFill rotWithShape="1">
          <a:blip r:embed="rId4"/>
          <a:srcRect t="15217" r="-4" b="-4"/>
          <a:stretch/>
        </p:blipFill>
        <p:spPr>
          <a:xfrm>
            <a:off x="5398355" y="1"/>
            <a:ext cx="4151376" cy="2349401"/>
          </a:xfrm>
          <a:custGeom>
            <a:avLst/>
            <a:gdLst/>
            <a:ahLst/>
            <a:cxnLst/>
            <a:rect l="l" t="t" r="r" b="b"/>
            <a:pathLst>
              <a:path w="4151376" h="2349401">
                <a:moveTo>
                  <a:pt x="20101" y="0"/>
                </a:moveTo>
                <a:lnTo>
                  <a:pt x="4131276" y="0"/>
                </a:lnTo>
                <a:lnTo>
                  <a:pt x="4140659" y="61486"/>
                </a:lnTo>
                <a:cubicBezTo>
                  <a:pt x="4147746" y="131265"/>
                  <a:pt x="4151376" y="202065"/>
                  <a:pt x="4151376" y="273713"/>
                </a:cubicBezTo>
                <a:cubicBezTo>
                  <a:pt x="4151376" y="1420084"/>
                  <a:pt x="3222059" y="2349401"/>
                  <a:pt x="2075688" y="2349401"/>
                </a:cubicBezTo>
                <a:cubicBezTo>
                  <a:pt x="929317" y="2349401"/>
                  <a:pt x="0" y="1420084"/>
                  <a:pt x="0" y="273713"/>
                </a:cubicBezTo>
                <a:cubicBezTo>
                  <a:pt x="0" y="202065"/>
                  <a:pt x="3630" y="131265"/>
                  <a:pt x="10717" y="61486"/>
                </a:cubicBezTo>
                <a:close/>
              </a:path>
            </a:pathLst>
          </a:custGeom>
        </p:spPr>
      </p:pic>
    </p:spTree>
    <p:extLst>
      <p:ext uri="{BB962C8B-B14F-4D97-AF65-F5344CB8AC3E}">
        <p14:creationId xmlns:p14="http://schemas.microsoft.com/office/powerpoint/2010/main" val="73748282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7A4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25EB9DA-6649-4E22-8D52-FF672E3FBC67}"/>
              </a:ext>
            </a:extLst>
          </p:cNvPr>
          <p:cNvSpPr>
            <a:spLocks noGrp="1"/>
          </p:cNvSpPr>
          <p:nvPr>
            <p:ph type="title"/>
          </p:nvPr>
        </p:nvSpPr>
        <p:spPr>
          <a:xfrm>
            <a:off x="524256" y="491260"/>
            <a:ext cx="6594189" cy="1625210"/>
          </a:xfrm>
        </p:spPr>
        <p:txBody>
          <a:bodyPr>
            <a:normAutofit/>
          </a:bodyPr>
          <a:lstStyle/>
          <a:p>
            <a:r>
              <a:rPr lang="en-US">
                <a:solidFill>
                  <a:srgbClr val="FFFFFF"/>
                </a:solidFill>
              </a:rPr>
              <a:t>Visit from our State Superintendent</a:t>
            </a:r>
          </a:p>
        </p:txBody>
      </p:sp>
      <p:pic>
        <p:nvPicPr>
          <p:cNvPr id="5" name="Picture 4" descr="Sa'Mara Spriggs, a Dorchester County Public Schools student, smiling for the camera.">
            <a:extLst>
              <a:ext uri="{FF2B5EF4-FFF2-40B4-BE49-F238E27FC236}">
                <a16:creationId xmlns:a16="http://schemas.microsoft.com/office/drawing/2014/main" id="{EFFBD452-63C6-4E97-8D9A-5462538D2534}"/>
              </a:ext>
            </a:extLst>
          </p:cNvPr>
          <p:cNvPicPr>
            <a:picLocks noChangeAspect="1"/>
          </p:cNvPicPr>
          <p:nvPr/>
        </p:nvPicPr>
        <p:blipFill rotWithShape="1">
          <a:blip r:embed="rId3"/>
          <a:srcRect t="11713" r="1" b="6970"/>
          <a:stretch/>
        </p:blipFill>
        <p:spPr>
          <a:xfrm>
            <a:off x="302146" y="2454903"/>
            <a:ext cx="3442801" cy="4080254"/>
          </a:xfrm>
          <a:prstGeom prst="rect">
            <a:avLst/>
          </a:prstGeom>
        </p:spPr>
      </p:pic>
      <p:pic>
        <p:nvPicPr>
          <p:cNvPr id="4" name="Content Placeholder 3" descr="State Superintendent Choudhury smiles for the camera.">
            <a:extLst>
              <a:ext uri="{FF2B5EF4-FFF2-40B4-BE49-F238E27FC236}">
                <a16:creationId xmlns:a16="http://schemas.microsoft.com/office/drawing/2014/main" id="{F6535B40-D920-4C3E-B75A-066DC3D77798}"/>
              </a:ext>
            </a:extLst>
          </p:cNvPr>
          <p:cNvPicPr>
            <a:picLocks noChangeAspect="1"/>
          </p:cNvPicPr>
          <p:nvPr/>
        </p:nvPicPr>
        <p:blipFill rotWithShape="1">
          <a:blip r:embed="rId4"/>
          <a:srcRect t="1435" r="-1" b="11112"/>
          <a:stretch/>
        </p:blipFill>
        <p:spPr>
          <a:xfrm>
            <a:off x="3942260" y="2454901"/>
            <a:ext cx="3442803" cy="4080255"/>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Content Placeholder 8">
            <a:extLst>
              <a:ext uri="{FF2B5EF4-FFF2-40B4-BE49-F238E27FC236}">
                <a16:creationId xmlns:a16="http://schemas.microsoft.com/office/drawing/2014/main" id="{37AEEBA2-A344-6115-2219-450FC2029178}"/>
              </a:ext>
            </a:extLst>
          </p:cNvPr>
          <p:cNvSpPr>
            <a:spLocks noGrp="1"/>
          </p:cNvSpPr>
          <p:nvPr>
            <p:ph idx="1"/>
          </p:nvPr>
        </p:nvSpPr>
        <p:spPr>
          <a:xfrm>
            <a:off x="7957973" y="763523"/>
            <a:ext cx="3511296" cy="5330952"/>
          </a:xfrm>
        </p:spPr>
        <p:txBody>
          <a:bodyPr anchor="ctr">
            <a:normAutofit/>
          </a:bodyPr>
          <a:lstStyle/>
          <a:p>
            <a:r>
              <a:rPr lang="en-US" sz="2400" dirty="0">
                <a:solidFill>
                  <a:srgbClr val="FFFFFF"/>
                </a:solidFill>
              </a:rPr>
              <a:t>State Superintendent Choudhury will visit Dorchester County on March 30</a:t>
            </a:r>
            <a:r>
              <a:rPr lang="en-US" sz="2400" baseline="30000" dirty="0">
                <a:solidFill>
                  <a:srgbClr val="FFFFFF"/>
                </a:solidFill>
              </a:rPr>
              <a:t>th</a:t>
            </a:r>
            <a:r>
              <a:rPr lang="en-US" sz="2400" dirty="0">
                <a:solidFill>
                  <a:srgbClr val="FFFFFF"/>
                </a:solidFill>
              </a:rPr>
              <a:t> and shadow our very own Sa’Mara Spriggs.</a:t>
            </a:r>
          </a:p>
        </p:txBody>
      </p:sp>
    </p:spTree>
    <p:extLst>
      <p:ext uri="{BB962C8B-B14F-4D97-AF65-F5344CB8AC3E}">
        <p14:creationId xmlns:p14="http://schemas.microsoft.com/office/powerpoint/2010/main" val="18936729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928F64C6-FE22-4FC1-A763-DFCC51481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4261224" y="4577975"/>
            <a:ext cx="7539349" cy="1899827"/>
          </a:xfrm>
          <a:prstGeom prst="rect">
            <a:avLst/>
          </a:prstGeom>
          <a:solidFill>
            <a:srgbClr val="404040"/>
          </a:solidFill>
          <a:ln w="127000" cap="sq" cmpd="thinThick">
            <a:solidFill>
              <a:srgbClr val="4040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ED0165A-DA2E-48AE-A430-D3D164C3194F}"/>
              </a:ext>
            </a:extLst>
          </p:cNvPr>
          <p:cNvSpPr>
            <a:spLocks noGrp="1"/>
          </p:cNvSpPr>
          <p:nvPr>
            <p:ph type="title"/>
          </p:nvPr>
        </p:nvSpPr>
        <p:spPr>
          <a:xfrm>
            <a:off x="4603468" y="4741948"/>
            <a:ext cx="6829520" cy="862031"/>
          </a:xfrm>
        </p:spPr>
        <p:txBody>
          <a:bodyPr vert="horz" lIns="91440" tIns="45720" rIns="91440" bIns="45720" rtlCol="0" anchor="b">
            <a:normAutofit/>
          </a:bodyPr>
          <a:lstStyle/>
          <a:p>
            <a:r>
              <a:rPr lang="en-US" sz="4000" kern="1200">
                <a:solidFill>
                  <a:srgbClr val="FFFFFF"/>
                </a:solidFill>
                <a:latin typeface="+mj-lt"/>
                <a:ea typeface="+mj-ea"/>
                <a:cs typeface="+mj-cs"/>
              </a:rPr>
              <a:t>5</a:t>
            </a:r>
            <a:r>
              <a:rPr lang="en-US" sz="4000" kern="1200" baseline="30000">
                <a:solidFill>
                  <a:srgbClr val="FFFFFF"/>
                </a:solidFill>
                <a:latin typeface="+mj-lt"/>
                <a:ea typeface="+mj-ea"/>
                <a:cs typeface="+mj-cs"/>
              </a:rPr>
              <a:t>th</a:t>
            </a:r>
            <a:r>
              <a:rPr lang="en-US" sz="4000" kern="1200">
                <a:solidFill>
                  <a:srgbClr val="FFFFFF"/>
                </a:solidFill>
                <a:latin typeface="+mj-lt"/>
                <a:ea typeface="+mj-ea"/>
                <a:cs typeface="+mj-cs"/>
              </a:rPr>
              <a:t> Graders Tour DCTC</a:t>
            </a:r>
          </a:p>
        </p:txBody>
      </p:sp>
      <p:pic>
        <p:nvPicPr>
          <p:cNvPr id="7" name="Picture 6" descr="A student with his back to the camera holding a clipboard and pen.">
            <a:extLst>
              <a:ext uri="{FF2B5EF4-FFF2-40B4-BE49-F238E27FC236}">
                <a16:creationId xmlns:a16="http://schemas.microsoft.com/office/drawing/2014/main" id="{EF584C22-5EED-466A-9BF8-C07F62AD7742}"/>
              </a:ext>
            </a:extLst>
          </p:cNvPr>
          <p:cNvPicPr>
            <a:picLocks noChangeAspect="1"/>
          </p:cNvPicPr>
          <p:nvPr/>
        </p:nvPicPr>
        <p:blipFill rotWithShape="1">
          <a:blip r:embed="rId3">
            <a:extLst>
              <a:ext uri="{28A0092B-C50C-407E-A947-70E740481C1C}">
                <a14:useLocalDpi xmlns:a14="http://schemas.microsoft.com/office/drawing/2010/main" val="0"/>
              </a:ext>
            </a:extLst>
          </a:blip>
          <a:srcRect t="33167" b="14269"/>
          <a:stretch/>
        </p:blipFill>
        <p:spPr>
          <a:xfrm>
            <a:off x="307840" y="321732"/>
            <a:ext cx="3793472" cy="4111323"/>
          </a:xfrm>
          <a:prstGeom prst="rect">
            <a:avLst/>
          </a:prstGeom>
        </p:spPr>
      </p:pic>
      <p:pic>
        <p:nvPicPr>
          <p:cNvPr id="11" name="Picture 10" descr="Fifth grade students listen to a presentation in a conference room at Dorchester Career and Technology Center.">
            <a:extLst>
              <a:ext uri="{FF2B5EF4-FFF2-40B4-BE49-F238E27FC236}">
                <a16:creationId xmlns:a16="http://schemas.microsoft.com/office/drawing/2014/main" id="{58836BC5-F7F6-4A37-927C-C14CB37B157F}"/>
              </a:ext>
            </a:extLst>
          </p:cNvPr>
          <p:cNvPicPr>
            <a:picLocks noChangeAspect="1"/>
          </p:cNvPicPr>
          <p:nvPr/>
        </p:nvPicPr>
        <p:blipFill rotWithShape="1">
          <a:blip r:embed="rId4">
            <a:extLst>
              <a:ext uri="{28A0092B-C50C-407E-A947-70E740481C1C}">
                <a14:useLocalDpi xmlns:a14="http://schemas.microsoft.com/office/drawing/2010/main" val="0"/>
              </a:ext>
            </a:extLst>
          </a:blip>
          <a:srcRect l="7439" r="956" b="3"/>
          <a:stretch/>
        </p:blipFill>
        <p:spPr>
          <a:xfrm>
            <a:off x="4194959" y="321734"/>
            <a:ext cx="3797570" cy="2010551"/>
          </a:xfrm>
          <a:prstGeom prst="rect">
            <a:avLst/>
          </a:prstGeom>
        </p:spPr>
      </p:pic>
      <p:pic>
        <p:nvPicPr>
          <p:cNvPr id="9" name="Picture 8" descr="Fifth grade students in a classroom at Dorchester Career and Technology Center.">
            <a:extLst>
              <a:ext uri="{FF2B5EF4-FFF2-40B4-BE49-F238E27FC236}">
                <a16:creationId xmlns:a16="http://schemas.microsoft.com/office/drawing/2014/main" id="{16CBB6A8-0686-4471-B709-F2675D270E7E}"/>
              </a:ext>
            </a:extLst>
          </p:cNvPr>
          <p:cNvPicPr>
            <a:picLocks noChangeAspect="1"/>
          </p:cNvPicPr>
          <p:nvPr/>
        </p:nvPicPr>
        <p:blipFill rotWithShape="1">
          <a:blip r:embed="rId5">
            <a:extLst>
              <a:ext uri="{28A0092B-C50C-407E-A947-70E740481C1C}">
                <a14:useLocalDpi xmlns:a14="http://schemas.microsoft.com/office/drawing/2010/main" val="0"/>
              </a:ext>
            </a:extLst>
          </a:blip>
          <a:srcRect r="8604" b="-4"/>
          <a:stretch/>
        </p:blipFill>
        <p:spPr>
          <a:xfrm>
            <a:off x="4190180" y="2422097"/>
            <a:ext cx="3794760" cy="2013804"/>
          </a:xfrm>
          <a:prstGeom prst="rect">
            <a:avLst/>
          </a:prstGeom>
        </p:spPr>
      </p:pic>
      <p:pic>
        <p:nvPicPr>
          <p:cNvPr id="5" name="Content Placeholder 4" descr="A cosmetology teacher at Dorchester Career and Technology Center speaks to a group of students.">
            <a:extLst>
              <a:ext uri="{FF2B5EF4-FFF2-40B4-BE49-F238E27FC236}">
                <a16:creationId xmlns:a16="http://schemas.microsoft.com/office/drawing/2014/main" id="{BA65BF2F-A093-4F65-A1A9-7A3AAE74DEF1}"/>
              </a:ext>
            </a:extLst>
          </p:cNvPr>
          <p:cNvPicPr>
            <a:picLocks noGrp="1" noChangeAspect="1"/>
          </p:cNvPicPr>
          <p:nvPr>
            <p:ph idx="1"/>
          </p:nvPr>
        </p:nvPicPr>
        <p:blipFill rotWithShape="1">
          <a:blip r:embed="rId6">
            <a:extLst>
              <a:ext uri="{28A0092B-C50C-407E-A947-70E740481C1C}">
                <a14:useLocalDpi xmlns:a14="http://schemas.microsoft.com/office/drawing/2010/main" val="0"/>
              </a:ext>
            </a:extLst>
          </a:blip>
          <a:srcRect l="40904" r="14292" b="-2"/>
          <a:stretch/>
        </p:blipFill>
        <p:spPr>
          <a:xfrm>
            <a:off x="8086176" y="321733"/>
            <a:ext cx="3797984" cy="4111321"/>
          </a:xfrm>
          <a:prstGeom prst="rect">
            <a:avLst/>
          </a:prstGeom>
        </p:spPr>
      </p:pic>
      <p:pic>
        <p:nvPicPr>
          <p:cNvPr id="13" name="Picture 12" descr="Fifth grade students listen to a presentation in the auto shop at Dorchester Career and Technology Center.">
            <a:extLst>
              <a:ext uri="{FF2B5EF4-FFF2-40B4-BE49-F238E27FC236}">
                <a16:creationId xmlns:a16="http://schemas.microsoft.com/office/drawing/2014/main" id="{728AB469-BD3D-454A-A808-9E9C34FF1E3B}"/>
              </a:ext>
            </a:extLst>
          </p:cNvPr>
          <p:cNvPicPr>
            <a:picLocks noChangeAspect="1"/>
          </p:cNvPicPr>
          <p:nvPr/>
        </p:nvPicPr>
        <p:blipFill rotWithShape="1">
          <a:blip r:embed="rId7">
            <a:extLst>
              <a:ext uri="{28A0092B-C50C-407E-A947-70E740481C1C}">
                <a14:useLocalDpi xmlns:a14="http://schemas.microsoft.com/office/drawing/2010/main" val="0"/>
              </a:ext>
            </a:extLst>
          </a:blip>
          <a:srcRect t="9539" r="1" b="24849"/>
          <a:stretch/>
        </p:blipFill>
        <p:spPr>
          <a:xfrm>
            <a:off x="307840" y="4525715"/>
            <a:ext cx="3794760" cy="2010551"/>
          </a:xfrm>
          <a:prstGeom prst="rect">
            <a:avLst/>
          </a:prstGeom>
        </p:spPr>
      </p:pic>
      <p:cxnSp>
        <p:nvCxnSpPr>
          <p:cNvPr id="20" name="Straight Connector 19">
            <a:extLst>
              <a:ext uri="{FF2B5EF4-FFF2-40B4-BE49-F238E27FC236}">
                <a16:creationId xmlns:a16="http://schemas.microsoft.com/office/drawing/2014/main" id="{5C34627B-48E6-4F4D-B843-97717A86B4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19934" y="5694097"/>
            <a:ext cx="5486400" cy="0"/>
          </a:xfrm>
          <a:prstGeom prst="line">
            <a:avLst/>
          </a:prstGeom>
          <a:ln w="15875">
            <a:solidFill>
              <a:srgbClr val="D9D9D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3555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5E52985E-2553-471E-82AA-5ED7A329890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93308" y="4462044"/>
            <a:ext cx="11438793" cy="1844256"/>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E9F21D4-FAD3-4126-89B0-C94E39DC5160}"/>
              </a:ext>
            </a:extLst>
          </p:cNvPr>
          <p:cNvSpPr>
            <a:spLocks noGrp="1"/>
          </p:cNvSpPr>
          <p:nvPr>
            <p:ph type="title"/>
          </p:nvPr>
        </p:nvSpPr>
        <p:spPr>
          <a:xfrm>
            <a:off x="649270" y="4615840"/>
            <a:ext cx="3885141" cy="1526741"/>
          </a:xfrm>
        </p:spPr>
        <p:txBody>
          <a:bodyPr>
            <a:normAutofit/>
          </a:bodyPr>
          <a:lstStyle/>
          <a:p>
            <a:pPr algn="r"/>
            <a:r>
              <a:rPr lang="en-US" sz="3000" dirty="0">
                <a:solidFill>
                  <a:schemeClr val="bg1"/>
                </a:solidFill>
              </a:rPr>
              <a:t>SkillsUSA – Career Competition Events</a:t>
            </a:r>
          </a:p>
        </p:txBody>
      </p:sp>
      <p:pic>
        <p:nvPicPr>
          <p:cNvPr id="7" name="Picture 6" descr="DCTC Culinary students placed in their local Skills USA competition. Students pose in front of their respective places.">
            <a:extLst>
              <a:ext uri="{FF2B5EF4-FFF2-40B4-BE49-F238E27FC236}">
                <a16:creationId xmlns:a16="http://schemas.microsoft.com/office/drawing/2014/main" id="{9DCA31AC-3A21-4898-A6F6-752D5F026A57}"/>
              </a:ext>
            </a:extLst>
          </p:cNvPr>
          <p:cNvPicPr>
            <a:picLocks noChangeAspect="1"/>
          </p:cNvPicPr>
          <p:nvPr/>
        </p:nvPicPr>
        <p:blipFill rotWithShape="1">
          <a:blip r:embed="rId3">
            <a:extLst>
              <a:ext uri="{28A0092B-C50C-407E-A947-70E740481C1C}">
                <a14:useLocalDpi xmlns:a14="http://schemas.microsoft.com/office/drawing/2010/main" val="0"/>
              </a:ext>
            </a:extLst>
          </a:blip>
          <a:srcRect t="9528" r="2" b="561"/>
          <a:stretch/>
        </p:blipFill>
        <p:spPr>
          <a:xfrm>
            <a:off x="393308" y="352931"/>
            <a:ext cx="5559480" cy="3749040"/>
          </a:xfrm>
          <a:prstGeom prst="rect">
            <a:avLst/>
          </a:prstGeom>
        </p:spPr>
      </p:pic>
      <p:pic>
        <p:nvPicPr>
          <p:cNvPr id="5" name="Content Placeholder 4" descr="DCTC Culinary students placed in their local Skills USA competition. Students pose in front of their respective places.">
            <a:extLst>
              <a:ext uri="{FF2B5EF4-FFF2-40B4-BE49-F238E27FC236}">
                <a16:creationId xmlns:a16="http://schemas.microsoft.com/office/drawing/2014/main" id="{55F4D526-A83E-48B3-AE11-8E525DA0F6F3}"/>
              </a:ext>
            </a:extLst>
          </p:cNvPr>
          <p:cNvPicPr>
            <a:picLocks noChangeAspect="1"/>
          </p:cNvPicPr>
          <p:nvPr/>
        </p:nvPicPr>
        <p:blipFill rotWithShape="1">
          <a:blip r:embed="rId4">
            <a:extLst>
              <a:ext uri="{28A0092B-C50C-407E-A947-70E740481C1C}">
                <a14:useLocalDpi xmlns:a14="http://schemas.microsoft.com/office/drawing/2010/main" val="0"/>
              </a:ext>
            </a:extLst>
          </a:blip>
          <a:srcRect t="10157" r="1" b="39152"/>
          <a:stretch/>
        </p:blipFill>
        <p:spPr>
          <a:xfrm>
            <a:off x="6251736" y="357013"/>
            <a:ext cx="5546955" cy="3749040"/>
          </a:xfrm>
          <a:prstGeom prst="rect">
            <a:avLst/>
          </a:prstGeom>
        </p:spPr>
      </p:pic>
      <p:cxnSp>
        <p:nvCxnSpPr>
          <p:cNvPr id="23" name="Straight Connector 22">
            <a:extLst>
              <a:ext uri="{FF2B5EF4-FFF2-40B4-BE49-F238E27FC236}">
                <a16:creationId xmlns:a16="http://schemas.microsoft.com/office/drawing/2014/main" id="{DAE3ABC6-4042-4293-A7DF-F01181363B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4739873" y="4690076"/>
            <a:ext cx="0" cy="1371600"/>
          </a:xfrm>
          <a:prstGeom prst="line">
            <a:avLst/>
          </a:prstGeom>
          <a:ln w="19050">
            <a:solidFill>
              <a:schemeClr val="bg1">
                <a:alpha val="75000"/>
              </a:schemeClr>
            </a:solidFill>
          </a:ln>
        </p:spPr>
        <p:style>
          <a:lnRef idx="1">
            <a:schemeClr val="accent1"/>
          </a:lnRef>
          <a:fillRef idx="0">
            <a:schemeClr val="accent1"/>
          </a:fillRef>
          <a:effectRef idx="0">
            <a:schemeClr val="accent1"/>
          </a:effectRef>
          <a:fontRef idx="minor">
            <a:schemeClr val="tx1"/>
          </a:fontRef>
        </p:style>
      </p:cxnSp>
      <p:pic>
        <p:nvPicPr>
          <p:cNvPr id="8" name="Content Placeholder 7">
            <a:extLst>
              <a:ext uri="{FF2B5EF4-FFF2-40B4-BE49-F238E27FC236}">
                <a16:creationId xmlns:a16="http://schemas.microsoft.com/office/drawing/2014/main" id="{A4CEEBAA-644D-4856-80D6-4697FDC18A10}"/>
              </a:ext>
              <a:ext uri="{C183D7F6-B498-43B3-948B-1728B52AA6E4}">
                <adec:decorative xmlns:adec="http://schemas.microsoft.com/office/drawing/2017/decorative" val="1"/>
              </a:ext>
            </a:extLst>
          </p:cNvPr>
          <p:cNvPicPr>
            <a:picLocks noGrp="1" noChangeAspect="1"/>
          </p:cNvPicPr>
          <p:nvPr>
            <p:ph idx="1"/>
          </p:nvPr>
        </p:nvPicPr>
        <p:blipFill>
          <a:blip r:embed="rId5"/>
          <a:stretch>
            <a:fillRect/>
          </a:stretch>
        </p:blipFill>
        <p:spPr>
          <a:xfrm>
            <a:off x="6644650" y="4615840"/>
            <a:ext cx="4185901" cy="1597077"/>
          </a:xfrm>
          <a:prstGeom prst="rect">
            <a:avLst/>
          </a:prstGeom>
        </p:spPr>
      </p:pic>
    </p:spTree>
    <p:extLst>
      <p:ext uri="{BB962C8B-B14F-4D97-AF65-F5344CB8AC3E}">
        <p14:creationId xmlns:p14="http://schemas.microsoft.com/office/powerpoint/2010/main" val="42691677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FC2B1A9-FF5F-485B-976B-78F91A150D4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600" kern="1200" dirty="0">
                <a:solidFill>
                  <a:srgbClr val="FFFFFF"/>
                </a:solidFill>
                <a:latin typeface="+mj-lt"/>
                <a:ea typeface="+mj-ea"/>
                <a:cs typeface="+mj-cs"/>
              </a:rPr>
              <a:t>Upcoming Event at DCTC</a:t>
            </a:r>
          </a:p>
        </p:txBody>
      </p:sp>
      <p:pic>
        <p:nvPicPr>
          <p:cNvPr id="4" name="Content Placeholder 3" descr="A poster for the Breakfast with the Easter Bunny event at DCTC on April 10th from 8 - 10 am.">
            <a:extLst>
              <a:ext uri="{FF2B5EF4-FFF2-40B4-BE49-F238E27FC236}">
                <a16:creationId xmlns:a16="http://schemas.microsoft.com/office/drawing/2014/main" id="{460C9270-3AD9-4423-B1A6-276F2EA2ED3C}"/>
              </a:ext>
            </a:extLst>
          </p:cNvPr>
          <p:cNvPicPr>
            <a:picLocks noGrp="1" noChangeAspect="1"/>
          </p:cNvPicPr>
          <p:nvPr>
            <p:ph idx="1"/>
          </p:nvPr>
        </p:nvPicPr>
        <p:blipFill>
          <a:blip r:embed="rId3"/>
          <a:stretch>
            <a:fillRect/>
          </a:stretch>
        </p:blipFill>
        <p:spPr>
          <a:xfrm>
            <a:off x="4777316" y="817267"/>
            <a:ext cx="6780700" cy="5221137"/>
          </a:xfrm>
          <a:prstGeom prst="rect">
            <a:avLst/>
          </a:prstGeom>
        </p:spPr>
      </p:pic>
    </p:spTree>
    <p:extLst>
      <p:ext uri="{BB962C8B-B14F-4D97-AF65-F5344CB8AC3E}">
        <p14:creationId xmlns:p14="http://schemas.microsoft.com/office/powerpoint/2010/main" val="41783247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5B33F-C5C9-42D4-ACE2-13EAACC0B8CE}"/>
              </a:ext>
            </a:extLst>
          </p:cNvPr>
          <p:cNvSpPr>
            <a:spLocks noGrp="1"/>
          </p:cNvSpPr>
          <p:nvPr>
            <p:ph type="title"/>
          </p:nvPr>
        </p:nvSpPr>
        <p:spPr/>
        <p:txBody>
          <a:bodyPr/>
          <a:lstStyle/>
          <a:p>
            <a:r>
              <a:rPr lang="en-US" dirty="0"/>
              <a:t>Thank You</a:t>
            </a:r>
          </a:p>
        </p:txBody>
      </p:sp>
    </p:spTree>
    <p:extLst>
      <p:ext uri="{BB962C8B-B14F-4D97-AF65-F5344CB8AC3E}">
        <p14:creationId xmlns:p14="http://schemas.microsoft.com/office/powerpoint/2010/main" val="308652976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F46216B-77A9-411A-B9D3-5023FCB7020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288</Words>
  <Application>Microsoft Office PowerPoint</Application>
  <PresentationFormat>Widescreen</PresentationFormat>
  <Paragraphs>23</Paragraphs>
  <Slides>6</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Nunito</vt:lpstr>
      <vt:lpstr>Office Theme</vt:lpstr>
      <vt:lpstr>DCTC  March 2022</vt:lpstr>
      <vt:lpstr>Visit from our State Superintendent</vt:lpstr>
      <vt:lpstr>5th Graders Tour DCTC</vt:lpstr>
      <vt:lpstr>SkillsUSA – Career Competition Events</vt:lpstr>
      <vt:lpstr>Upcoming Event at DCTC</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DCTC  March 2022</dc:title>
  <dc:creator>Howie, Anna</dc:creator>
  <cp:lastModifiedBy>Dayton, Chris</cp:lastModifiedBy>
  <cp:revision>4</cp:revision>
  <dcterms:created xsi:type="dcterms:W3CDTF">2022-03-15T18:33:38Z</dcterms:created>
  <dcterms:modified xsi:type="dcterms:W3CDTF">2022-03-17T16:10:01Z</dcterms:modified>
</cp:coreProperties>
</file>