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1"/>
  </p:notesMasterIdLst>
  <p:sldIdLst>
    <p:sldId id="256" r:id="rId2"/>
    <p:sldId id="259" r:id="rId3"/>
    <p:sldId id="264" r:id="rId4"/>
    <p:sldId id="273" r:id="rId5"/>
    <p:sldId id="275" r:id="rId6"/>
    <p:sldId id="277" r:id="rId7"/>
    <p:sldId id="261" r:id="rId8"/>
    <p:sldId id="288" r:id="rId9"/>
    <p:sldId id="290" r:id="rId10"/>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104" d="100"/>
          <a:sy n="104" d="100"/>
        </p:scale>
        <p:origin x="25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82309986-1456-4EED-8D70-03B1FAE0BFE6}" type="datetimeFigureOut">
              <a:rPr lang="en-US" smtClean="0"/>
              <a:t>6/6/2022</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66EABC86-4E70-4B54-9F13-42B8B778BC7F}" type="slidenum">
              <a:rPr lang="en-US" smtClean="0"/>
              <a:t>‹#›</a:t>
            </a:fld>
            <a:endParaRPr lang="en-US"/>
          </a:p>
        </p:txBody>
      </p:sp>
    </p:spTree>
    <p:extLst>
      <p:ext uri="{BB962C8B-B14F-4D97-AF65-F5344CB8AC3E}">
        <p14:creationId xmlns:p14="http://schemas.microsoft.com/office/powerpoint/2010/main" val="20596703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6EABC86-4E70-4B54-9F13-42B8B778BC7F}" type="slidenum">
              <a:rPr lang="en-US" smtClean="0"/>
              <a:t>1</a:t>
            </a:fld>
            <a:endParaRPr lang="en-US"/>
          </a:p>
        </p:txBody>
      </p:sp>
    </p:spTree>
    <p:extLst>
      <p:ext uri="{BB962C8B-B14F-4D97-AF65-F5344CB8AC3E}">
        <p14:creationId xmlns:p14="http://schemas.microsoft.com/office/powerpoint/2010/main" val="34856620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6EABC86-4E70-4B54-9F13-42B8B778BC7F}" type="slidenum">
              <a:rPr lang="en-US" smtClean="0"/>
              <a:t>2</a:t>
            </a:fld>
            <a:endParaRPr lang="en-US"/>
          </a:p>
        </p:txBody>
      </p:sp>
    </p:spTree>
    <p:extLst>
      <p:ext uri="{BB962C8B-B14F-4D97-AF65-F5344CB8AC3E}">
        <p14:creationId xmlns:p14="http://schemas.microsoft.com/office/powerpoint/2010/main" val="296291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6EABC86-4E70-4B54-9F13-42B8B778BC7F}" type="slidenum">
              <a:rPr lang="en-US" smtClean="0"/>
              <a:t>3</a:t>
            </a:fld>
            <a:endParaRPr lang="en-US"/>
          </a:p>
        </p:txBody>
      </p:sp>
    </p:spTree>
    <p:extLst>
      <p:ext uri="{BB962C8B-B14F-4D97-AF65-F5344CB8AC3E}">
        <p14:creationId xmlns:p14="http://schemas.microsoft.com/office/powerpoint/2010/main" val="2033827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MSDE will develop curriculum standards and resources for subjects at each grade level that build in sequence. These will include course syllabi, sample lessons, sample student work, and curriculum units aligned with course syllabi. </a:t>
            </a:r>
          </a:p>
          <a:p>
            <a:r>
              <a:rPr lang="en-US" dirty="0"/>
              <a:t>Counties doesn't have to use, but if a school is low performing and expert review teams determine curriculum is largely to blame, the school will be required to adopt the state resources</a:t>
            </a:r>
          </a:p>
          <a:p>
            <a:endParaRPr lang="en-US" dirty="0"/>
          </a:p>
        </p:txBody>
      </p:sp>
      <p:sp>
        <p:nvSpPr>
          <p:cNvPr id="4" name="Slide Number Placeholder 3"/>
          <p:cNvSpPr>
            <a:spLocks noGrp="1"/>
          </p:cNvSpPr>
          <p:nvPr>
            <p:ph type="sldNum" sz="quarter" idx="5"/>
          </p:nvPr>
        </p:nvSpPr>
        <p:spPr/>
        <p:txBody>
          <a:bodyPr/>
          <a:lstStyle/>
          <a:p>
            <a:fld id="{66EABC86-4E70-4B54-9F13-42B8B778BC7F}" type="slidenum">
              <a:rPr lang="en-US" smtClean="0"/>
              <a:t>4</a:t>
            </a:fld>
            <a:endParaRPr lang="en-US"/>
          </a:p>
        </p:txBody>
      </p:sp>
    </p:spTree>
    <p:extLst>
      <p:ext uri="{BB962C8B-B14F-4D97-AF65-F5344CB8AC3E}">
        <p14:creationId xmlns:p14="http://schemas.microsoft.com/office/powerpoint/2010/main" val="1846126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in post CCR pathways remain enrolled that their home school, including all services at the school. High school graduation requirements needed by students in the post-CCR pathways shall be provided within the pathway.</a:t>
            </a:r>
          </a:p>
          <a:p>
            <a:endParaRPr lang="en-US" dirty="0"/>
          </a:p>
        </p:txBody>
      </p:sp>
      <p:sp>
        <p:nvSpPr>
          <p:cNvPr id="4" name="Slide Number Placeholder 3"/>
          <p:cNvSpPr>
            <a:spLocks noGrp="1"/>
          </p:cNvSpPr>
          <p:nvPr>
            <p:ph type="sldNum" sz="quarter" idx="5"/>
          </p:nvPr>
        </p:nvSpPr>
        <p:spPr/>
        <p:txBody>
          <a:bodyPr/>
          <a:lstStyle/>
          <a:p>
            <a:fld id="{66EABC86-4E70-4B54-9F13-42B8B778BC7F}" type="slidenum">
              <a:rPr lang="en-US" smtClean="0"/>
              <a:t>5</a:t>
            </a:fld>
            <a:endParaRPr lang="en-US"/>
          </a:p>
        </p:txBody>
      </p:sp>
    </p:spTree>
    <p:extLst>
      <p:ext uri="{BB962C8B-B14F-4D97-AF65-F5344CB8AC3E}">
        <p14:creationId xmlns:p14="http://schemas.microsoft.com/office/powerpoint/2010/main" val="39715083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6EABC86-4E70-4B54-9F13-42B8B778BC7F}" type="slidenum">
              <a:rPr lang="en-US" smtClean="0"/>
              <a:t>6</a:t>
            </a:fld>
            <a:endParaRPr lang="en-US"/>
          </a:p>
        </p:txBody>
      </p:sp>
    </p:spTree>
    <p:extLst>
      <p:ext uri="{BB962C8B-B14F-4D97-AF65-F5344CB8AC3E}">
        <p14:creationId xmlns:p14="http://schemas.microsoft.com/office/powerpoint/2010/main" val="25844994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6EABC86-4E70-4B54-9F13-42B8B778BC7F}" type="slidenum">
              <a:rPr lang="en-US" smtClean="0"/>
              <a:t>7</a:t>
            </a:fld>
            <a:endParaRPr lang="en-US"/>
          </a:p>
        </p:txBody>
      </p:sp>
    </p:spTree>
    <p:extLst>
      <p:ext uri="{BB962C8B-B14F-4D97-AF65-F5344CB8AC3E}">
        <p14:creationId xmlns:p14="http://schemas.microsoft.com/office/powerpoint/2010/main" val="19079289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AIB required to develop a comprehensive implementation plan with key milestones and intended outcomes for all state/local units responsible for aspects of the Blueprint by February 15, 2022</a:t>
            </a:r>
          </a:p>
          <a:p>
            <a:r>
              <a:rPr lang="en-US" dirty="0"/>
              <a:t>MSDE required to develop guidelines for the approval or disapproval of local school system plans by April 1, 2022Workgroups will include internal personnel, as well as external stakeholders. School-level leadership and teachers will also be included on most workgroups.</a:t>
            </a:r>
          </a:p>
          <a:p>
            <a:r>
              <a:rPr lang="en-US" dirty="0"/>
              <a:t>Workgroups will likely meet twice a month, with potential for smaller breakout groups to meet separately from main workgroup to work on a specific assignment</a:t>
            </a:r>
          </a:p>
          <a:p>
            <a:r>
              <a:rPr lang="en-US" dirty="0"/>
              <a:t>As you can imagine, scheduling will be a nightmare, so the plan is to establish regular meetings for each work group, and then each member will be asked to do everything humanly possible to not schedule anything else during that time </a:t>
            </a:r>
          </a:p>
          <a:p>
            <a:endParaRPr lang="en-US" dirty="0"/>
          </a:p>
          <a:p>
            <a:r>
              <a:rPr lang="en-US" dirty="0"/>
              <a:t>Local school system plans must include plan to implement each recommendation of the Blueprint, including goals, expected outcomes, and strategies to be used to improve student achievement for each segment of the student population. These are due by June 15.</a:t>
            </a:r>
          </a:p>
          <a:p>
            <a:r>
              <a:rPr lang="en-US" dirty="0"/>
              <a:t>Will utilize a workgroup structure around each policy area, with those groups making recommendations to the steering committee </a:t>
            </a:r>
          </a:p>
          <a:p>
            <a:endParaRPr lang="en-US" dirty="0"/>
          </a:p>
        </p:txBody>
      </p:sp>
      <p:sp>
        <p:nvSpPr>
          <p:cNvPr id="4" name="Slide Number Placeholder 3"/>
          <p:cNvSpPr>
            <a:spLocks noGrp="1"/>
          </p:cNvSpPr>
          <p:nvPr>
            <p:ph type="sldNum" sz="quarter" idx="5"/>
          </p:nvPr>
        </p:nvSpPr>
        <p:spPr/>
        <p:txBody>
          <a:bodyPr/>
          <a:lstStyle/>
          <a:p>
            <a:fld id="{66EABC86-4E70-4B54-9F13-42B8B778BC7F}" type="slidenum">
              <a:rPr lang="en-US" smtClean="0"/>
              <a:t>8</a:t>
            </a:fld>
            <a:endParaRPr lang="en-US"/>
          </a:p>
        </p:txBody>
      </p:sp>
    </p:spTree>
    <p:extLst>
      <p:ext uri="{BB962C8B-B14F-4D97-AF65-F5344CB8AC3E}">
        <p14:creationId xmlns:p14="http://schemas.microsoft.com/office/powerpoint/2010/main" val="39225532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6EABC86-4E70-4B54-9F13-42B8B778BC7F}" type="slidenum">
              <a:rPr lang="en-US" smtClean="0"/>
              <a:t>9</a:t>
            </a:fld>
            <a:endParaRPr lang="en-US"/>
          </a:p>
        </p:txBody>
      </p:sp>
    </p:spTree>
    <p:extLst>
      <p:ext uri="{BB962C8B-B14F-4D97-AF65-F5344CB8AC3E}">
        <p14:creationId xmlns:p14="http://schemas.microsoft.com/office/powerpoint/2010/main" val="3076222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EF13B40-0071-465E-92C5-9B547FB9627C}" type="datetime1">
              <a:rPr lang="en-US" smtClean="0"/>
              <a:t>6/6/2022</a:t>
            </a:fld>
            <a:endParaRPr lang="en-US"/>
          </a:p>
        </p:txBody>
      </p:sp>
      <p:sp>
        <p:nvSpPr>
          <p:cNvPr id="5" name="Footer Placeholder 4"/>
          <p:cNvSpPr>
            <a:spLocks noGrp="1"/>
          </p:cNvSpPr>
          <p:nvPr>
            <p:ph type="ftr" sz="quarter" idx="11"/>
          </p:nvPr>
        </p:nvSpPr>
        <p:spPr/>
        <p:txBody>
          <a:bodyPr/>
          <a:lstStyle/>
          <a:p>
            <a:r>
              <a:rPr lang="en-US"/>
              <a:t>Dorchester County Public Schools,  June 2022                                                                                          </a:t>
            </a:r>
          </a:p>
        </p:txBody>
      </p:sp>
      <p:sp>
        <p:nvSpPr>
          <p:cNvPr id="6" name="Slide Number Placeholder 5"/>
          <p:cNvSpPr>
            <a:spLocks noGrp="1"/>
          </p:cNvSpPr>
          <p:nvPr>
            <p:ph type="sldNum" sz="quarter" idx="12"/>
          </p:nvPr>
        </p:nvSpPr>
        <p:spPr/>
        <p:txBody>
          <a:bodyPr/>
          <a:lstStyle/>
          <a:p>
            <a:fld id="{0393AD3F-4004-40DE-BC3A-7276897E0F4E}"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27290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8220C34B-9E7B-4856-994C-BAA8865AD0BF}" type="datetime1">
              <a:rPr lang="en-US" smtClean="0"/>
              <a:t>6/6/2022</a:t>
            </a:fld>
            <a:endParaRPr lang="en-US"/>
          </a:p>
        </p:txBody>
      </p:sp>
      <p:sp>
        <p:nvSpPr>
          <p:cNvPr id="4" name="Footer Placeholder 3"/>
          <p:cNvSpPr>
            <a:spLocks noGrp="1"/>
          </p:cNvSpPr>
          <p:nvPr>
            <p:ph type="ftr" sz="quarter" idx="11"/>
          </p:nvPr>
        </p:nvSpPr>
        <p:spPr/>
        <p:txBody>
          <a:bodyPr/>
          <a:lstStyle/>
          <a:p>
            <a:r>
              <a:rPr lang="en-US"/>
              <a:t>Dorchester County Public Schools,  June 2022                                                                                          </a:t>
            </a:r>
          </a:p>
        </p:txBody>
      </p:sp>
      <p:sp>
        <p:nvSpPr>
          <p:cNvPr id="5" name="Slide Number Placeholder 4"/>
          <p:cNvSpPr>
            <a:spLocks noGrp="1"/>
          </p:cNvSpPr>
          <p:nvPr>
            <p:ph type="sldNum" sz="quarter" idx="12"/>
          </p:nvPr>
        </p:nvSpPr>
        <p:spPr/>
        <p:txBody>
          <a:bodyPr/>
          <a:lstStyle/>
          <a:p>
            <a:fld id="{0393AD3F-4004-40DE-BC3A-7276897E0F4E}" type="slidenum">
              <a:rPr lang="en-US" smtClean="0"/>
              <a:t>‹#›</a:t>
            </a:fld>
            <a:endParaRPr lang="en-US"/>
          </a:p>
        </p:txBody>
      </p:sp>
    </p:spTree>
    <p:extLst>
      <p:ext uri="{BB962C8B-B14F-4D97-AF65-F5344CB8AC3E}">
        <p14:creationId xmlns:p14="http://schemas.microsoft.com/office/powerpoint/2010/main" val="2338582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AFE99E-FF3D-4F0B-962E-0B1BC8BE29DE}" type="datetime1">
              <a:rPr lang="en-US" smtClean="0"/>
              <a:t>6/6/2022</a:t>
            </a:fld>
            <a:endParaRPr lang="en-US"/>
          </a:p>
        </p:txBody>
      </p:sp>
      <p:sp>
        <p:nvSpPr>
          <p:cNvPr id="5" name="Footer Placeholder 4"/>
          <p:cNvSpPr>
            <a:spLocks noGrp="1"/>
          </p:cNvSpPr>
          <p:nvPr>
            <p:ph type="ftr" sz="quarter" idx="11"/>
          </p:nvPr>
        </p:nvSpPr>
        <p:spPr/>
        <p:txBody>
          <a:bodyPr/>
          <a:lstStyle/>
          <a:p>
            <a:r>
              <a:rPr lang="en-US"/>
              <a:t>Dorchester County Public Schools,  June 2022                                                                                          </a:t>
            </a:r>
          </a:p>
        </p:txBody>
      </p:sp>
      <p:sp>
        <p:nvSpPr>
          <p:cNvPr id="6" name="Slide Number Placeholder 5"/>
          <p:cNvSpPr>
            <a:spLocks noGrp="1"/>
          </p:cNvSpPr>
          <p:nvPr>
            <p:ph type="sldNum" sz="quarter" idx="12"/>
          </p:nvPr>
        </p:nvSpPr>
        <p:spPr/>
        <p:txBody>
          <a:bodyPr/>
          <a:lstStyle/>
          <a:p>
            <a:fld id="{0393AD3F-4004-40DE-BC3A-7276897E0F4E}" type="slidenum">
              <a:rPr lang="en-US" smtClean="0"/>
              <a:t>‹#›</a:t>
            </a:fld>
            <a:endParaRPr lang="en-US"/>
          </a:p>
        </p:txBody>
      </p:sp>
    </p:spTree>
    <p:extLst>
      <p:ext uri="{BB962C8B-B14F-4D97-AF65-F5344CB8AC3E}">
        <p14:creationId xmlns:p14="http://schemas.microsoft.com/office/powerpoint/2010/main" val="23944826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A69AB0-4245-45FC-82F8-5EE9EF392469}" type="datetime1">
              <a:rPr lang="en-US" smtClean="0"/>
              <a:t>6/6/2022</a:t>
            </a:fld>
            <a:endParaRPr lang="en-US"/>
          </a:p>
        </p:txBody>
      </p:sp>
      <p:sp>
        <p:nvSpPr>
          <p:cNvPr id="5" name="Footer Placeholder 4"/>
          <p:cNvSpPr>
            <a:spLocks noGrp="1"/>
          </p:cNvSpPr>
          <p:nvPr>
            <p:ph type="ftr" sz="quarter" idx="11"/>
          </p:nvPr>
        </p:nvSpPr>
        <p:spPr/>
        <p:txBody>
          <a:bodyPr/>
          <a:lstStyle/>
          <a:p>
            <a:r>
              <a:rPr lang="en-US"/>
              <a:t>Dorchester County Public Schools,  June 2022                                                                                          </a:t>
            </a:r>
          </a:p>
        </p:txBody>
      </p:sp>
      <p:sp>
        <p:nvSpPr>
          <p:cNvPr id="6" name="Slide Number Placeholder 5"/>
          <p:cNvSpPr>
            <a:spLocks noGrp="1"/>
          </p:cNvSpPr>
          <p:nvPr>
            <p:ph type="sldNum" sz="quarter" idx="12"/>
          </p:nvPr>
        </p:nvSpPr>
        <p:spPr/>
        <p:txBody>
          <a:bodyPr/>
          <a:lstStyle/>
          <a:p>
            <a:fld id="{0393AD3F-4004-40DE-BC3A-7276897E0F4E}"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0255064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27A7A3-56A1-41F0-8C4B-02F829E45BE5}" type="datetime1">
              <a:rPr lang="en-US" smtClean="0"/>
              <a:t>6/6/2022</a:t>
            </a:fld>
            <a:endParaRPr lang="en-US"/>
          </a:p>
        </p:txBody>
      </p:sp>
      <p:sp>
        <p:nvSpPr>
          <p:cNvPr id="5" name="Footer Placeholder 4"/>
          <p:cNvSpPr>
            <a:spLocks noGrp="1"/>
          </p:cNvSpPr>
          <p:nvPr>
            <p:ph type="ftr" sz="quarter" idx="11"/>
          </p:nvPr>
        </p:nvSpPr>
        <p:spPr/>
        <p:txBody>
          <a:bodyPr/>
          <a:lstStyle/>
          <a:p>
            <a:r>
              <a:rPr lang="en-US"/>
              <a:t>Dorchester County Public Schools,  June 2022                                                                                          </a:t>
            </a:r>
          </a:p>
        </p:txBody>
      </p:sp>
      <p:sp>
        <p:nvSpPr>
          <p:cNvPr id="6" name="Slide Number Placeholder 5"/>
          <p:cNvSpPr>
            <a:spLocks noGrp="1"/>
          </p:cNvSpPr>
          <p:nvPr>
            <p:ph type="sldNum" sz="quarter" idx="12"/>
          </p:nvPr>
        </p:nvSpPr>
        <p:spPr/>
        <p:txBody>
          <a:bodyPr/>
          <a:lstStyle/>
          <a:p>
            <a:fld id="{0393AD3F-4004-40DE-BC3A-7276897E0F4E}" type="slidenum">
              <a:rPr lang="en-US" smtClean="0"/>
              <a:t>‹#›</a:t>
            </a:fld>
            <a:endParaRPr lang="en-US"/>
          </a:p>
        </p:txBody>
      </p:sp>
    </p:spTree>
    <p:extLst>
      <p:ext uri="{BB962C8B-B14F-4D97-AF65-F5344CB8AC3E}">
        <p14:creationId xmlns:p14="http://schemas.microsoft.com/office/powerpoint/2010/main" val="2163708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AC92A1-FAE5-4CED-B4CE-2DD1949B51F1}" type="datetime1">
              <a:rPr lang="en-US" smtClean="0"/>
              <a:t>6/6/2022</a:t>
            </a:fld>
            <a:endParaRPr lang="en-US"/>
          </a:p>
        </p:txBody>
      </p:sp>
      <p:sp>
        <p:nvSpPr>
          <p:cNvPr id="5" name="Footer Placeholder 4"/>
          <p:cNvSpPr>
            <a:spLocks noGrp="1"/>
          </p:cNvSpPr>
          <p:nvPr>
            <p:ph type="ftr" sz="quarter" idx="11"/>
          </p:nvPr>
        </p:nvSpPr>
        <p:spPr/>
        <p:txBody>
          <a:bodyPr/>
          <a:lstStyle/>
          <a:p>
            <a:r>
              <a:rPr lang="en-US"/>
              <a:t>Dorchester County Public Schools,  June 2022                                                                                          </a:t>
            </a:r>
          </a:p>
        </p:txBody>
      </p:sp>
      <p:sp>
        <p:nvSpPr>
          <p:cNvPr id="6" name="Slide Number Placeholder 5"/>
          <p:cNvSpPr>
            <a:spLocks noGrp="1"/>
          </p:cNvSpPr>
          <p:nvPr>
            <p:ph type="sldNum" sz="quarter" idx="12"/>
          </p:nvPr>
        </p:nvSpPr>
        <p:spPr/>
        <p:txBody>
          <a:bodyPr/>
          <a:lstStyle/>
          <a:p>
            <a:fld id="{0393AD3F-4004-40DE-BC3A-7276897E0F4E}"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8070187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88F5CF-90E1-4350-B9F6-BBA3A9A7340E}" type="datetime1">
              <a:rPr lang="en-US" smtClean="0"/>
              <a:t>6/6/2022</a:t>
            </a:fld>
            <a:endParaRPr lang="en-US"/>
          </a:p>
        </p:txBody>
      </p:sp>
      <p:sp>
        <p:nvSpPr>
          <p:cNvPr id="5" name="Footer Placeholder 4"/>
          <p:cNvSpPr>
            <a:spLocks noGrp="1"/>
          </p:cNvSpPr>
          <p:nvPr>
            <p:ph type="ftr" sz="quarter" idx="11"/>
          </p:nvPr>
        </p:nvSpPr>
        <p:spPr/>
        <p:txBody>
          <a:bodyPr/>
          <a:lstStyle/>
          <a:p>
            <a:r>
              <a:rPr lang="en-US"/>
              <a:t>Dorchester County Public Schools,  June 2022                                                                                          </a:t>
            </a:r>
          </a:p>
        </p:txBody>
      </p:sp>
      <p:sp>
        <p:nvSpPr>
          <p:cNvPr id="6" name="Slide Number Placeholder 5"/>
          <p:cNvSpPr>
            <a:spLocks noGrp="1"/>
          </p:cNvSpPr>
          <p:nvPr>
            <p:ph type="sldNum" sz="quarter" idx="12"/>
          </p:nvPr>
        </p:nvSpPr>
        <p:spPr/>
        <p:txBody>
          <a:bodyPr/>
          <a:lstStyle/>
          <a:p>
            <a:fld id="{0393AD3F-4004-40DE-BC3A-7276897E0F4E}" type="slidenum">
              <a:rPr lang="en-US" smtClean="0"/>
              <a:t>‹#›</a:t>
            </a:fld>
            <a:endParaRPr lang="en-US"/>
          </a:p>
        </p:txBody>
      </p:sp>
    </p:spTree>
    <p:extLst>
      <p:ext uri="{BB962C8B-B14F-4D97-AF65-F5344CB8AC3E}">
        <p14:creationId xmlns:p14="http://schemas.microsoft.com/office/powerpoint/2010/main" val="9895832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B587A0-2F5D-4D54-AC77-0D322DF570FB}" type="datetime1">
              <a:rPr lang="en-US" smtClean="0"/>
              <a:t>6/6/2022</a:t>
            </a:fld>
            <a:endParaRPr lang="en-US"/>
          </a:p>
        </p:txBody>
      </p:sp>
      <p:sp>
        <p:nvSpPr>
          <p:cNvPr id="5" name="Footer Placeholder 4"/>
          <p:cNvSpPr>
            <a:spLocks noGrp="1"/>
          </p:cNvSpPr>
          <p:nvPr>
            <p:ph type="ftr" sz="quarter" idx="11"/>
          </p:nvPr>
        </p:nvSpPr>
        <p:spPr/>
        <p:txBody>
          <a:bodyPr/>
          <a:lstStyle/>
          <a:p>
            <a:r>
              <a:rPr lang="en-US"/>
              <a:t>Dorchester County Public Schools,  June 2022                                                                                          </a:t>
            </a:r>
          </a:p>
        </p:txBody>
      </p:sp>
      <p:sp>
        <p:nvSpPr>
          <p:cNvPr id="6" name="Slide Number Placeholder 5"/>
          <p:cNvSpPr>
            <a:spLocks noGrp="1"/>
          </p:cNvSpPr>
          <p:nvPr>
            <p:ph type="sldNum" sz="quarter" idx="12"/>
          </p:nvPr>
        </p:nvSpPr>
        <p:spPr/>
        <p:txBody>
          <a:bodyPr/>
          <a:lstStyle/>
          <a:p>
            <a:fld id="{0393AD3F-4004-40DE-BC3A-7276897E0F4E}" type="slidenum">
              <a:rPr lang="en-US" smtClean="0"/>
              <a:t>‹#›</a:t>
            </a:fld>
            <a:endParaRPr lang="en-US"/>
          </a:p>
        </p:txBody>
      </p:sp>
    </p:spTree>
    <p:extLst>
      <p:ext uri="{BB962C8B-B14F-4D97-AF65-F5344CB8AC3E}">
        <p14:creationId xmlns:p14="http://schemas.microsoft.com/office/powerpoint/2010/main" val="42103854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78F0DA-A796-4E79-B510-4375C069A9B8}" type="datetime1">
              <a:rPr lang="en-US" smtClean="0"/>
              <a:t>6/6/2022</a:t>
            </a:fld>
            <a:endParaRPr lang="en-US"/>
          </a:p>
        </p:txBody>
      </p:sp>
      <p:sp>
        <p:nvSpPr>
          <p:cNvPr id="5" name="Footer Placeholder 4"/>
          <p:cNvSpPr>
            <a:spLocks noGrp="1"/>
          </p:cNvSpPr>
          <p:nvPr>
            <p:ph type="ftr" sz="quarter" idx="11"/>
          </p:nvPr>
        </p:nvSpPr>
        <p:spPr/>
        <p:txBody>
          <a:bodyPr/>
          <a:lstStyle/>
          <a:p>
            <a:r>
              <a:rPr lang="en-US"/>
              <a:t>Dorchester County Public Schools,  June 2022                                                                                          </a:t>
            </a:r>
          </a:p>
        </p:txBody>
      </p:sp>
      <p:sp>
        <p:nvSpPr>
          <p:cNvPr id="6" name="Slide Number Placeholder 5"/>
          <p:cNvSpPr>
            <a:spLocks noGrp="1"/>
          </p:cNvSpPr>
          <p:nvPr>
            <p:ph type="sldNum" sz="quarter" idx="12"/>
          </p:nvPr>
        </p:nvSpPr>
        <p:spPr/>
        <p:txBody>
          <a:bodyPr/>
          <a:lstStyle/>
          <a:p>
            <a:fld id="{0393AD3F-4004-40DE-BC3A-7276897E0F4E}" type="slidenum">
              <a:rPr lang="en-US" smtClean="0"/>
              <a:t>‹#›</a:t>
            </a:fld>
            <a:endParaRPr lang="en-US"/>
          </a:p>
        </p:txBody>
      </p:sp>
    </p:spTree>
    <p:extLst>
      <p:ext uri="{BB962C8B-B14F-4D97-AF65-F5344CB8AC3E}">
        <p14:creationId xmlns:p14="http://schemas.microsoft.com/office/powerpoint/2010/main" val="4170069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899F7B-D1EA-4460-B0DA-99ACEB042EB2}" type="datetime1">
              <a:rPr lang="en-US" smtClean="0"/>
              <a:t>6/6/2022</a:t>
            </a:fld>
            <a:endParaRPr lang="en-US"/>
          </a:p>
        </p:txBody>
      </p:sp>
      <p:sp>
        <p:nvSpPr>
          <p:cNvPr id="5" name="Footer Placeholder 4"/>
          <p:cNvSpPr>
            <a:spLocks noGrp="1"/>
          </p:cNvSpPr>
          <p:nvPr>
            <p:ph type="ftr" sz="quarter" idx="11"/>
          </p:nvPr>
        </p:nvSpPr>
        <p:spPr/>
        <p:txBody>
          <a:bodyPr/>
          <a:lstStyle/>
          <a:p>
            <a:r>
              <a:rPr lang="en-US"/>
              <a:t>Dorchester County Public Schools,  June 2022                                                                                          </a:t>
            </a:r>
          </a:p>
        </p:txBody>
      </p:sp>
      <p:sp>
        <p:nvSpPr>
          <p:cNvPr id="6" name="Slide Number Placeholder 5"/>
          <p:cNvSpPr>
            <a:spLocks noGrp="1"/>
          </p:cNvSpPr>
          <p:nvPr>
            <p:ph type="sldNum" sz="quarter" idx="12"/>
          </p:nvPr>
        </p:nvSpPr>
        <p:spPr/>
        <p:txBody>
          <a:bodyPr/>
          <a:lstStyle/>
          <a:p>
            <a:fld id="{0393AD3F-4004-40DE-BC3A-7276897E0F4E}" type="slidenum">
              <a:rPr lang="en-US" smtClean="0"/>
              <a:t>‹#›</a:t>
            </a:fld>
            <a:endParaRPr lang="en-US"/>
          </a:p>
        </p:txBody>
      </p:sp>
    </p:spTree>
    <p:extLst>
      <p:ext uri="{BB962C8B-B14F-4D97-AF65-F5344CB8AC3E}">
        <p14:creationId xmlns:p14="http://schemas.microsoft.com/office/powerpoint/2010/main" val="552428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0303F8-23B1-4F47-84F2-A956DF39B85D}" type="datetime1">
              <a:rPr lang="en-US" smtClean="0"/>
              <a:t>6/6/2022</a:t>
            </a:fld>
            <a:endParaRPr lang="en-US"/>
          </a:p>
        </p:txBody>
      </p:sp>
      <p:sp>
        <p:nvSpPr>
          <p:cNvPr id="5" name="Footer Placeholder 4"/>
          <p:cNvSpPr>
            <a:spLocks noGrp="1"/>
          </p:cNvSpPr>
          <p:nvPr>
            <p:ph type="ftr" sz="quarter" idx="11"/>
          </p:nvPr>
        </p:nvSpPr>
        <p:spPr/>
        <p:txBody>
          <a:bodyPr/>
          <a:lstStyle/>
          <a:p>
            <a:r>
              <a:rPr lang="en-US"/>
              <a:t>Dorchester County Public Schools,  June 2022                                                                                          </a:t>
            </a:r>
          </a:p>
        </p:txBody>
      </p:sp>
      <p:sp>
        <p:nvSpPr>
          <p:cNvPr id="6" name="Slide Number Placeholder 5"/>
          <p:cNvSpPr>
            <a:spLocks noGrp="1"/>
          </p:cNvSpPr>
          <p:nvPr>
            <p:ph type="sldNum" sz="quarter" idx="12"/>
          </p:nvPr>
        </p:nvSpPr>
        <p:spPr/>
        <p:txBody>
          <a:bodyPr/>
          <a:lstStyle/>
          <a:p>
            <a:fld id="{0393AD3F-4004-40DE-BC3A-7276897E0F4E}" type="slidenum">
              <a:rPr lang="en-US" smtClean="0"/>
              <a:t>‹#›</a:t>
            </a:fld>
            <a:endParaRPr lang="en-US"/>
          </a:p>
        </p:txBody>
      </p:sp>
    </p:spTree>
    <p:extLst>
      <p:ext uri="{BB962C8B-B14F-4D97-AF65-F5344CB8AC3E}">
        <p14:creationId xmlns:p14="http://schemas.microsoft.com/office/powerpoint/2010/main" val="3947638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06B8680-C8C4-4FD9-808E-DA860EB40688}" type="datetime1">
              <a:rPr lang="en-US" smtClean="0"/>
              <a:t>6/6/2022</a:t>
            </a:fld>
            <a:endParaRPr lang="en-US"/>
          </a:p>
        </p:txBody>
      </p:sp>
      <p:sp>
        <p:nvSpPr>
          <p:cNvPr id="6" name="Footer Placeholder 5"/>
          <p:cNvSpPr>
            <a:spLocks noGrp="1"/>
          </p:cNvSpPr>
          <p:nvPr>
            <p:ph type="ftr" sz="quarter" idx="11"/>
          </p:nvPr>
        </p:nvSpPr>
        <p:spPr/>
        <p:txBody>
          <a:bodyPr/>
          <a:lstStyle/>
          <a:p>
            <a:r>
              <a:rPr lang="en-US"/>
              <a:t>Dorchester County Public Schools,  June 2022                                                                                          </a:t>
            </a:r>
          </a:p>
        </p:txBody>
      </p:sp>
      <p:sp>
        <p:nvSpPr>
          <p:cNvPr id="7" name="Slide Number Placeholder 6"/>
          <p:cNvSpPr>
            <a:spLocks noGrp="1"/>
          </p:cNvSpPr>
          <p:nvPr>
            <p:ph type="sldNum" sz="quarter" idx="12"/>
          </p:nvPr>
        </p:nvSpPr>
        <p:spPr/>
        <p:txBody>
          <a:bodyPr/>
          <a:lstStyle/>
          <a:p>
            <a:fld id="{0393AD3F-4004-40DE-BC3A-7276897E0F4E}" type="slidenum">
              <a:rPr lang="en-US" smtClean="0"/>
              <a:t>‹#›</a:t>
            </a:fld>
            <a:endParaRPr lang="en-US"/>
          </a:p>
        </p:txBody>
      </p:sp>
    </p:spTree>
    <p:extLst>
      <p:ext uri="{BB962C8B-B14F-4D97-AF65-F5344CB8AC3E}">
        <p14:creationId xmlns:p14="http://schemas.microsoft.com/office/powerpoint/2010/main" val="3812763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27B20E-9C7A-4B5F-9B1B-B3BFE2CE575E}" type="datetime1">
              <a:rPr lang="en-US" smtClean="0"/>
              <a:t>6/6/2022</a:t>
            </a:fld>
            <a:endParaRPr lang="en-US"/>
          </a:p>
        </p:txBody>
      </p:sp>
      <p:sp>
        <p:nvSpPr>
          <p:cNvPr id="8" name="Footer Placeholder 7"/>
          <p:cNvSpPr>
            <a:spLocks noGrp="1"/>
          </p:cNvSpPr>
          <p:nvPr>
            <p:ph type="ftr" sz="quarter" idx="11"/>
          </p:nvPr>
        </p:nvSpPr>
        <p:spPr/>
        <p:txBody>
          <a:bodyPr/>
          <a:lstStyle/>
          <a:p>
            <a:r>
              <a:rPr lang="en-US"/>
              <a:t>Dorchester County Public Schools,  June 2022                                                                                          </a:t>
            </a:r>
          </a:p>
        </p:txBody>
      </p:sp>
      <p:sp>
        <p:nvSpPr>
          <p:cNvPr id="9" name="Slide Number Placeholder 8"/>
          <p:cNvSpPr>
            <a:spLocks noGrp="1"/>
          </p:cNvSpPr>
          <p:nvPr>
            <p:ph type="sldNum" sz="quarter" idx="12"/>
          </p:nvPr>
        </p:nvSpPr>
        <p:spPr/>
        <p:txBody>
          <a:bodyPr/>
          <a:lstStyle/>
          <a:p>
            <a:fld id="{0393AD3F-4004-40DE-BC3A-7276897E0F4E}" type="slidenum">
              <a:rPr lang="en-US" smtClean="0"/>
              <a:t>‹#›</a:t>
            </a:fld>
            <a:endParaRPr lang="en-US"/>
          </a:p>
        </p:txBody>
      </p:sp>
    </p:spTree>
    <p:extLst>
      <p:ext uri="{BB962C8B-B14F-4D97-AF65-F5344CB8AC3E}">
        <p14:creationId xmlns:p14="http://schemas.microsoft.com/office/powerpoint/2010/main" val="102226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05CA489-6D9A-48DA-8C35-939FE6396DA5}" type="datetime1">
              <a:rPr lang="en-US" smtClean="0"/>
              <a:t>6/6/2022</a:t>
            </a:fld>
            <a:endParaRPr lang="en-US"/>
          </a:p>
        </p:txBody>
      </p:sp>
      <p:sp>
        <p:nvSpPr>
          <p:cNvPr id="4" name="Footer Placeholder 3"/>
          <p:cNvSpPr>
            <a:spLocks noGrp="1"/>
          </p:cNvSpPr>
          <p:nvPr>
            <p:ph type="ftr" sz="quarter" idx="11"/>
          </p:nvPr>
        </p:nvSpPr>
        <p:spPr/>
        <p:txBody>
          <a:bodyPr/>
          <a:lstStyle/>
          <a:p>
            <a:r>
              <a:rPr lang="en-US"/>
              <a:t>Dorchester County Public Schools,  June 2022                                                                                          </a:t>
            </a:r>
          </a:p>
        </p:txBody>
      </p:sp>
      <p:sp>
        <p:nvSpPr>
          <p:cNvPr id="5" name="Slide Number Placeholder 4"/>
          <p:cNvSpPr>
            <a:spLocks noGrp="1"/>
          </p:cNvSpPr>
          <p:nvPr>
            <p:ph type="sldNum" sz="quarter" idx="12"/>
          </p:nvPr>
        </p:nvSpPr>
        <p:spPr/>
        <p:txBody>
          <a:bodyPr/>
          <a:lstStyle/>
          <a:p>
            <a:fld id="{0393AD3F-4004-40DE-BC3A-7276897E0F4E}" type="slidenum">
              <a:rPr lang="en-US" smtClean="0"/>
              <a:t>‹#›</a:t>
            </a:fld>
            <a:endParaRPr lang="en-US"/>
          </a:p>
        </p:txBody>
      </p:sp>
    </p:spTree>
    <p:extLst>
      <p:ext uri="{BB962C8B-B14F-4D97-AF65-F5344CB8AC3E}">
        <p14:creationId xmlns:p14="http://schemas.microsoft.com/office/powerpoint/2010/main" val="1741531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D24E47-B9B7-456A-8862-AA9E306BC916}" type="datetime1">
              <a:rPr lang="en-US" smtClean="0"/>
              <a:t>6/6/2022</a:t>
            </a:fld>
            <a:endParaRPr lang="en-US"/>
          </a:p>
        </p:txBody>
      </p:sp>
      <p:sp>
        <p:nvSpPr>
          <p:cNvPr id="3" name="Footer Placeholder 2"/>
          <p:cNvSpPr>
            <a:spLocks noGrp="1"/>
          </p:cNvSpPr>
          <p:nvPr>
            <p:ph type="ftr" sz="quarter" idx="11"/>
          </p:nvPr>
        </p:nvSpPr>
        <p:spPr/>
        <p:txBody>
          <a:bodyPr/>
          <a:lstStyle/>
          <a:p>
            <a:r>
              <a:rPr lang="en-US"/>
              <a:t>Dorchester County Public Schools,  June 2022                                                                                          </a:t>
            </a:r>
          </a:p>
        </p:txBody>
      </p:sp>
      <p:sp>
        <p:nvSpPr>
          <p:cNvPr id="4" name="Slide Number Placeholder 3"/>
          <p:cNvSpPr>
            <a:spLocks noGrp="1"/>
          </p:cNvSpPr>
          <p:nvPr>
            <p:ph type="sldNum" sz="quarter" idx="12"/>
          </p:nvPr>
        </p:nvSpPr>
        <p:spPr/>
        <p:txBody>
          <a:bodyPr/>
          <a:lstStyle/>
          <a:p>
            <a:fld id="{0393AD3F-4004-40DE-BC3A-7276897E0F4E}" type="slidenum">
              <a:rPr lang="en-US" smtClean="0"/>
              <a:t>‹#›</a:t>
            </a:fld>
            <a:endParaRPr lang="en-US"/>
          </a:p>
        </p:txBody>
      </p:sp>
    </p:spTree>
    <p:extLst>
      <p:ext uri="{BB962C8B-B14F-4D97-AF65-F5344CB8AC3E}">
        <p14:creationId xmlns:p14="http://schemas.microsoft.com/office/powerpoint/2010/main" val="3563148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FADCBB-B975-47DB-872D-19C7438000B8}" type="datetime1">
              <a:rPr lang="en-US" smtClean="0"/>
              <a:t>6/6/2022</a:t>
            </a:fld>
            <a:endParaRPr lang="en-US"/>
          </a:p>
        </p:txBody>
      </p:sp>
      <p:sp>
        <p:nvSpPr>
          <p:cNvPr id="6" name="Footer Placeholder 5"/>
          <p:cNvSpPr>
            <a:spLocks noGrp="1"/>
          </p:cNvSpPr>
          <p:nvPr>
            <p:ph type="ftr" sz="quarter" idx="11"/>
          </p:nvPr>
        </p:nvSpPr>
        <p:spPr/>
        <p:txBody>
          <a:bodyPr/>
          <a:lstStyle/>
          <a:p>
            <a:r>
              <a:rPr lang="en-US"/>
              <a:t>Dorchester County Public Schools,  June 2022                                                                                          </a:t>
            </a:r>
          </a:p>
        </p:txBody>
      </p:sp>
      <p:sp>
        <p:nvSpPr>
          <p:cNvPr id="7" name="Slide Number Placeholder 6"/>
          <p:cNvSpPr>
            <a:spLocks noGrp="1"/>
          </p:cNvSpPr>
          <p:nvPr>
            <p:ph type="sldNum" sz="quarter" idx="12"/>
          </p:nvPr>
        </p:nvSpPr>
        <p:spPr/>
        <p:txBody>
          <a:bodyPr/>
          <a:lstStyle/>
          <a:p>
            <a:fld id="{0393AD3F-4004-40DE-BC3A-7276897E0F4E}" type="slidenum">
              <a:rPr lang="en-US" smtClean="0"/>
              <a:t>‹#›</a:t>
            </a:fld>
            <a:endParaRPr lang="en-US"/>
          </a:p>
        </p:txBody>
      </p:sp>
    </p:spTree>
    <p:extLst>
      <p:ext uri="{BB962C8B-B14F-4D97-AF65-F5344CB8AC3E}">
        <p14:creationId xmlns:p14="http://schemas.microsoft.com/office/powerpoint/2010/main" val="2052314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15D3E0A-0978-4032-844F-9357C539BD4A}" type="datetime1">
              <a:rPr lang="en-US" smtClean="0"/>
              <a:t>6/6/2022</a:t>
            </a:fld>
            <a:endParaRPr lang="en-US"/>
          </a:p>
        </p:txBody>
      </p:sp>
      <p:sp>
        <p:nvSpPr>
          <p:cNvPr id="6" name="Footer Placeholder 5"/>
          <p:cNvSpPr>
            <a:spLocks noGrp="1"/>
          </p:cNvSpPr>
          <p:nvPr>
            <p:ph type="ftr" sz="quarter" idx="11"/>
          </p:nvPr>
        </p:nvSpPr>
        <p:spPr/>
        <p:txBody>
          <a:bodyPr/>
          <a:lstStyle/>
          <a:p>
            <a:r>
              <a:rPr lang="en-US"/>
              <a:t>Dorchester County Public Schools,  June 2022                                                                                          </a:t>
            </a:r>
          </a:p>
        </p:txBody>
      </p:sp>
      <p:sp>
        <p:nvSpPr>
          <p:cNvPr id="7" name="Slide Number Placeholder 6"/>
          <p:cNvSpPr>
            <a:spLocks noGrp="1"/>
          </p:cNvSpPr>
          <p:nvPr>
            <p:ph type="sldNum" sz="quarter" idx="12"/>
          </p:nvPr>
        </p:nvSpPr>
        <p:spPr/>
        <p:txBody>
          <a:bodyPr/>
          <a:lstStyle/>
          <a:p>
            <a:fld id="{0393AD3F-4004-40DE-BC3A-7276897E0F4E}" type="slidenum">
              <a:rPr lang="en-US" smtClean="0"/>
              <a:t>‹#›</a:t>
            </a:fld>
            <a:endParaRPr lang="en-US"/>
          </a:p>
        </p:txBody>
      </p:sp>
    </p:spTree>
    <p:extLst>
      <p:ext uri="{BB962C8B-B14F-4D97-AF65-F5344CB8AC3E}">
        <p14:creationId xmlns:p14="http://schemas.microsoft.com/office/powerpoint/2010/main" val="2092276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0FAD627E-0281-437D-B842-D187374B84EF}" type="datetime1">
              <a:rPr lang="en-US" smtClean="0"/>
              <a:t>6/6/2022</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r>
              <a:rPr lang="en-US"/>
              <a:t>Dorchester County Public Schools,  June 2022                                                                                          </a:t>
            </a: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0393AD3F-4004-40DE-BC3A-7276897E0F4E}" type="slidenum">
              <a:rPr lang="en-US" smtClean="0"/>
              <a:t>‹#›</a:t>
            </a:fld>
            <a:endParaRPr lang="en-US"/>
          </a:p>
        </p:txBody>
      </p:sp>
    </p:spTree>
    <p:extLst>
      <p:ext uri="{BB962C8B-B14F-4D97-AF65-F5344CB8AC3E}">
        <p14:creationId xmlns:p14="http://schemas.microsoft.com/office/powerpoint/2010/main" val="115980844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20" name="Rectangle 8">
            <a:extLst>
              <a:ext uri="{FF2B5EF4-FFF2-40B4-BE49-F238E27FC236}">
                <a16:creationId xmlns:a16="http://schemas.microsoft.com/office/drawing/2014/main" id="{211F35AE-7F5A-42E1-B3B2-146E628EED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8566582-FCCD-423E-8186-793693E6399A}"/>
              </a:ext>
            </a:extLst>
          </p:cNvPr>
          <p:cNvSpPr>
            <a:spLocks noGrp="1"/>
          </p:cNvSpPr>
          <p:nvPr>
            <p:ph type="ctrTitle"/>
          </p:nvPr>
        </p:nvSpPr>
        <p:spPr>
          <a:xfrm>
            <a:off x="665641" y="3949438"/>
            <a:ext cx="9552558" cy="1443483"/>
          </a:xfrm>
        </p:spPr>
        <p:txBody>
          <a:bodyPr>
            <a:normAutofit/>
          </a:bodyPr>
          <a:lstStyle/>
          <a:p>
            <a:pPr>
              <a:lnSpc>
                <a:spcPct val="90000"/>
              </a:lnSpc>
            </a:pPr>
            <a:r>
              <a:rPr lang="en-US"/>
              <a:t>BLUEPRINT FOR Maryland’s future</a:t>
            </a:r>
          </a:p>
        </p:txBody>
      </p:sp>
      <p:sp>
        <p:nvSpPr>
          <p:cNvPr id="3" name="Subtitle 2">
            <a:extLst>
              <a:ext uri="{FF2B5EF4-FFF2-40B4-BE49-F238E27FC236}">
                <a16:creationId xmlns:a16="http://schemas.microsoft.com/office/drawing/2014/main" id="{3B6393E8-22C6-4E01-A9EF-4445B3474FE8}"/>
              </a:ext>
            </a:extLst>
          </p:cNvPr>
          <p:cNvSpPr>
            <a:spLocks noGrp="1"/>
          </p:cNvSpPr>
          <p:nvPr>
            <p:ph type="subTitle" idx="1"/>
          </p:nvPr>
        </p:nvSpPr>
        <p:spPr>
          <a:xfrm>
            <a:off x="668815" y="5372120"/>
            <a:ext cx="9623477" cy="462967"/>
          </a:xfrm>
        </p:spPr>
        <p:txBody>
          <a:bodyPr>
            <a:normAutofit/>
          </a:bodyPr>
          <a:lstStyle/>
          <a:p>
            <a:r>
              <a:rPr lang="en-US" b="1" dirty="0">
                <a:solidFill>
                  <a:schemeClr val="tx1"/>
                </a:solidFill>
              </a:rPr>
              <a:t>June 16, 2022      Board of Education Update Presentation</a:t>
            </a:r>
          </a:p>
        </p:txBody>
      </p:sp>
      <p:pic>
        <p:nvPicPr>
          <p:cNvPr id="4" name="Picture 3">
            <a:extLst>
              <a:ext uri="{FF2B5EF4-FFF2-40B4-BE49-F238E27FC236}">
                <a16:creationId xmlns:a16="http://schemas.microsoft.com/office/drawing/2014/main" id="{F460CB66-80D9-4DCC-931A-45541F37B014}"/>
              </a:ext>
            </a:extLst>
          </p:cNvPr>
          <p:cNvPicPr>
            <a:picLocks noChangeAspect="1"/>
          </p:cNvPicPr>
          <p:nvPr/>
        </p:nvPicPr>
        <p:blipFill rotWithShape="1">
          <a:blip r:embed="rId3"/>
          <a:srcRect r="403" b="2"/>
          <a:stretch/>
        </p:blipFill>
        <p:spPr>
          <a:xfrm>
            <a:off x="684211" y="804672"/>
            <a:ext cx="7543799" cy="2917756"/>
          </a:xfrm>
          <a:custGeom>
            <a:avLst/>
            <a:gdLst/>
            <a:ahLst/>
            <a:cxnLst/>
            <a:rect l="l" t="t" r="r" b="b"/>
            <a:pathLst>
              <a:path w="7543799" h="2917756">
                <a:moveTo>
                  <a:pt x="325906" y="0"/>
                </a:moveTo>
                <a:lnTo>
                  <a:pt x="7543799" y="0"/>
                </a:lnTo>
                <a:lnTo>
                  <a:pt x="7543799" y="2601638"/>
                </a:lnTo>
                <a:lnTo>
                  <a:pt x="7227681" y="2917756"/>
                </a:lnTo>
                <a:lnTo>
                  <a:pt x="0" y="2917756"/>
                </a:lnTo>
                <a:lnTo>
                  <a:pt x="0" y="325906"/>
                </a:lnTo>
                <a:close/>
              </a:path>
            </a:pathLst>
          </a:custGeom>
          <a:ln w="15875">
            <a:solidFill>
              <a:srgbClr val="FFFFFF">
                <a:alpha val="40000"/>
              </a:srgbClr>
            </a:solidFill>
          </a:ln>
          <a:effectLst>
            <a:innerShdw blurRad="57150" dist="38100" dir="14460000">
              <a:srgbClr val="000000">
                <a:alpha val="70000"/>
              </a:srgbClr>
            </a:innerShdw>
          </a:effectLst>
        </p:spPr>
      </p:pic>
      <p:grpSp>
        <p:nvGrpSpPr>
          <p:cNvPr id="21" name="Group 10">
            <a:extLst>
              <a:ext uri="{FF2B5EF4-FFF2-40B4-BE49-F238E27FC236}">
                <a16:creationId xmlns:a16="http://schemas.microsoft.com/office/drawing/2014/main" id="{A4D0269D-39E2-42E4-AD56-F65D629C9E3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2" name="Straight Connector 11">
              <a:extLst>
                <a:ext uri="{FF2B5EF4-FFF2-40B4-BE49-F238E27FC236}">
                  <a16:creationId xmlns:a16="http://schemas.microsoft.com/office/drawing/2014/main" id="{DC4175A4-E4D7-4D1A-93E8-FD679229FC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12">
              <a:extLst>
                <a:ext uri="{FF2B5EF4-FFF2-40B4-BE49-F238E27FC236}">
                  <a16:creationId xmlns:a16="http://schemas.microsoft.com/office/drawing/2014/main" id="{D45E9403-561B-4CEC-B6F7-9BD476FB435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9FE00C17-2C9E-48CF-9BC3-61B34FD1323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CA37D796-28F7-4A9C-AD5B-7D8CCE81EE1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02E25AE7-6B25-4C75-85E5-733E8A4CE0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186318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69181F3-CDB6-414D-BFAE-8DE8A5BD9960}"/>
              </a:ext>
            </a:extLst>
          </p:cNvPr>
          <p:cNvSpPr txBox="1"/>
          <p:nvPr/>
        </p:nvSpPr>
        <p:spPr>
          <a:xfrm>
            <a:off x="980853" y="841376"/>
            <a:ext cx="6108404" cy="707886"/>
          </a:xfrm>
          <a:prstGeom prst="rect">
            <a:avLst/>
          </a:prstGeom>
          <a:noFill/>
        </p:spPr>
        <p:txBody>
          <a:bodyPr wrap="square">
            <a:spAutoFit/>
          </a:bodyPr>
          <a:lstStyle/>
          <a:p>
            <a:r>
              <a:rPr lang="en-US" sz="4000" b="1" dirty="0"/>
              <a:t>Report &amp; Legislation</a:t>
            </a:r>
          </a:p>
        </p:txBody>
      </p:sp>
      <p:sp>
        <p:nvSpPr>
          <p:cNvPr id="5" name="TextBox 4">
            <a:extLst>
              <a:ext uri="{FF2B5EF4-FFF2-40B4-BE49-F238E27FC236}">
                <a16:creationId xmlns:a16="http://schemas.microsoft.com/office/drawing/2014/main" id="{9B0B8DE9-2E02-4088-8814-77BB73AC526F}"/>
              </a:ext>
            </a:extLst>
          </p:cNvPr>
          <p:cNvSpPr txBox="1"/>
          <p:nvPr/>
        </p:nvSpPr>
        <p:spPr>
          <a:xfrm>
            <a:off x="980853" y="1807535"/>
            <a:ext cx="10319325" cy="3457485"/>
          </a:xfrm>
          <a:prstGeom prst="rect">
            <a:avLst/>
          </a:prstGeom>
          <a:noFill/>
        </p:spPr>
        <p:txBody>
          <a:bodyPr wrap="square">
            <a:spAutoFit/>
          </a:bodyPr>
          <a:lstStyle/>
          <a:p>
            <a:pPr marR="0" lvl="0" algn="l" rtl="0">
              <a:lnSpc>
                <a:spcPct val="150000"/>
              </a:lnSpc>
              <a:spcBef>
                <a:spcPts val="0"/>
              </a:spcBef>
              <a:spcAft>
                <a:spcPts val="0"/>
              </a:spcAft>
              <a:buClr>
                <a:srgbClr val="000000"/>
              </a:buClr>
              <a:buSzPts val="2800"/>
            </a:pPr>
            <a:r>
              <a:rPr lang="en-US" sz="2800" dirty="0"/>
              <a:t>The AIB is working to get fully staffed.</a:t>
            </a:r>
          </a:p>
          <a:p>
            <a:pPr marR="0" lvl="0" algn="l" rtl="0">
              <a:lnSpc>
                <a:spcPct val="150000"/>
              </a:lnSpc>
              <a:spcBef>
                <a:spcPts val="0"/>
              </a:spcBef>
              <a:spcAft>
                <a:spcPts val="0"/>
              </a:spcAft>
              <a:buClr>
                <a:srgbClr val="000000"/>
              </a:buClr>
              <a:buSzPts val="2800"/>
            </a:pPr>
            <a:r>
              <a:rPr lang="en-US" sz="2800" dirty="0"/>
              <a:t>The AIB will be holding summer meetings for Local LEA’s</a:t>
            </a:r>
          </a:p>
          <a:p>
            <a:pPr marR="0" lvl="0" algn="l" rtl="0">
              <a:spcBef>
                <a:spcPts val="0"/>
              </a:spcBef>
              <a:spcAft>
                <a:spcPts val="0"/>
              </a:spcAft>
              <a:buClr>
                <a:srgbClr val="000000"/>
              </a:buClr>
              <a:buSzPts val="2800"/>
            </a:pPr>
            <a:r>
              <a:rPr lang="en-US" sz="2800" dirty="0"/>
              <a:t>       -the intent of these meetings is to define terms and      </a:t>
            </a:r>
          </a:p>
          <a:p>
            <a:pPr marR="0" lvl="0" algn="l" rtl="0">
              <a:spcBef>
                <a:spcPts val="0"/>
              </a:spcBef>
              <a:spcAft>
                <a:spcPts val="0"/>
              </a:spcAft>
              <a:buClr>
                <a:srgbClr val="000000"/>
              </a:buClr>
              <a:buSzPts val="2800"/>
            </a:pPr>
            <a:r>
              <a:rPr lang="en-US" sz="2800" dirty="0"/>
              <a:t>         timelines moving forward</a:t>
            </a:r>
          </a:p>
          <a:p>
            <a:pPr marR="0" lvl="0" algn="l" rtl="0">
              <a:lnSpc>
                <a:spcPct val="150000"/>
              </a:lnSpc>
              <a:spcBef>
                <a:spcPts val="0"/>
              </a:spcBef>
              <a:spcAft>
                <a:spcPts val="0"/>
              </a:spcAft>
              <a:buClr>
                <a:srgbClr val="000000"/>
              </a:buClr>
              <a:buSzPts val="2800"/>
            </a:pPr>
            <a:r>
              <a:rPr lang="en-US" sz="2800" dirty="0"/>
              <a:t>AIB </a:t>
            </a:r>
            <a:r>
              <a:rPr lang="en-US" sz="2800"/>
              <a:t>plan adopted </a:t>
            </a:r>
            <a:r>
              <a:rPr lang="en-US" sz="2800" dirty="0"/>
              <a:t>in December 2022</a:t>
            </a:r>
          </a:p>
          <a:p>
            <a:pPr marR="0" lvl="0" algn="l" rtl="0">
              <a:lnSpc>
                <a:spcPct val="150000"/>
              </a:lnSpc>
              <a:spcBef>
                <a:spcPts val="0"/>
              </a:spcBef>
              <a:spcAft>
                <a:spcPts val="0"/>
              </a:spcAft>
              <a:buClr>
                <a:srgbClr val="000000"/>
              </a:buClr>
              <a:buSzPts val="2800"/>
            </a:pPr>
            <a:r>
              <a:rPr lang="en-US" sz="2800" dirty="0"/>
              <a:t>Local LEA plans will then be due in March 2023.</a:t>
            </a:r>
          </a:p>
        </p:txBody>
      </p:sp>
      <p:sp>
        <p:nvSpPr>
          <p:cNvPr id="6" name="Footer Placeholder 5">
            <a:extLst>
              <a:ext uri="{FF2B5EF4-FFF2-40B4-BE49-F238E27FC236}">
                <a16:creationId xmlns:a16="http://schemas.microsoft.com/office/drawing/2014/main" id="{56FB6212-64FF-4545-BC0B-896C985448C1}"/>
              </a:ext>
            </a:extLst>
          </p:cNvPr>
          <p:cNvSpPr>
            <a:spLocks noGrp="1"/>
          </p:cNvSpPr>
          <p:nvPr>
            <p:ph type="ftr" sz="quarter" idx="11"/>
          </p:nvPr>
        </p:nvSpPr>
        <p:spPr/>
        <p:txBody>
          <a:bodyPr/>
          <a:lstStyle/>
          <a:p>
            <a:r>
              <a:rPr lang="en-US">
                <a:solidFill>
                  <a:schemeClr val="tx1"/>
                </a:solidFill>
              </a:rPr>
              <a:t>Dorchester County Public Schools,  June 2022                                                                                          </a:t>
            </a:r>
            <a:endParaRPr lang="en-US" dirty="0">
              <a:solidFill>
                <a:schemeClr val="tx1"/>
              </a:solidFill>
            </a:endParaRPr>
          </a:p>
        </p:txBody>
      </p:sp>
      <p:pic>
        <p:nvPicPr>
          <p:cNvPr id="7" name="Picture 6">
            <a:extLst>
              <a:ext uri="{FF2B5EF4-FFF2-40B4-BE49-F238E27FC236}">
                <a16:creationId xmlns:a16="http://schemas.microsoft.com/office/drawing/2014/main" id="{02CFF33F-7651-4F13-B058-4447D3F50693}"/>
              </a:ext>
            </a:extLst>
          </p:cNvPr>
          <p:cNvPicPr>
            <a:picLocks noChangeAspect="1"/>
          </p:cNvPicPr>
          <p:nvPr/>
        </p:nvPicPr>
        <p:blipFill>
          <a:blip r:embed="rId3"/>
          <a:stretch>
            <a:fillRect/>
          </a:stretch>
        </p:blipFill>
        <p:spPr>
          <a:xfrm>
            <a:off x="9535858" y="5410698"/>
            <a:ext cx="2310584" cy="890093"/>
          </a:xfrm>
          <a:prstGeom prst="rect">
            <a:avLst/>
          </a:prstGeom>
        </p:spPr>
      </p:pic>
    </p:spTree>
    <p:extLst>
      <p:ext uri="{BB962C8B-B14F-4D97-AF65-F5344CB8AC3E}">
        <p14:creationId xmlns:p14="http://schemas.microsoft.com/office/powerpoint/2010/main" val="3600009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3241BD7-7876-4DFF-BD14-3F95B23197D4}"/>
              </a:ext>
            </a:extLst>
          </p:cNvPr>
          <p:cNvSpPr txBox="1"/>
          <p:nvPr/>
        </p:nvSpPr>
        <p:spPr>
          <a:xfrm>
            <a:off x="438593" y="596827"/>
            <a:ext cx="11278486" cy="707886"/>
          </a:xfrm>
          <a:prstGeom prst="rect">
            <a:avLst/>
          </a:prstGeom>
          <a:noFill/>
        </p:spPr>
        <p:txBody>
          <a:bodyPr wrap="square">
            <a:spAutoFit/>
          </a:bodyPr>
          <a:lstStyle/>
          <a:p>
            <a:r>
              <a:rPr lang="en-US" sz="4000" b="1" dirty="0"/>
              <a:t>Career Ladder</a:t>
            </a:r>
          </a:p>
        </p:txBody>
      </p:sp>
      <p:sp>
        <p:nvSpPr>
          <p:cNvPr id="7" name="TextBox 6">
            <a:extLst>
              <a:ext uri="{FF2B5EF4-FFF2-40B4-BE49-F238E27FC236}">
                <a16:creationId xmlns:a16="http://schemas.microsoft.com/office/drawing/2014/main" id="{A8265571-CBCE-4B83-837E-1B48D21AD814}"/>
              </a:ext>
            </a:extLst>
          </p:cNvPr>
          <p:cNvSpPr txBox="1"/>
          <p:nvPr/>
        </p:nvSpPr>
        <p:spPr>
          <a:xfrm>
            <a:off x="684212" y="1422401"/>
            <a:ext cx="10065304" cy="4524315"/>
          </a:xfrm>
          <a:prstGeom prst="rect">
            <a:avLst/>
          </a:prstGeom>
          <a:noFill/>
        </p:spPr>
        <p:txBody>
          <a:bodyPr wrap="square">
            <a:spAutoFit/>
          </a:bodyPr>
          <a:lstStyle/>
          <a:p>
            <a:r>
              <a:rPr lang="en-US" sz="2400" dirty="0"/>
              <a:t>In the hiring season now—very challenging as there are very few teacher candidates coming out of colleges</a:t>
            </a:r>
          </a:p>
          <a:p>
            <a:endParaRPr lang="en-US" sz="2400" dirty="0"/>
          </a:p>
          <a:p>
            <a:r>
              <a:rPr lang="en-US" sz="2400" dirty="0"/>
              <a:t>Working to map out requirements of Blueprint in regard to teacher salaries:</a:t>
            </a:r>
          </a:p>
          <a:p>
            <a:r>
              <a:rPr lang="en-US" sz="2400" dirty="0"/>
              <a:t>        Between FY20 and FY25, teachers shall receive at least a</a:t>
            </a:r>
          </a:p>
          <a:p>
            <a:r>
              <a:rPr lang="en-US" sz="2400" dirty="0"/>
              <a:t>        10% salary increase above negotiated schedule</a:t>
            </a:r>
          </a:p>
          <a:p>
            <a:r>
              <a:rPr lang="en-US" sz="2400" dirty="0"/>
              <a:t>         By July 1, 2026, starting teacher salary must be $60,000</a:t>
            </a:r>
          </a:p>
          <a:p>
            <a:endParaRPr lang="en-US" sz="2400" dirty="0"/>
          </a:p>
          <a:p>
            <a:endParaRPr lang="en-US" sz="2400" dirty="0"/>
          </a:p>
          <a:p>
            <a:endParaRPr lang="en-US" sz="2400" dirty="0"/>
          </a:p>
          <a:p>
            <a:endParaRPr lang="en-US" sz="2400" dirty="0"/>
          </a:p>
        </p:txBody>
      </p:sp>
      <p:sp>
        <p:nvSpPr>
          <p:cNvPr id="8" name="Footer Placeholder 7">
            <a:extLst>
              <a:ext uri="{FF2B5EF4-FFF2-40B4-BE49-F238E27FC236}">
                <a16:creationId xmlns:a16="http://schemas.microsoft.com/office/drawing/2014/main" id="{E14907FB-3A3E-432E-A8D4-20A41B260315}"/>
              </a:ext>
            </a:extLst>
          </p:cNvPr>
          <p:cNvSpPr>
            <a:spLocks noGrp="1"/>
          </p:cNvSpPr>
          <p:nvPr>
            <p:ph type="ftr" sz="quarter" idx="11"/>
          </p:nvPr>
        </p:nvSpPr>
        <p:spPr/>
        <p:txBody>
          <a:bodyPr/>
          <a:lstStyle/>
          <a:p>
            <a:r>
              <a:rPr lang="en-US">
                <a:solidFill>
                  <a:schemeClr val="tx1"/>
                </a:solidFill>
              </a:rPr>
              <a:t>Dorchester County Public Schools,  June 2022                                                                                          </a:t>
            </a:r>
            <a:endParaRPr lang="en-US" dirty="0">
              <a:solidFill>
                <a:schemeClr val="tx1"/>
              </a:solidFill>
            </a:endParaRPr>
          </a:p>
        </p:txBody>
      </p:sp>
      <p:pic>
        <p:nvPicPr>
          <p:cNvPr id="9" name="Picture 8">
            <a:extLst>
              <a:ext uri="{FF2B5EF4-FFF2-40B4-BE49-F238E27FC236}">
                <a16:creationId xmlns:a16="http://schemas.microsoft.com/office/drawing/2014/main" id="{A7FF2EE7-4959-4783-BFBF-44DF74284F9A}"/>
              </a:ext>
            </a:extLst>
          </p:cNvPr>
          <p:cNvPicPr>
            <a:picLocks noChangeAspect="1"/>
          </p:cNvPicPr>
          <p:nvPr/>
        </p:nvPicPr>
        <p:blipFill>
          <a:blip r:embed="rId3"/>
          <a:stretch>
            <a:fillRect/>
          </a:stretch>
        </p:blipFill>
        <p:spPr>
          <a:xfrm>
            <a:off x="9406495" y="5580477"/>
            <a:ext cx="2310584" cy="890093"/>
          </a:xfrm>
          <a:prstGeom prst="rect">
            <a:avLst/>
          </a:prstGeom>
        </p:spPr>
      </p:pic>
    </p:spTree>
    <p:extLst>
      <p:ext uri="{BB962C8B-B14F-4D97-AF65-F5344CB8AC3E}">
        <p14:creationId xmlns:p14="http://schemas.microsoft.com/office/powerpoint/2010/main" val="2901164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ACB14B9-125A-40DB-AC79-6C20AA986E99}"/>
              </a:ext>
            </a:extLst>
          </p:cNvPr>
          <p:cNvSpPr txBox="1"/>
          <p:nvPr/>
        </p:nvSpPr>
        <p:spPr>
          <a:xfrm>
            <a:off x="800100" y="809478"/>
            <a:ext cx="9151974" cy="707886"/>
          </a:xfrm>
          <a:prstGeom prst="rect">
            <a:avLst/>
          </a:prstGeom>
          <a:noFill/>
        </p:spPr>
        <p:txBody>
          <a:bodyPr wrap="square">
            <a:spAutoFit/>
          </a:bodyPr>
          <a:lstStyle/>
          <a:p>
            <a:r>
              <a:rPr lang="en-US" sz="4000" b="1" dirty="0"/>
              <a:t>College and Career Readiness</a:t>
            </a:r>
          </a:p>
        </p:txBody>
      </p:sp>
      <p:sp>
        <p:nvSpPr>
          <p:cNvPr id="5" name="TextBox 4">
            <a:extLst>
              <a:ext uri="{FF2B5EF4-FFF2-40B4-BE49-F238E27FC236}">
                <a16:creationId xmlns:a16="http://schemas.microsoft.com/office/drawing/2014/main" id="{06099DCA-5510-492A-A8A7-FFC5D080BBEA}"/>
              </a:ext>
            </a:extLst>
          </p:cNvPr>
          <p:cNvSpPr txBox="1"/>
          <p:nvPr/>
        </p:nvSpPr>
        <p:spPr>
          <a:xfrm>
            <a:off x="903767" y="2136339"/>
            <a:ext cx="8258839" cy="2677656"/>
          </a:xfrm>
          <a:prstGeom prst="rect">
            <a:avLst/>
          </a:prstGeom>
          <a:noFill/>
        </p:spPr>
        <p:txBody>
          <a:bodyPr wrap="square">
            <a:spAutoFit/>
          </a:bodyPr>
          <a:lstStyle/>
          <a:p>
            <a:r>
              <a:rPr lang="en-US" sz="2400" dirty="0"/>
              <a:t>MSDE must hire consultant to determine recommendations for future CCR standards</a:t>
            </a:r>
          </a:p>
          <a:p>
            <a:endParaRPr lang="en-US" sz="2400" dirty="0"/>
          </a:p>
          <a:p>
            <a:r>
              <a:rPr lang="en-US" sz="2400" dirty="0"/>
              <a:t>By SY23 for students entering 9th grade, MSDE will provide local LEAs the plan for a  9th grade tracker system to measure student progress toward graduating on time</a:t>
            </a:r>
          </a:p>
        </p:txBody>
      </p:sp>
      <p:sp>
        <p:nvSpPr>
          <p:cNvPr id="6" name="Footer Placeholder 5">
            <a:extLst>
              <a:ext uri="{FF2B5EF4-FFF2-40B4-BE49-F238E27FC236}">
                <a16:creationId xmlns:a16="http://schemas.microsoft.com/office/drawing/2014/main" id="{0A4D07B0-86A3-4213-94F7-E1E36D95F83E}"/>
              </a:ext>
            </a:extLst>
          </p:cNvPr>
          <p:cNvSpPr>
            <a:spLocks noGrp="1"/>
          </p:cNvSpPr>
          <p:nvPr>
            <p:ph type="ftr" sz="quarter" idx="11"/>
          </p:nvPr>
        </p:nvSpPr>
        <p:spPr/>
        <p:txBody>
          <a:bodyPr/>
          <a:lstStyle/>
          <a:p>
            <a:r>
              <a:rPr lang="en-US">
                <a:solidFill>
                  <a:schemeClr val="tx1"/>
                </a:solidFill>
              </a:rPr>
              <a:t>Dorchester County Public Schools,  June 2022                                                                                          </a:t>
            </a:r>
            <a:endParaRPr lang="en-US" dirty="0">
              <a:solidFill>
                <a:schemeClr val="tx1"/>
              </a:solidFill>
            </a:endParaRPr>
          </a:p>
        </p:txBody>
      </p:sp>
      <p:pic>
        <p:nvPicPr>
          <p:cNvPr id="7" name="Picture 6">
            <a:extLst>
              <a:ext uri="{FF2B5EF4-FFF2-40B4-BE49-F238E27FC236}">
                <a16:creationId xmlns:a16="http://schemas.microsoft.com/office/drawing/2014/main" id="{EC6EC4C2-AF29-4D57-AC6D-9AB752E24125}"/>
              </a:ext>
            </a:extLst>
          </p:cNvPr>
          <p:cNvPicPr>
            <a:picLocks noChangeAspect="1"/>
          </p:cNvPicPr>
          <p:nvPr/>
        </p:nvPicPr>
        <p:blipFill>
          <a:blip r:embed="rId3"/>
          <a:stretch>
            <a:fillRect/>
          </a:stretch>
        </p:blipFill>
        <p:spPr>
          <a:xfrm>
            <a:off x="9477984" y="5647232"/>
            <a:ext cx="2310584" cy="890093"/>
          </a:xfrm>
          <a:prstGeom prst="rect">
            <a:avLst/>
          </a:prstGeom>
        </p:spPr>
      </p:pic>
    </p:spTree>
    <p:extLst>
      <p:ext uri="{BB962C8B-B14F-4D97-AF65-F5344CB8AC3E}">
        <p14:creationId xmlns:p14="http://schemas.microsoft.com/office/powerpoint/2010/main" val="1066125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BEE656-99CB-40DD-BB7B-E147FAEA32D4}"/>
              </a:ext>
            </a:extLst>
          </p:cNvPr>
          <p:cNvSpPr txBox="1"/>
          <p:nvPr/>
        </p:nvSpPr>
        <p:spPr>
          <a:xfrm>
            <a:off x="882502" y="318977"/>
            <a:ext cx="6355611" cy="707886"/>
          </a:xfrm>
          <a:prstGeom prst="rect">
            <a:avLst/>
          </a:prstGeom>
          <a:noFill/>
        </p:spPr>
        <p:txBody>
          <a:bodyPr wrap="square">
            <a:spAutoFit/>
          </a:bodyPr>
          <a:lstStyle/>
          <a:p>
            <a:r>
              <a:rPr lang="en-US" sz="4000" b="1" dirty="0"/>
              <a:t>Post-CCR Pathways</a:t>
            </a:r>
          </a:p>
        </p:txBody>
      </p:sp>
      <p:sp>
        <p:nvSpPr>
          <p:cNvPr id="5" name="TextBox 4">
            <a:extLst>
              <a:ext uri="{FF2B5EF4-FFF2-40B4-BE49-F238E27FC236}">
                <a16:creationId xmlns:a16="http://schemas.microsoft.com/office/drawing/2014/main" id="{5E64EE2B-975C-4C38-B372-BB1CD9ACE3BE}"/>
              </a:ext>
            </a:extLst>
          </p:cNvPr>
          <p:cNvSpPr txBox="1"/>
          <p:nvPr/>
        </p:nvSpPr>
        <p:spPr>
          <a:xfrm>
            <a:off x="684212" y="1026863"/>
            <a:ext cx="9927081" cy="5170646"/>
          </a:xfrm>
          <a:prstGeom prst="rect">
            <a:avLst/>
          </a:prstGeom>
          <a:noFill/>
        </p:spPr>
        <p:txBody>
          <a:bodyPr wrap="square">
            <a:spAutoFit/>
          </a:bodyPr>
          <a:lstStyle/>
          <a:p>
            <a:r>
              <a:rPr lang="en-US" sz="2800" dirty="0"/>
              <a:t>Beginning in SY24 counties must provide access to three pathways at no cost, including fees:</a:t>
            </a:r>
          </a:p>
          <a:p>
            <a:pPr marL="342900" indent="-342900">
              <a:buFont typeface="Arial" panose="020B0604020202020204" pitchFamily="34" charset="0"/>
              <a:buChar char="•"/>
            </a:pPr>
            <a:endParaRPr lang="en-US" sz="2800" dirty="0"/>
          </a:p>
          <a:p>
            <a:r>
              <a:rPr lang="en-US" sz="2800" dirty="0"/>
              <a:t>       *conversations with local community college</a:t>
            </a:r>
          </a:p>
          <a:p>
            <a:endParaRPr lang="en-US" sz="2800" dirty="0"/>
          </a:p>
          <a:p>
            <a:r>
              <a:rPr lang="en-US" sz="2800" dirty="0"/>
              <a:t>       *reviewing program of study</a:t>
            </a:r>
          </a:p>
          <a:p>
            <a:endParaRPr lang="en-US" sz="2800" dirty="0"/>
          </a:p>
          <a:p>
            <a:r>
              <a:rPr lang="en-US" sz="2800" dirty="0"/>
              <a:t>**Responsibility for shaping CTE is being taken from MSDE and placed with new CTE Committee, which will be a unit within Governor’s Workforce Development Board</a:t>
            </a:r>
            <a:endParaRPr lang="en-US" sz="2200" dirty="0"/>
          </a:p>
          <a:p>
            <a:endParaRPr lang="en-US" sz="2200" dirty="0"/>
          </a:p>
        </p:txBody>
      </p:sp>
      <p:sp>
        <p:nvSpPr>
          <p:cNvPr id="6" name="Footer Placeholder 5">
            <a:extLst>
              <a:ext uri="{FF2B5EF4-FFF2-40B4-BE49-F238E27FC236}">
                <a16:creationId xmlns:a16="http://schemas.microsoft.com/office/drawing/2014/main" id="{1937CB1B-F94F-4914-B62C-979CB8B2F076}"/>
              </a:ext>
            </a:extLst>
          </p:cNvPr>
          <p:cNvSpPr>
            <a:spLocks noGrp="1"/>
          </p:cNvSpPr>
          <p:nvPr>
            <p:ph type="ftr" sz="quarter" idx="11"/>
          </p:nvPr>
        </p:nvSpPr>
        <p:spPr/>
        <p:txBody>
          <a:bodyPr/>
          <a:lstStyle/>
          <a:p>
            <a:r>
              <a:rPr lang="en-US">
                <a:solidFill>
                  <a:schemeClr val="tx1"/>
                </a:solidFill>
              </a:rPr>
              <a:t>Dorchester County Public Schools,  June 2022                                                                                          </a:t>
            </a:r>
            <a:endParaRPr lang="en-US" dirty="0">
              <a:solidFill>
                <a:schemeClr val="tx1"/>
              </a:solidFill>
            </a:endParaRPr>
          </a:p>
        </p:txBody>
      </p:sp>
      <p:pic>
        <p:nvPicPr>
          <p:cNvPr id="7" name="Picture 6">
            <a:extLst>
              <a:ext uri="{FF2B5EF4-FFF2-40B4-BE49-F238E27FC236}">
                <a16:creationId xmlns:a16="http://schemas.microsoft.com/office/drawing/2014/main" id="{35DA4CD0-7E05-4B8F-A57D-BEEA10922F64}"/>
              </a:ext>
            </a:extLst>
          </p:cNvPr>
          <p:cNvPicPr>
            <a:picLocks noChangeAspect="1"/>
          </p:cNvPicPr>
          <p:nvPr/>
        </p:nvPicPr>
        <p:blipFill>
          <a:blip r:embed="rId3"/>
          <a:stretch>
            <a:fillRect/>
          </a:stretch>
        </p:blipFill>
        <p:spPr>
          <a:xfrm>
            <a:off x="9881416" y="5831137"/>
            <a:ext cx="2310584" cy="890093"/>
          </a:xfrm>
          <a:prstGeom prst="rect">
            <a:avLst/>
          </a:prstGeom>
        </p:spPr>
      </p:pic>
    </p:spTree>
    <p:extLst>
      <p:ext uri="{BB962C8B-B14F-4D97-AF65-F5344CB8AC3E}">
        <p14:creationId xmlns:p14="http://schemas.microsoft.com/office/powerpoint/2010/main" val="3383766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F78268E-78C7-4438-82E1-91CE7894B0BB}"/>
              </a:ext>
            </a:extLst>
          </p:cNvPr>
          <p:cNvSpPr txBox="1"/>
          <p:nvPr/>
        </p:nvSpPr>
        <p:spPr>
          <a:xfrm>
            <a:off x="566183" y="671255"/>
            <a:ext cx="10225864" cy="1323439"/>
          </a:xfrm>
          <a:prstGeom prst="rect">
            <a:avLst/>
          </a:prstGeom>
          <a:noFill/>
        </p:spPr>
        <p:txBody>
          <a:bodyPr wrap="square">
            <a:spAutoFit/>
          </a:bodyPr>
          <a:lstStyle/>
          <a:p>
            <a:r>
              <a:rPr lang="en-US" sz="4000" b="1" dirty="0"/>
              <a:t>More Resources to Ensure All Students are Successful</a:t>
            </a:r>
          </a:p>
        </p:txBody>
      </p:sp>
      <p:sp>
        <p:nvSpPr>
          <p:cNvPr id="5" name="TextBox 4">
            <a:extLst>
              <a:ext uri="{FF2B5EF4-FFF2-40B4-BE49-F238E27FC236}">
                <a16:creationId xmlns:a16="http://schemas.microsoft.com/office/drawing/2014/main" id="{AD26CA1E-8208-408F-A981-15ED72615F26}"/>
              </a:ext>
            </a:extLst>
          </p:cNvPr>
          <p:cNvSpPr txBox="1"/>
          <p:nvPr/>
        </p:nvSpPr>
        <p:spPr>
          <a:xfrm>
            <a:off x="935665" y="2284090"/>
            <a:ext cx="8420986" cy="1631216"/>
          </a:xfrm>
          <a:prstGeom prst="rect">
            <a:avLst/>
          </a:prstGeom>
          <a:noFill/>
        </p:spPr>
        <p:txBody>
          <a:bodyPr wrap="square">
            <a:spAutoFit/>
          </a:bodyPr>
          <a:lstStyle/>
          <a:p>
            <a:r>
              <a:rPr lang="en-US" sz="2800" dirty="0"/>
              <a:t>DCPS is moving forward with our MTSS (Multiple Tiers of Student Supports) Framework</a:t>
            </a:r>
          </a:p>
          <a:p>
            <a:endParaRPr lang="en-US" sz="2200" dirty="0"/>
          </a:p>
          <a:p>
            <a:endParaRPr lang="en-US" sz="2200" dirty="0"/>
          </a:p>
        </p:txBody>
      </p:sp>
      <p:sp>
        <p:nvSpPr>
          <p:cNvPr id="6" name="Footer Placeholder 5">
            <a:extLst>
              <a:ext uri="{FF2B5EF4-FFF2-40B4-BE49-F238E27FC236}">
                <a16:creationId xmlns:a16="http://schemas.microsoft.com/office/drawing/2014/main" id="{D9D9456B-BF5F-4750-8CE6-243DCF3A0EC6}"/>
              </a:ext>
            </a:extLst>
          </p:cNvPr>
          <p:cNvSpPr>
            <a:spLocks noGrp="1"/>
          </p:cNvSpPr>
          <p:nvPr>
            <p:ph type="ftr" sz="quarter" idx="11"/>
          </p:nvPr>
        </p:nvSpPr>
        <p:spPr/>
        <p:txBody>
          <a:bodyPr/>
          <a:lstStyle/>
          <a:p>
            <a:r>
              <a:rPr lang="en-US">
                <a:solidFill>
                  <a:schemeClr val="tx1"/>
                </a:solidFill>
              </a:rPr>
              <a:t>Dorchester County Public Schools,  June 2022                                                                                          </a:t>
            </a:r>
            <a:endParaRPr lang="en-US" dirty="0">
              <a:solidFill>
                <a:schemeClr val="tx1"/>
              </a:solidFill>
            </a:endParaRPr>
          </a:p>
        </p:txBody>
      </p:sp>
      <p:pic>
        <p:nvPicPr>
          <p:cNvPr id="7" name="Picture 6">
            <a:extLst>
              <a:ext uri="{FF2B5EF4-FFF2-40B4-BE49-F238E27FC236}">
                <a16:creationId xmlns:a16="http://schemas.microsoft.com/office/drawing/2014/main" id="{583281C5-E111-4B2A-999E-8B5A6080255A}"/>
              </a:ext>
            </a:extLst>
          </p:cNvPr>
          <p:cNvPicPr>
            <a:picLocks noChangeAspect="1"/>
          </p:cNvPicPr>
          <p:nvPr/>
        </p:nvPicPr>
        <p:blipFill>
          <a:blip r:embed="rId3"/>
          <a:stretch>
            <a:fillRect/>
          </a:stretch>
        </p:blipFill>
        <p:spPr>
          <a:xfrm>
            <a:off x="9636755" y="5727153"/>
            <a:ext cx="2310584" cy="890093"/>
          </a:xfrm>
          <a:prstGeom prst="rect">
            <a:avLst/>
          </a:prstGeom>
        </p:spPr>
      </p:pic>
    </p:spTree>
    <p:extLst>
      <p:ext uri="{BB962C8B-B14F-4D97-AF65-F5344CB8AC3E}">
        <p14:creationId xmlns:p14="http://schemas.microsoft.com/office/powerpoint/2010/main" val="1629415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46A17F3-8D08-471D-A73E-9B69940E61BB}"/>
              </a:ext>
            </a:extLst>
          </p:cNvPr>
          <p:cNvSpPr txBox="1"/>
          <p:nvPr/>
        </p:nvSpPr>
        <p:spPr>
          <a:xfrm>
            <a:off x="1180214" y="744279"/>
            <a:ext cx="7982392" cy="707886"/>
          </a:xfrm>
          <a:prstGeom prst="rect">
            <a:avLst/>
          </a:prstGeom>
          <a:noFill/>
        </p:spPr>
        <p:txBody>
          <a:bodyPr wrap="square">
            <a:spAutoFit/>
          </a:bodyPr>
          <a:lstStyle/>
          <a:p>
            <a:r>
              <a:rPr lang="en-US" sz="4000" b="1" dirty="0"/>
              <a:t>Early Childhood Education</a:t>
            </a:r>
          </a:p>
        </p:txBody>
      </p:sp>
      <p:sp>
        <p:nvSpPr>
          <p:cNvPr id="5" name="TextBox 4">
            <a:extLst>
              <a:ext uri="{FF2B5EF4-FFF2-40B4-BE49-F238E27FC236}">
                <a16:creationId xmlns:a16="http://schemas.microsoft.com/office/drawing/2014/main" id="{61F12271-9E5E-441A-B990-D7BC7CF72DF3}"/>
              </a:ext>
            </a:extLst>
          </p:cNvPr>
          <p:cNvSpPr txBox="1"/>
          <p:nvPr/>
        </p:nvSpPr>
        <p:spPr>
          <a:xfrm>
            <a:off x="1722474" y="2115880"/>
            <a:ext cx="7440132" cy="2677656"/>
          </a:xfrm>
          <a:prstGeom prst="rect">
            <a:avLst/>
          </a:prstGeom>
          <a:noFill/>
        </p:spPr>
        <p:txBody>
          <a:bodyPr wrap="square">
            <a:spAutoFit/>
          </a:bodyPr>
          <a:lstStyle/>
          <a:p>
            <a:r>
              <a:rPr lang="en-US" sz="2800" dirty="0"/>
              <a:t>Full day Prekindergarten is in place</a:t>
            </a:r>
          </a:p>
          <a:p>
            <a:endParaRPr lang="en-US" sz="2800" dirty="0"/>
          </a:p>
          <a:p>
            <a:r>
              <a:rPr lang="en-US" sz="2800" dirty="0"/>
              <a:t>In 2022-2023, DCPS will have two  Prekindergarten 3 classes in place</a:t>
            </a:r>
          </a:p>
          <a:p>
            <a:endParaRPr lang="en-US" sz="2800" b="1" dirty="0"/>
          </a:p>
          <a:p>
            <a:r>
              <a:rPr lang="en-US" sz="2800" b="1" dirty="0"/>
              <a:t> </a:t>
            </a:r>
          </a:p>
        </p:txBody>
      </p:sp>
      <p:sp>
        <p:nvSpPr>
          <p:cNvPr id="6" name="Footer Placeholder 5">
            <a:extLst>
              <a:ext uri="{FF2B5EF4-FFF2-40B4-BE49-F238E27FC236}">
                <a16:creationId xmlns:a16="http://schemas.microsoft.com/office/drawing/2014/main" id="{55324F92-ED17-441D-831E-477FAE92C271}"/>
              </a:ext>
            </a:extLst>
          </p:cNvPr>
          <p:cNvSpPr>
            <a:spLocks noGrp="1"/>
          </p:cNvSpPr>
          <p:nvPr>
            <p:ph type="ftr" sz="quarter" idx="11"/>
          </p:nvPr>
        </p:nvSpPr>
        <p:spPr/>
        <p:txBody>
          <a:bodyPr/>
          <a:lstStyle/>
          <a:p>
            <a:r>
              <a:rPr lang="en-US">
                <a:solidFill>
                  <a:schemeClr val="tx1"/>
                </a:solidFill>
              </a:rPr>
              <a:t>Dorchester County Public Schools,  June 2022                                                                                          </a:t>
            </a:r>
            <a:endParaRPr lang="en-US" dirty="0">
              <a:solidFill>
                <a:schemeClr val="tx1"/>
              </a:solidFill>
            </a:endParaRPr>
          </a:p>
        </p:txBody>
      </p:sp>
      <p:pic>
        <p:nvPicPr>
          <p:cNvPr id="7" name="Picture 6">
            <a:extLst>
              <a:ext uri="{FF2B5EF4-FFF2-40B4-BE49-F238E27FC236}">
                <a16:creationId xmlns:a16="http://schemas.microsoft.com/office/drawing/2014/main" id="{2097342F-EA38-4ABB-B961-832B8B7BBA28}"/>
              </a:ext>
            </a:extLst>
          </p:cNvPr>
          <p:cNvPicPr>
            <a:picLocks noChangeAspect="1"/>
          </p:cNvPicPr>
          <p:nvPr/>
        </p:nvPicPr>
        <p:blipFill>
          <a:blip r:embed="rId3"/>
          <a:stretch>
            <a:fillRect/>
          </a:stretch>
        </p:blipFill>
        <p:spPr>
          <a:xfrm>
            <a:off x="9339087" y="5464669"/>
            <a:ext cx="2310584" cy="890093"/>
          </a:xfrm>
          <a:prstGeom prst="rect">
            <a:avLst/>
          </a:prstGeom>
        </p:spPr>
      </p:pic>
    </p:spTree>
    <p:extLst>
      <p:ext uri="{BB962C8B-B14F-4D97-AF65-F5344CB8AC3E}">
        <p14:creationId xmlns:p14="http://schemas.microsoft.com/office/powerpoint/2010/main" val="1661917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BE5FF13-9531-47FA-8A50-C5F0D2773958}"/>
              </a:ext>
            </a:extLst>
          </p:cNvPr>
          <p:cNvSpPr txBox="1"/>
          <p:nvPr/>
        </p:nvSpPr>
        <p:spPr>
          <a:xfrm>
            <a:off x="2461141" y="320675"/>
            <a:ext cx="6108404" cy="707886"/>
          </a:xfrm>
          <a:prstGeom prst="rect">
            <a:avLst/>
          </a:prstGeom>
          <a:noFill/>
        </p:spPr>
        <p:txBody>
          <a:bodyPr wrap="square">
            <a:spAutoFit/>
          </a:bodyPr>
          <a:lstStyle/>
          <a:p>
            <a:r>
              <a:rPr lang="en-US" sz="4000" b="1" dirty="0"/>
              <a:t>Plan Development</a:t>
            </a:r>
          </a:p>
        </p:txBody>
      </p:sp>
      <p:sp>
        <p:nvSpPr>
          <p:cNvPr id="5" name="TextBox 4">
            <a:extLst>
              <a:ext uri="{FF2B5EF4-FFF2-40B4-BE49-F238E27FC236}">
                <a16:creationId xmlns:a16="http://schemas.microsoft.com/office/drawing/2014/main" id="{7C3F4BAF-4932-4FBB-8227-54152827AAC8}"/>
              </a:ext>
            </a:extLst>
          </p:cNvPr>
          <p:cNvSpPr txBox="1"/>
          <p:nvPr/>
        </p:nvSpPr>
        <p:spPr>
          <a:xfrm>
            <a:off x="530579" y="1028562"/>
            <a:ext cx="10977210" cy="4832092"/>
          </a:xfrm>
          <a:prstGeom prst="rect">
            <a:avLst/>
          </a:prstGeom>
          <a:noFill/>
        </p:spPr>
        <p:txBody>
          <a:bodyPr wrap="square">
            <a:spAutoFit/>
          </a:bodyPr>
          <a:lstStyle/>
          <a:p>
            <a:r>
              <a:rPr lang="en-US" sz="2800" dirty="0"/>
              <a:t>Steering Committee:</a:t>
            </a:r>
          </a:p>
          <a:p>
            <a:endParaRPr lang="en-US" sz="2800" dirty="0"/>
          </a:p>
          <a:p>
            <a:r>
              <a:rPr lang="en-US" sz="2800" dirty="0"/>
              <a:t>Early Childhood Education- Chair:   Julie Lewis</a:t>
            </a:r>
          </a:p>
          <a:p>
            <a:endParaRPr lang="en-US" sz="2800" dirty="0"/>
          </a:p>
          <a:p>
            <a:r>
              <a:rPr lang="en-US" sz="2800" dirty="0"/>
              <a:t>Career  Ladder- Chair: Dr. Michael Collins:  Co-chair:  Jeff Grafton</a:t>
            </a:r>
          </a:p>
          <a:p>
            <a:endParaRPr lang="en-US" sz="2800" dirty="0"/>
          </a:p>
          <a:p>
            <a:r>
              <a:rPr lang="en-US" sz="2800" dirty="0"/>
              <a:t> CCR  &amp; CTE Chair:  Dr. Jodi Colman:  Co-Chair:  Anna Howie</a:t>
            </a:r>
          </a:p>
          <a:p>
            <a:endParaRPr lang="en-US" sz="2800" dirty="0"/>
          </a:p>
          <a:p>
            <a:r>
              <a:rPr lang="en-US" sz="2800" dirty="0"/>
              <a:t>Resources to Ensure All Students are Successful-   Chair: Kirk Howie:   Co-Chair:  </a:t>
            </a:r>
          </a:p>
        </p:txBody>
      </p:sp>
      <p:sp>
        <p:nvSpPr>
          <p:cNvPr id="6" name="Footer Placeholder 5">
            <a:extLst>
              <a:ext uri="{FF2B5EF4-FFF2-40B4-BE49-F238E27FC236}">
                <a16:creationId xmlns:a16="http://schemas.microsoft.com/office/drawing/2014/main" id="{09699F85-6B6E-4898-8DCB-848A5CF415A3}"/>
              </a:ext>
            </a:extLst>
          </p:cNvPr>
          <p:cNvSpPr>
            <a:spLocks noGrp="1"/>
          </p:cNvSpPr>
          <p:nvPr>
            <p:ph type="ftr" sz="quarter" idx="11"/>
          </p:nvPr>
        </p:nvSpPr>
        <p:spPr/>
        <p:txBody>
          <a:bodyPr/>
          <a:lstStyle/>
          <a:p>
            <a:endParaRPr lang="en-US" dirty="0">
              <a:solidFill>
                <a:schemeClr val="tx1"/>
              </a:solidFill>
            </a:endParaRPr>
          </a:p>
        </p:txBody>
      </p:sp>
      <p:pic>
        <p:nvPicPr>
          <p:cNvPr id="7" name="Picture 6">
            <a:extLst>
              <a:ext uri="{FF2B5EF4-FFF2-40B4-BE49-F238E27FC236}">
                <a16:creationId xmlns:a16="http://schemas.microsoft.com/office/drawing/2014/main" id="{7A8493F9-AAAA-4E07-9C01-56FDC97EFEA1}"/>
              </a:ext>
            </a:extLst>
          </p:cNvPr>
          <p:cNvPicPr>
            <a:picLocks noChangeAspect="1"/>
          </p:cNvPicPr>
          <p:nvPr/>
        </p:nvPicPr>
        <p:blipFill>
          <a:blip r:embed="rId3"/>
          <a:stretch>
            <a:fillRect/>
          </a:stretch>
        </p:blipFill>
        <p:spPr>
          <a:xfrm>
            <a:off x="9663179" y="5647232"/>
            <a:ext cx="2310584" cy="890093"/>
          </a:xfrm>
          <a:prstGeom prst="rect">
            <a:avLst/>
          </a:prstGeom>
        </p:spPr>
      </p:pic>
    </p:spTree>
    <p:extLst>
      <p:ext uri="{BB962C8B-B14F-4D97-AF65-F5344CB8AC3E}">
        <p14:creationId xmlns:p14="http://schemas.microsoft.com/office/powerpoint/2010/main" val="1324740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95E0E95-719B-4D44-A5B2-11373D85F6B5}"/>
              </a:ext>
            </a:extLst>
          </p:cNvPr>
          <p:cNvSpPr>
            <a:spLocks noGrp="1"/>
          </p:cNvSpPr>
          <p:nvPr>
            <p:ph type="ftr" sz="quarter" idx="11"/>
          </p:nvPr>
        </p:nvSpPr>
        <p:spPr/>
        <p:txBody>
          <a:bodyPr/>
          <a:lstStyle/>
          <a:p>
            <a:r>
              <a:rPr lang="en-US">
                <a:solidFill>
                  <a:schemeClr val="tx1"/>
                </a:solidFill>
              </a:rPr>
              <a:t>Dorchester County Public Schools,  June 2022                                                                                          </a:t>
            </a:r>
            <a:endParaRPr lang="en-US" dirty="0">
              <a:solidFill>
                <a:schemeClr val="tx1"/>
              </a:solidFill>
            </a:endParaRPr>
          </a:p>
        </p:txBody>
      </p:sp>
      <p:pic>
        <p:nvPicPr>
          <p:cNvPr id="3" name="Picture 2">
            <a:extLst>
              <a:ext uri="{FF2B5EF4-FFF2-40B4-BE49-F238E27FC236}">
                <a16:creationId xmlns:a16="http://schemas.microsoft.com/office/drawing/2014/main" id="{66E7D226-26B2-4F9A-990E-DDF3AF3C626E}"/>
              </a:ext>
            </a:extLst>
          </p:cNvPr>
          <p:cNvPicPr>
            <a:picLocks noChangeAspect="1"/>
          </p:cNvPicPr>
          <p:nvPr/>
        </p:nvPicPr>
        <p:blipFill>
          <a:blip r:embed="rId3"/>
          <a:stretch>
            <a:fillRect/>
          </a:stretch>
        </p:blipFill>
        <p:spPr>
          <a:xfrm>
            <a:off x="9603019" y="5724105"/>
            <a:ext cx="2310584" cy="896190"/>
          </a:xfrm>
          <a:prstGeom prst="rect">
            <a:avLst/>
          </a:prstGeom>
        </p:spPr>
      </p:pic>
      <p:sp>
        <p:nvSpPr>
          <p:cNvPr id="4" name="TextBox 3">
            <a:extLst>
              <a:ext uri="{FF2B5EF4-FFF2-40B4-BE49-F238E27FC236}">
                <a16:creationId xmlns:a16="http://schemas.microsoft.com/office/drawing/2014/main" id="{C0B1B1A8-6ED5-4071-B829-6896063AE229}"/>
              </a:ext>
            </a:extLst>
          </p:cNvPr>
          <p:cNvSpPr txBox="1"/>
          <p:nvPr/>
        </p:nvSpPr>
        <p:spPr>
          <a:xfrm>
            <a:off x="3375378" y="1964267"/>
            <a:ext cx="5610578" cy="1015663"/>
          </a:xfrm>
          <a:prstGeom prst="rect">
            <a:avLst/>
          </a:prstGeom>
          <a:noFill/>
        </p:spPr>
        <p:txBody>
          <a:bodyPr wrap="square" rtlCol="0">
            <a:spAutoFit/>
          </a:bodyPr>
          <a:lstStyle/>
          <a:p>
            <a:r>
              <a:rPr lang="en-US" sz="6000" b="1" dirty="0"/>
              <a:t>QUESTIONS?</a:t>
            </a:r>
          </a:p>
        </p:txBody>
      </p:sp>
    </p:spTree>
    <p:extLst>
      <p:ext uri="{BB962C8B-B14F-4D97-AF65-F5344CB8AC3E}">
        <p14:creationId xmlns:p14="http://schemas.microsoft.com/office/powerpoint/2010/main" val="3271844010"/>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222</TotalTime>
  <Words>716</Words>
  <Application>Microsoft Office PowerPoint</Application>
  <PresentationFormat>Widescreen</PresentationFormat>
  <Paragraphs>75</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Century Gothic</vt:lpstr>
      <vt:lpstr>Wingdings 3</vt:lpstr>
      <vt:lpstr>Slice</vt:lpstr>
      <vt:lpstr>BLUEPRINT FOR Maryland’s future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BLUEPRINT FOR Maryland’s future</dc:title>
  <dc:creator>Teat, Regina</dc:creator>
  <cp:lastModifiedBy>Dayton, Chris</cp:lastModifiedBy>
  <cp:revision>9</cp:revision>
  <cp:lastPrinted>2022-01-18T21:25:03Z</cp:lastPrinted>
  <dcterms:created xsi:type="dcterms:W3CDTF">2022-01-18T19:04:12Z</dcterms:created>
  <dcterms:modified xsi:type="dcterms:W3CDTF">2022-06-06T17:22:46Z</dcterms:modified>
</cp:coreProperties>
</file>