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8"/>
  </p:notesMasterIdLst>
  <p:handoutMasterIdLst>
    <p:handoutMasterId r:id="rId29"/>
  </p:handoutMasterIdLst>
  <p:sldIdLst>
    <p:sldId id="257" r:id="rId2"/>
    <p:sldId id="1886" r:id="rId3"/>
    <p:sldId id="1883" r:id="rId4"/>
    <p:sldId id="1867" r:id="rId5"/>
    <p:sldId id="1882" r:id="rId6"/>
    <p:sldId id="1884" r:id="rId7"/>
    <p:sldId id="1870" r:id="rId8"/>
    <p:sldId id="1885" r:id="rId9"/>
    <p:sldId id="1878" r:id="rId10"/>
    <p:sldId id="1881" r:id="rId11"/>
    <p:sldId id="1887" r:id="rId12"/>
    <p:sldId id="261" r:id="rId13"/>
    <p:sldId id="1873" r:id="rId14"/>
    <p:sldId id="1871" r:id="rId15"/>
    <p:sldId id="258" r:id="rId16"/>
    <p:sldId id="259" r:id="rId17"/>
    <p:sldId id="260" r:id="rId18"/>
    <p:sldId id="262" r:id="rId19"/>
    <p:sldId id="267" r:id="rId20"/>
    <p:sldId id="263" r:id="rId21"/>
    <p:sldId id="264" r:id="rId22"/>
    <p:sldId id="265" r:id="rId23"/>
    <p:sldId id="266" r:id="rId24"/>
    <p:sldId id="268" r:id="rId25"/>
    <p:sldId id="269" r:id="rId26"/>
    <p:sldId id="270"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51865-8B93-4CCE-A944-8E87EAE3C0B2}" v="11" dt="2022-06-12T21:49:47.982"/>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6182" autoAdjust="0"/>
  </p:normalViewPr>
  <p:slideViewPr>
    <p:cSldViewPr showGuides="1">
      <p:cViewPr varScale="1">
        <p:scale>
          <a:sx n="114" d="100"/>
          <a:sy n="114" d="100"/>
        </p:scale>
        <p:origin x="528" y="12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6/14/2022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6/14/2022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a:p>
        </p:txBody>
      </p:sp>
    </p:spTree>
    <p:extLst>
      <p:ext uri="{BB962C8B-B14F-4D97-AF65-F5344CB8AC3E}">
        <p14:creationId xmlns:p14="http://schemas.microsoft.com/office/powerpoint/2010/main" val="276626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a:p>
        </p:txBody>
      </p:sp>
    </p:spTree>
    <p:extLst>
      <p:ext uri="{BB962C8B-B14F-4D97-AF65-F5344CB8AC3E}">
        <p14:creationId xmlns:p14="http://schemas.microsoft.com/office/powerpoint/2010/main" val="57067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393567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  </a:t>
            </a:r>
            <a:endParaRPr lang="en-US"/>
          </a:p>
          <a:p>
            <a:r>
              <a:rPr lang="en-US"/>
              <a:t>Code of Maryland Regulations (COMAR) 13A.07.05.01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a:p>
        </p:txBody>
      </p:sp>
    </p:spTree>
    <p:extLst>
      <p:ext uri="{BB962C8B-B14F-4D97-AF65-F5344CB8AC3E}">
        <p14:creationId xmlns:p14="http://schemas.microsoft.com/office/powerpoint/2010/main" val="231020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Comparison-</a:t>
            </a:r>
          </a:p>
          <a:p>
            <a:r>
              <a:rPr lang="en-US">
                <a:latin typeface="Arial"/>
                <a:cs typeface="Arial"/>
              </a:rPr>
              <a:t>Talbot- 0 Principals of Color</a:t>
            </a:r>
          </a:p>
          <a:p>
            <a:r>
              <a:rPr lang="en-US">
                <a:latin typeface="Arial"/>
                <a:cs typeface="Arial"/>
              </a:rPr>
              <a:t>Caroline-1</a:t>
            </a:r>
          </a:p>
          <a:p>
            <a:r>
              <a:rPr lang="en-US"/>
              <a:t>QAC-1</a:t>
            </a:r>
          </a:p>
        </p:txBody>
      </p:sp>
      <p:sp>
        <p:nvSpPr>
          <p:cNvPr id="4" name="Slide Number Placeholder 3"/>
          <p:cNvSpPr>
            <a:spLocks noGrp="1"/>
          </p:cNvSpPr>
          <p:nvPr>
            <p:ph type="sldNum" sz="quarter" idx="5"/>
          </p:nvPr>
        </p:nvSpPr>
        <p:spPr/>
        <p:txBody>
          <a:bodyPr/>
          <a:lstStyle/>
          <a:p>
            <a:fld id="{6DEB7EE2-04A2-4FB2-9625-C9C73AC4D32F}" type="slidenum">
              <a:rPr lang="en-US" altLang="en-US"/>
              <a:pPr/>
              <a:t>9</a:t>
            </a:fld>
            <a:endParaRPr lang="en-US" altLang="en-US"/>
          </a:p>
        </p:txBody>
      </p:sp>
    </p:spTree>
    <p:extLst>
      <p:ext uri="{BB962C8B-B14F-4D97-AF65-F5344CB8AC3E}">
        <p14:creationId xmlns:p14="http://schemas.microsoft.com/office/powerpoint/2010/main" val="247625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D78E5F-9AFF-48E9-A255-640FBE59DEB4}"/>
              </a:ext>
            </a:extLst>
          </p:cNvPr>
          <p:cNvSpPr>
            <a:spLocks noGrp="1"/>
          </p:cNvSpPr>
          <p:nvPr>
            <p:ph type="body" idx="1"/>
          </p:nvPr>
        </p:nvSpPr>
        <p:spPr/>
        <p:txBody>
          <a:bodyPr/>
          <a:lstStyle/>
          <a:p>
            <a:r>
              <a:rPr lang="en-US">
                <a:latin typeface="Arial"/>
                <a:cs typeface="Arial"/>
              </a:rPr>
              <a:t>* Includes all positions reported in the following tables, as well as staff developers/teacher trainers, other instructional professionals, and health professionals + Other includes Asian, Hispanic, American Indian or Alaska Native, Native Hawaiian or Other Pacific Islander, Two or More Races</a:t>
            </a:r>
          </a:p>
          <a:p>
            <a:r>
              <a:rPr lang="en-US">
                <a:latin typeface="Arial"/>
                <a:cs typeface="Arial"/>
              </a:rPr>
              <a:t>Caroline County-5.1 %</a:t>
            </a:r>
          </a:p>
          <a:p>
            <a:r>
              <a:rPr lang="en-US">
                <a:latin typeface="Arial"/>
                <a:cs typeface="Arial"/>
              </a:rPr>
              <a:t>Talbot-5.7%</a:t>
            </a:r>
          </a:p>
          <a:p>
            <a:r>
              <a:rPr lang="en-US">
                <a:latin typeface="Arial"/>
                <a:cs typeface="Arial"/>
              </a:rPr>
              <a:t>QAC- 3.2%</a:t>
            </a:r>
          </a:p>
          <a:p>
            <a:r>
              <a:rPr lang="en-US">
                <a:latin typeface="Arial"/>
                <a:cs typeface="Arial"/>
              </a:rPr>
              <a:t>Somerset-15.2 %</a:t>
            </a:r>
          </a:p>
          <a:p>
            <a:r>
              <a:rPr lang="en-US">
                <a:latin typeface="Arial"/>
                <a:cs typeface="Arial"/>
              </a:rPr>
              <a:t>Worchester 7%</a:t>
            </a:r>
          </a:p>
        </p:txBody>
      </p:sp>
    </p:spTree>
    <p:extLst>
      <p:ext uri="{BB962C8B-B14F-4D97-AF65-F5344CB8AC3E}">
        <p14:creationId xmlns:p14="http://schemas.microsoft.com/office/powerpoint/2010/main" val="228777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Comparison-</a:t>
            </a:r>
          </a:p>
          <a:p>
            <a:r>
              <a:rPr lang="en-US">
                <a:latin typeface="Arial"/>
                <a:cs typeface="Arial"/>
              </a:rPr>
              <a:t>Talbot- 0 Principals of Color</a:t>
            </a:r>
          </a:p>
          <a:p>
            <a:r>
              <a:rPr lang="en-US">
                <a:latin typeface="Arial"/>
                <a:cs typeface="Arial"/>
              </a:rPr>
              <a:t>Caroline-1</a:t>
            </a:r>
          </a:p>
          <a:p>
            <a:r>
              <a:rPr lang="en-US"/>
              <a:t>QAC-1</a:t>
            </a:r>
          </a:p>
        </p:txBody>
      </p:sp>
      <p:sp>
        <p:nvSpPr>
          <p:cNvPr id="4" name="Slide Number Placeholder 3"/>
          <p:cNvSpPr>
            <a:spLocks noGrp="1"/>
          </p:cNvSpPr>
          <p:nvPr>
            <p:ph type="sldNum" sz="quarter" idx="5"/>
          </p:nvPr>
        </p:nvSpPr>
        <p:spPr/>
        <p:txBody>
          <a:bodyPr/>
          <a:lstStyle/>
          <a:p>
            <a:fld id="{6DEB7EE2-04A2-4FB2-9625-C9C73AC4D32F}" type="slidenum">
              <a:rPr lang="en-US" altLang="en-US"/>
              <a:pPr/>
              <a:t>11</a:t>
            </a:fld>
            <a:endParaRPr lang="en-US" altLang="en-US"/>
          </a:p>
        </p:txBody>
      </p:sp>
    </p:spTree>
    <p:extLst>
      <p:ext uri="{BB962C8B-B14F-4D97-AF65-F5344CB8AC3E}">
        <p14:creationId xmlns:p14="http://schemas.microsoft.com/office/powerpoint/2010/main" val="411908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D78E5F-9AFF-48E9-A255-640FBE59DEB4}"/>
              </a:ext>
            </a:extLst>
          </p:cNvPr>
          <p:cNvSpPr>
            <a:spLocks noGrp="1"/>
          </p:cNvSpPr>
          <p:nvPr>
            <p:ph type="body" idx="1"/>
          </p:nvPr>
        </p:nvSpPr>
        <p:spPr/>
        <p:txBody>
          <a:bodyPr/>
          <a:lstStyle/>
          <a:p>
            <a:r>
              <a:rPr lang="en-US">
                <a:latin typeface="Arial"/>
                <a:cs typeface="Arial"/>
              </a:rPr>
              <a:t>The tables in this report were prepared from the data submitted by the 24 Maryland local school systems in the fall of 2021. Salaries include annual pay for 10, 11, and 12 month full-time and part-time employees in the positions shown. All data reported reflect the conversion of part-time employees to full-time equivalents. Calculations The average (mean) salaries are computed by dividing the sum of the individuals’ salaries by the sum of the full-time equivalent positions. The value of the means may be distorted by extremely high or low salaries in the distribution and so may not provide an accurate estimate of population averages. Therefore, medians (middle values) are also provided as estimates of typical salaries. The median represents the salary that divides the group in half. The first and third quartiles are provided as an estimation of the distribution of salaries across groups. Quartiles represent a division point similar to the median. The first quartile indicates the salary below which twenty-five percent of salaries fall while the third quartile represents the point above which twenty-five percent of salaries fall. </a:t>
            </a:r>
            <a:endParaRPr lang="en-US"/>
          </a:p>
        </p:txBody>
      </p:sp>
    </p:spTree>
    <p:extLst>
      <p:ext uri="{BB962C8B-B14F-4D97-AF65-F5344CB8AC3E}">
        <p14:creationId xmlns:p14="http://schemas.microsoft.com/office/powerpoint/2010/main" val="3014878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6/14/2022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6/14/2022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6/14/2022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1802" y="1905000"/>
            <a:ext cx="5332611" cy="3276600"/>
          </a:xfrm>
        </p:spPr>
        <p:txBody>
          <a:bodyPr/>
          <a:lstStyle>
            <a:lvl1pPr marL="0" indent="0">
              <a:buNone/>
              <a:defRPr sz="1799" b="1">
                <a:solidFill>
                  <a:schemeClr val="accent1"/>
                </a:solidFill>
              </a:defRPr>
            </a:lvl1pPr>
            <a:lvl2pPr marL="283379" indent="-283379">
              <a:spcBef>
                <a:spcPts val="1000"/>
              </a:spcBef>
              <a:defRPr sz="1799">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6214" y="3444081"/>
            <a:ext cx="4570809" cy="2362200"/>
          </a:xfrm>
          <a:solidFill>
            <a:schemeClr val="accent3">
              <a:lumMod val="75000"/>
            </a:schemeClr>
          </a:solidFill>
        </p:spPr>
        <p:txBody>
          <a:bodyPr/>
          <a:lstStyle>
            <a:lvl1pPr algn="ctr">
              <a:buNone/>
              <a:defRPr sz="1600"/>
            </a:lvl1pPr>
          </a:lstStyle>
          <a:p>
            <a:r>
              <a:rPr lang="en-US"/>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6214" y="715963"/>
            <a:ext cx="4570809" cy="2362200"/>
          </a:xfrm>
          <a:solidFill>
            <a:schemeClr val="accent3">
              <a:lumMod val="75000"/>
            </a:schemeClr>
          </a:solidFill>
        </p:spPr>
        <p:txBody>
          <a:bodyPr/>
          <a:lstStyle>
            <a:lvl1pPr algn="ctr">
              <a:buNone/>
              <a:defRPr sz="1600"/>
            </a:lvl1pPr>
          </a:lstStyle>
          <a:p>
            <a:r>
              <a:rPr lang="en-US"/>
              <a:t>Click icon to add picture</a:t>
            </a:r>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88825"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1802" y="715961"/>
            <a:ext cx="5332611" cy="1189038"/>
          </a:xfrm>
        </p:spPr>
        <p:txBody>
          <a:bodyPr vert="horz" lIns="91440" tIns="45720" rIns="91440" bIns="45720" rtlCol="0" anchor="t">
            <a:normAutofit/>
          </a:bodyPr>
          <a:lstStyle>
            <a:lvl1pPr>
              <a:defRPr lang="en-US" sz="3999">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227422730"/>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4905" y="1975105"/>
            <a:ext cx="9139016" cy="615553"/>
          </a:xfrm>
          <a:noFill/>
        </p:spPr>
        <p:txBody>
          <a:bodyPr wrap="square" lIns="0" tIns="0" rIns="0" bIns="0" anchor="b" anchorCtr="0">
            <a:spAutoFit/>
          </a:bodyPr>
          <a:lstStyle>
            <a:lvl1pPr algn="ctr" defTabSz="932462" rtl="0" eaLnBrk="1" latinLnBrk="0" hangingPunct="1">
              <a:lnSpc>
                <a:spcPct val="100000"/>
              </a:lnSpc>
              <a:spcBef>
                <a:spcPct val="0"/>
              </a:spcBef>
              <a:buNone/>
              <a:defRPr lang="en-US" sz="3999" b="1" i="0" kern="1200" cap="none" spc="-50" baseline="0" dirty="0">
                <a:ln w="3175">
                  <a:noFill/>
                </a:ln>
                <a:solidFill>
                  <a:schemeClr val="accent3"/>
                </a:solidFill>
                <a:effectLst/>
                <a:latin typeface="+mn-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5735" y="3260706"/>
            <a:ext cx="7797356"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799"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9"/>
            <a:ext cx="12188825"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60"/>
            <a:ext cx="12188825" cy="428625"/>
          </a:xfrm>
          <a:prstGeom prst="rect">
            <a:avLst/>
          </a:prstGeom>
        </p:spPr>
      </p:pic>
    </p:spTree>
    <p:extLst>
      <p:ext uri="{BB962C8B-B14F-4D97-AF65-F5344CB8AC3E}">
        <p14:creationId xmlns:p14="http://schemas.microsoft.com/office/powerpoint/2010/main" val="1427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guide id="2" pos="6127">
          <p15:clr>
            <a:srgbClr val="5ACBF0"/>
          </p15:clr>
        </p15:guide>
        <p15:guide id="3" orient="horz" pos="216">
          <p15:clr>
            <a:srgbClr val="5ACBF0"/>
          </p15:clr>
        </p15:guide>
        <p15:guide id="4" orient="horz" pos="1560">
          <p15:clr>
            <a:srgbClr val="5ACBF0"/>
          </p15:clr>
        </p15:guide>
        <p15:guide id="5" orient="horz" pos="39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2719" y="1905000"/>
            <a:ext cx="6953923" cy="3276600"/>
          </a:xfrm>
        </p:spPr>
        <p:txBody>
          <a:bodyPr/>
          <a:lstStyle>
            <a:lvl1pPr marL="0" indent="0">
              <a:buNone/>
              <a:defRPr sz="1799" b="1">
                <a:solidFill>
                  <a:schemeClr val="accent1"/>
                </a:solidFill>
              </a:defRPr>
            </a:lvl1pPr>
            <a:lvl2pPr marL="283379" indent="-283379">
              <a:spcBef>
                <a:spcPts val="1000"/>
              </a:spcBef>
              <a:defRPr sz="1799">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9008"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09008"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2718" y="715961"/>
            <a:ext cx="6953924" cy="1189038"/>
          </a:xfrm>
        </p:spPr>
        <p:txBody>
          <a:bodyPr vert="horz" lIns="91440" tIns="45720" rIns="91440" bIns="45720" rtlCol="0" anchor="t">
            <a:normAutofit/>
          </a:bodyPr>
          <a:lstStyle>
            <a:lvl1pPr>
              <a:defRPr lang="en-US" sz="3999"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8024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p15:clr>
            <a:srgbClr val="5ACBF0"/>
          </p15:clr>
        </p15:guide>
        <p15:guide id="3" orient="horz" pos="2240">
          <p15:clr>
            <a:srgbClr val="5ACBF0"/>
          </p15:clr>
        </p15:guide>
        <p15:guide id="4" orient="horz" pos="2487">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1802" y="716577"/>
            <a:ext cx="10665222" cy="615553"/>
          </a:xfrm>
          <a:noFill/>
        </p:spPr>
        <p:txBody>
          <a:bodyPr wrap="square" lIns="0" tIns="0" rIns="0" bIns="0" anchor="b" anchorCtr="0">
            <a:spAutoFit/>
          </a:bodyPr>
          <a:lstStyle>
            <a:lvl1pPr algn="l" defTabSz="932462" rtl="0" eaLnBrk="1" latinLnBrk="0" hangingPunct="1">
              <a:lnSpc>
                <a:spcPct val="100000"/>
              </a:lnSpc>
              <a:spcBef>
                <a:spcPct val="0"/>
              </a:spcBef>
              <a:buNone/>
              <a:defRPr lang="en-US" sz="3999" b="1" i="0" kern="1200" cap="none" spc="-50" baseline="0" dirty="0">
                <a:ln w="3175">
                  <a:noFill/>
                </a:ln>
                <a:solidFill>
                  <a:schemeClr val="accent3"/>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1802" y="1790699"/>
            <a:ext cx="10665222"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799"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88825" cy="876300"/>
          </a:xfrm>
          <a:prstGeom prst="rect">
            <a:avLst/>
          </a:prstGeom>
        </p:spPr>
      </p:pic>
    </p:spTree>
    <p:extLst>
      <p:ext uri="{BB962C8B-B14F-4D97-AF65-F5344CB8AC3E}">
        <p14:creationId xmlns:p14="http://schemas.microsoft.com/office/powerpoint/2010/main" val="23205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1802" y="1783952"/>
            <a:ext cx="10665222"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799"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801" y="715964"/>
            <a:ext cx="10665221" cy="646332"/>
          </a:xfrm>
        </p:spPr>
        <p:txBody>
          <a:bodyPr vert="horz" lIns="0" tIns="45720" rIns="91440" bIns="45720" rtlCol="0">
            <a:normAutofit/>
          </a:bodyPr>
          <a:lstStyle>
            <a:lvl1pPr>
              <a:defRPr lang="en-US" sz="3999"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09757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1802" y="1905000"/>
            <a:ext cx="6475313" cy="3276600"/>
          </a:xfrm>
        </p:spPr>
        <p:txBody>
          <a:bodyPr/>
          <a:lstStyle>
            <a:lvl1pPr marL="0" indent="0">
              <a:buNone/>
              <a:defRPr sz="1799" b="1">
                <a:solidFill>
                  <a:schemeClr val="accent1"/>
                </a:solidFill>
              </a:defRPr>
            </a:lvl1pPr>
            <a:lvl2pPr marL="283379" indent="-283379">
              <a:spcBef>
                <a:spcPts val="1000"/>
              </a:spcBef>
              <a:defRPr sz="1799">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1626" y="0"/>
            <a:ext cx="3557199"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79817" y="0"/>
            <a:ext cx="3809008"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1802" y="715961"/>
            <a:ext cx="6475313" cy="1189038"/>
          </a:xfrm>
        </p:spPr>
        <p:txBody>
          <a:bodyPr vert="horz" lIns="91440" tIns="45720" rIns="91440" bIns="45720" rtlCol="0" anchor="t">
            <a:normAutofit/>
          </a:bodyPr>
          <a:lstStyle>
            <a:lvl1pPr>
              <a:defRPr lang="en-US" sz="3999">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4463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6/14/2022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6/14/2022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6/14/2022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6/14/2022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6/14/2022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6/14/2022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6/14/2022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6/14/2022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6/14/2022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giddens@dcpsmd.org" TargetMode="External"/><Relationship Id="rId2" Type="http://schemas.openxmlformats.org/officeDocument/2006/relationships/hyperlink" Target="mailto:howiek@dcpsmd.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giddens@dcpsmd.org" TargetMode="External"/><Relationship Id="rId2" Type="http://schemas.openxmlformats.org/officeDocument/2006/relationships/hyperlink" Target="mailto:howiek@dcpsm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galeg.maryland.gov/2021RS/bills/hb/hb1372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3812" y="2590800"/>
            <a:ext cx="7389813" cy="682626"/>
          </a:xfrm>
        </p:spPr>
        <p:txBody>
          <a:bodyPr>
            <a:normAutofit/>
          </a:bodyPr>
          <a:lstStyle/>
          <a:p>
            <a:r>
              <a:rPr lang="en-US" sz="2400" b="1" dirty="0"/>
              <a:t>Educational Equity, Diversity, and Inclusivity</a:t>
            </a:r>
          </a:p>
        </p:txBody>
      </p:sp>
      <p:sp>
        <p:nvSpPr>
          <p:cNvPr id="5" name="Subtitle 4"/>
          <p:cNvSpPr>
            <a:spLocks noGrp="1"/>
          </p:cNvSpPr>
          <p:nvPr>
            <p:ph type="subTitle" idx="1"/>
          </p:nvPr>
        </p:nvSpPr>
        <p:spPr>
          <a:xfrm>
            <a:off x="5033968" y="3200400"/>
            <a:ext cx="7008574" cy="3173592"/>
          </a:xfrm>
        </p:spPr>
        <p:txBody>
          <a:bodyPr>
            <a:normAutofit fontScale="92500" lnSpcReduction="20000"/>
          </a:bodyPr>
          <a:lstStyle/>
          <a:p>
            <a:pPr algn="l" rtl="0" fontAlgn="base"/>
            <a:r>
              <a:rPr lang="en-US" b="0" i="0" dirty="0">
                <a:solidFill>
                  <a:srgbClr val="FFFFFF"/>
                </a:solidFill>
                <a:effectLst/>
                <a:latin typeface="Segoe UI" panose="020B0502040204020203" pitchFamily="34" charset="0"/>
              </a:rPr>
              <a:t>​</a:t>
            </a:r>
            <a:br>
              <a:rPr lang="en-US" b="0" i="0" dirty="0">
                <a:solidFill>
                  <a:srgbClr val="000000"/>
                </a:solidFill>
                <a:effectLst/>
                <a:latin typeface="Source Sans Pro" panose="020B0503030403020204" pitchFamily="34" charset="0"/>
              </a:rPr>
            </a:br>
            <a:r>
              <a:rPr lang="en-US" b="0" i="0" dirty="0">
                <a:solidFill>
                  <a:srgbClr val="000000"/>
                </a:solidFill>
                <a:effectLst/>
                <a:latin typeface="Source Sans Pro" panose="020B0503030403020204" pitchFamily="34" charset="0"/>
              </a:rPr>
              <a:t>DCPS has worked to advance equity and embrace diversity and inclusion into every major undertaking.</a:t>
            </a:r>
          </a:p>
          <a:p>
            <a:pPr algn="l" rtl="0" fontAlgn="base"/>
            <a:br>
              <a:rPr lang="en-US" dirty="0"/>
            </a:br>
            <a:r>
              <a:rPr lang="en-US" dirty="0">
                <a:solidFill>
                  <a:srgbClr val="000000"/>
                </a:solidFill>
                <a:latin typeface="Source Sans Pro" panose="020B0503030403020204" pitchFamily="34" charset="0"/>
              </a:rPr>
              <a:t>DCPS</a:t>
            </a:r>
            <a:r>
              <a:rPr lang="en-US" b="0" i="0" dirty="0">
                <a:solidFill>
                  <a:srgbClr val="000000"/>
                </a:solidFill>
                <a:effectLst/>
                <a:latin typeface="Source Sans Pro" panose="020B0503030403020204" pitchFamily="34" charset="0"/>
              </a:rPr>
              <a:t> is committed to eliminating disparities in access, opportunity and inclusion as the key to closing achievement and opportunity gaps and providing the nurturing and supportive school environment that every student deserves.</a:t>
            </a:r>
            <a:endParaRPr lang="en-US" b="0" i="0" dirty="0">
              <a:solidFill>
                <a:srgbClr val="FFFFFF"/>
              </a:solidFill>
              <a:effectLst/>
              <a:latin typeface="Segoe UI" panose="020B0502040204020203" pitchFamily="34" charset="0"/>
            </a:endParaRPr>
          </a:p>
        </p:txBody>
      </p:sp>
      <p:pic>
        <p:nvPicPr>
          <p:cNvPr id="4" name="Picture 3" descr="A picture containing text, clipart&#10;&#10;Description automatically generated">
            <a:extLst>
              <a:ext uri="{FF2B5EF4-FFF2-40B4-BE49-F238E27FC236}">
                <a16:creationId xmlns:a16="http://schemas.microsoft.com/office/drawing/2014/main" id="{3F0DB89C-03D2-4257-A71D-25312053D960}"/>
              </a:ext>
            </a:extLst>
          </p:cNvPr>
          <p:cNvPicPr>
            <a:picLocks noChangeAspect="1"/>
          </p:cNvPicPr>
          <p:nvPr/>
        </p:nvPicPr>
        <p:blipFill>
          <a:blip r:embed="rId3"/>
          <a:stretch>
            <a:fillRect/>
          </a:stretch>
        </p:blipFill>
        <p:spPr>
          <a:xfrm>
            <a:off x="5408612" y="27167"/>
            <a:ext cx="6259286" cy="2381250"/>
          </a:xfrm>
          <a:prstGeom prst="rect">
            <a:avLst/>
          </a:prstGeom>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F19C7-A729-492B-8603-0651B356C0B1}"/>
              </a:ext>
            </a:extLst>
          </p:cNvPr>
          <p:cNvSpPr>
            <a:spLocks noGrp="1"/>
          </p:cNvSpPr>
          <p:nvPr>
            <p:ph type="title"/>
          </p:nvPr>
        </p:nvSpPr>
        <p:spPr>
          <a:xfrm>
            <a:off x="89895" y="161460"/>
            <a:ext cx="12102581" cy="981540"/>
          </a:xfrm>
        </p:spPr>
        <p:txBody>
          <a:bodyPr>
            <a:noAutofit/>
          </a:bodyPr>
          <a:lstStyle/>
          <a:p>
            <a:pPr algn="ctr"/>
            <a:r>
              <a:rPr lang="en-US" sz="3199" b="1" dirty="0">
                <a:solidFill>
                  <a:schemeClr val="accent1">
                    <a:lumMod val="50000"/>
                  </a:schemeClr>
                </a:solidFill>
                <a:cs typeface="Segoe UI"/>
              </a:rPr>
              <a:t>State Analysis of Professional Staff by Assignment, Race/Ethnicity and Gender 2021</a:t>
            </a:r>
            <a:endParaRPr lang="en-US" b="1" dirty="0">
              <a:solidFill>
                <a:schemeClr val="accent1">
                  <a:lumMod val="50000"/>
                </a:schemeClr>
              </a:solidFill>
            </a:endParaRPr>
          </a:p>
        </p:txBody>
      </p:sp>
      <p:sp>
        <p:nvSpPr>
          <p:cNvPr id="16" name="Text Placeholder 15">
            <a:extLst>
              <a:ext uri="{FF2B5EF4-FFF2-40B4-BE49-F238E27FC236}">
                <a16:creationId xmlns:a16="http://schemas.microsoft.com/office/drawing/2014/main" id="{82B839A9-BE4F-40C7-ABA3-682B626FFB08}"/>
              </a:ext>
            </a:extLst>
          </p:cNvPr>
          <p:cNvSpPr>
            <a:spLocks noGrp="1"/>
          </p:cNvSpPr>
          <p:nvPr>
            <p:ph type="body" sz="quarter" idx="13"/>
          </p:nvPr>
        </p:nvSpPr>
        <p:spPr>
          <a:xfrm>
            <a:off x="684212" y="1143000"/>
            <a:ext cx="10550952" cy="517412"/>
          </a:xfrm>
        </p:spPr>
        <p:txBody>
          <a:bodyPr vert="horz" wrap="square" lIns="0" tIns="0" rIns="0" bIns="0" rtlCol="0" anchor="t">
            <a:normAutofit/>
          </a:bodyPr>
          <a:lstStyle/>
          <a:p>
            <a:r>
              <a:rPr lang="en-US" altLang="en-US" dirty="0">
                <a:cs typeface="Segoe UI"/>
              </a:rPr>
              <a:t>Dorchester County professional staff is 82.9 % White, 14.6 % African American,  13% Other</a:t>
            </a:r>
          </a:p>
          <a:p>
            <a:endParaRPr lang="en-US" altLang="en-US" dirty="0">
              <a:cs typeface="Segoe UI"/>
            </a:endParaRPr>
          </a:p>
        </p:txBody>
      </p:sp>
      <p:sp>
        <p:nvSpPr>
          <p:cNvPr id="13" name="TextBox 12">
            <a:extLst>
              <a:ext uri="{FF2B5EF4-FFF2-40B4-BE49-F238E27FC236}">
                <a16:creationId xmlns:a16="http://schemas.microsoft.com/office/drawing/2014/main" id="{D5D2E3AD-AB51-48B5-9D65-831CA6622C4D}"/>
              </a:ext>
            </a:extLst>
          </p:cNvPr>
          <p:cNvSpPr txBox="1"/>
          <p:nvPr/>
        </p:nvSpPr>
        <p:spPr>
          <a:xfrm>
            <a:off x="238602" y="5693134"/>
            <a:ext cx="11711619" cy="830524"/>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r>
              <a:rPr lang="en-US" sz="2399" dirty="0">
                <a:latin typeface="Arial"/>
                <a:cs typeface="Arial"/>
              </a:rPr>
              <a:t>https://www.marylandpublicschools.org/about/Documents/DCAA/SSP/20212022Staff/2022ProfStaffbyRace.pdf </a:t>
            </a:r>
            <a:endParaRPr lang="en-US" sz="2399" dirty="0">
              <a:cs typeface="Arial"/>
            </a:endParaRPr>
          </a:p>
        </p:txBody>
      </p:sp>
      <p:pic>
        <p:nvPicPr>
          <p:cNvPr id="2" name="Picture 2" descr="Table&#10;&#10;Description automatically generated">
            <a:extLst>
              <a:ext uri="{FF2B5EF4-FFF2-40B4-BE49-F238E27FC236}">
                <a16:creationId xmlns:a16="http://schemas.microsoft.com/office/drawing/2014/main" id="{2AECED5D-E836-4CCB-8E24-00D1F4FC5781}"/>
              </a:ext>
            </a:extLst>
          </p:cNvPr>
          <p:cNvPicPr>
            <a:picLocks noChangeAspect="1"/>
          </p:cNvPicPr>
          <p:nvPr/>
        </p:nvPicPr>
        <p:blipFill>
          <a:blip r:embed="rId3"/>
          <a:stretch>
            <a:fillRect/>
          </a:stretch>
        </p:blipFill>
        <p:spPr>
          <a:xfrm>
            <a:off x="175800" y="1449432"/>
            <a:ext cx="11711619" cy="3959136"/>
          </a:xfrm>
          <a:prstGeom prst="rect">
            <a:avLst/>
          </a:prstGeom>
        </p:spPr>
      </p:pic>
    </p:spTree>
    <p:extLst>
      <p:ext uri="{BB962C8B-B14F-4D97-AF65-F5344CB8AC3E}">
        <p14:creationId xmlns:p14="http://schemas.microsoft.com/office/powerpoint/2010/main" val="145111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326D-1CEB-470D-A998-69F389F542BC}"/>
              </a:ext>
            </a:extLst>
          </p:cNvPr>
          <p:cNvSpPr>
            <a:spLocks noGrp="1"/>
          </p:cNvSpPr>
          <p:nvPr>
            <p:ph type="title"/>
          </p:nvPr>
        </p:nvSpPr>
        <p:spPr>
          <a:xfrm>
            <a:off x="1117309" y="76200"/>
            <a:ext cx="10157354" cy="990600"/>
          </a:xfrm>
        </p:spPr>
        <p:txBody>
          <a:bodyPr/>
          <a:lstStyle/>
          <a:p>
            <a:r>
              <a:rPr lang="en-US" b="1" dirty="0">
                <a:solidFill>
                  <a:schemeClr val="accent1">
                    <a:lumMod val="50000"/>
                  </a:schemeClr>
                </a:solidFill>
              </a:rPr>
              <a:t>Dorchester County Demographics</a:t>
            </a:r>
          </a:p>
        </p:txBody>
      </p:sp>
      <p:sp>
        <p:nvSpPr>
          <p:cNvPr id="3" name="Text Placeholder 2">
            <a:extLst>
              <a:ext uri="{FF2B5EF4-FFF2-40B4-BE49-F238E27FC236}">
                <a16:creationId xmlns:a16="http://schemas.microsoft.com/office/drawing/2014/main" id="{A46A4968-1E6B-4CE3-95C6-B8EF3CCEDA35}"/>
              </a:ext>
            </a:extLst>
          </p:cNvPr>
          <p:cNvSpPr>
            <a:spLocks noGrp="1"/>
          </p:cNvSpPr>
          <p:nvPr>
            <p:ph idx="1"/>
          </p:nvPr>
        </p:nvSpPr>
        <p:spPr>
          <a:xfrm>
            <a:off x="1015735" y="1193800"/>
            <a:ext cx="10157354" cy="4470400"/>
          </a:xfrm>
        </p:spPr>
        <p:txBody>
          <a:bodyPr vert="horz" wrap="square" lIns="0" tIns="0" rIns="0" bIns="0" rtlCol="0" anchor="t">
            <a:noAutofit/>
          </a:bodyPr>
          <a:lstStyle/>
          <a:p>
            <a:r>
              <a:rPr lang="en-US" sz="1800" b="1" dirty="0"/>
              <a:t>Community (2021) &amp; School (2022)</a:t>
            </a:r>
          </a:p>
          <a:p>
            <a:pPr marL="426645" lvl="1" indent="0">
              <a:buNone/>
            </a:pPr>
            <a:endParaRPr lang="en-US" sz="1400" b="1" dirty="0"/>
          </a:p>
        </p:txBody>
      </p:sp>
      <p:graphicFrame>
        <p:nvGraphicFramePr>
          <p:cNvPr id="4" name="Table 4">
            <a:extLst>
              <a:ext uri="{FF2B5EF4-FFF2-40B4-BE49-F238E27FC236}">
                <a16:creationId xmlns:a16="http://schemas.microsoft.com/office/drawing/2014/main" id="{EE8D8F7B-BCCF-275D-A2CA-E31958901C51}"/>
              </a:ext>
            </a:extLst>
          </p:cNvPr>
          <p:cNvGraphicFramePr>
            <a:graphicFrameLocks noGrp="1"/>
          </p:cNvGraphicFramePr>
          <p:nvPr>
            <p:extLst>
              <p:ext uri="{D42A27DB-BD31-4B8C-83A1-F6EECF244321}">
                <p14:modId xmlns:p14="http://schemas.microsoft.com/office/powerpoint/2010/main" val="3679226478"/>
              </p:ext>
            </p:extLst>
          </p:nvPr>
        </p:nvGraphicFramePr>
        <p:xfrm>
          <a:off x="989012" y="1676400"/>
          <a:ext cx="9220200" cy="4953000"/>
        </p:xfrm>
        <a:graphic>
          <a:graphicData uri="http://schemas.openxmlformats.org/drawingml/2006/table">
            <a:tbl>
              <a:tblPr firstRow="1" bandRow="1">
                <a:tableStyleId>{BDBED569-4797-4DF1-A0F4-6AAB3CD982D8}</a:tableStyleId>
              </a:tblPr>
              <a:tblGrid>
                <a:gridCol w="4473166">
                  <a:extLst>
                    <a:ext uri="{9D8B030D-6E8A-4147-A177-3AD203B41FA5}">
                      <a16:colId xmlns:a16="http://schemas.microsoft.com/office/drawing/2014/main" val="1938686274"/>
                    </a:ext>
                  </a:extLst>
                </a:gridCol>
                <a:gridCol w="4747034">
                  <a:extLst>
                    <a:ext uri="{9D8B030D-6E8A-4147-A177-3AD203B41FA5}">
                      <a16:colId xmlns:a16="http://schemas.microsoft.com/office/drawing/2014/main" val="1981479673"/>
                    </a:ext>
                  </a:extLst>
                </a:gridCol>
              </a:tblGrid>
              <a:tr h="49997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a:t>Population-32,489</a:t>
                      </a:r>
                      <a:endParaRPr lang="en-US" sz="1200" b="1" dirty="0"/>
                    </a:p>
                    <a:p>
                      <a:endParaRPr lang="en-US" sz="1200" dirty="0"/>
                    </a:p>
                  </a:txBody>
                  <a:tcPr/>
                </a:tc>
                <a:tc>
                  <a:txBody>
                    <a:bodyPr/>
                    <a:lstStyle/>
                    <a:p>
                      <a:r>
                        <a:rPr lang="en-US" sz="1200" dirty="0"/>
                        <a:t>Total Student Population PK-12-4,456</a:t>
                      </a:r>
                    </a:p>
                  </a:txBody>
                  <a:tcPr/>
                </a:tc>
                <a:extLst>
                  <a:ext uri="{0D108BD9-81ED-4DB2-BD59-A6C34878D82A}">
                    <a16:rowId xmlns:a16="http://schemas.microsoft.com/office/drawing/2014/main" val="3690460000"/>
                  </a:ext>
                </a:extLst>
              </a:tr>
              <a:tr h="49997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White-62.3%</a:t>
                      </a:r>
                    </a:p>
                    <a:p>
                      <a:endParaRPr lang="en-US" sz="1200" dirty="0"/>
                    </a:p>
                  </a:txBody>
                  <a:tcPr/>
                </a:tc>
                <a:tc>
                  <a:txBody>
                    <a:bodyPr/>
                    <a:lstStyle/>
                    <a:p>
                      <a:r>
                        <a:rPr lang="en-US" sz="1200" b="1" dirty="0"/>
                        <a:t>White-1859, 41.71%</a:t>
                      </a:r>
                    </a:p>
                  </a:txBody>
                  <a:tcPr/>
                </a:tc>
                <a:extLst>
                  <a:ext uri="{0D108BD9-81ED-4DB2-BD59-A6C34878D82A}">
                    <a16:rowId xmlns:a16="http://schemas.microsoft.com/office/drawing/2014/main" val="1054219265"/>
                  </a:ext>
                </a:extLst>
              </a:tr>
              <a:tr h="49997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African American- 29%</a:t>
                      </a:r>
                    </a:p>
                    <a:p>
                      <a:endParaRPr lang="en-US" sz="1200" dirty="0"/>
                    </a:p>
                  </a:txBody>
                  <a:tcPr/>
                </a:tc>
                <a:tc>
                  <a:txBody>
                    <a:bodyPr/>
                    <a:lstStyle/>
                    <a:p>
                      <a:r>
                        <a:rPr lang="en-US" sz="1200" b="1" dirty="0"/>
                        <a:t>African American-1871, 41.98%</a:t>
                      </a:r>
                    </a:p>
                  </a:txBody>
                  <a:tcPr/>
                </a:tc>
                <a:extLst>
                  <a:ext uri="{0D108BD9-81ED-4DB2-BD59-A6C34878D82A}">
                    <a16:rowId xmlns:a16="http://schemas.microsoft.com/office/drawing/2014/main" val="1886316988"/>
                  </a:ext>
                </a:extLst>
              </a:tr>
              <a:tr h="49997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Asian- 1.2%</a:t>
                      </a:r>
                    </a:p>
                    <a:p>
                      <a:endParaRPr lang="en-US" sz="1200" dirty="0"/>
                    </a:p>
                  </a:txBody>
                  <a:tcPr/>
                </a:tc>
                <a:tc>
                  <a:txBody>
                    <a:bodyPr/>
                    <a:lstStyle/>
                    <a:p>
                      <a:r>
                        <a:rPr lang="en-US" sz="1200" b="1" dirty="0"/>
                        <a:t>Asian-45, 1.00%</a:t>
                      </a:r>
                    </a:p>
                  </a:txBody>
                  <a:tcPr/>
                </a:tc>
                <a:extLst>
                  <a:ext uri="{0D108BD9-81ED-4DB2-BD59-A6C34878D82A}">
                    <a16:rowId xmlns:a16="http://schemas.microsoft.com/office/drawing/2014/main" val="3689201251"/>
                  </a:ext>
                </a:extLst>
              </a:tr>
              <a:tr h="722179">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Native American/Pacific Islander-0.1%</a:t>
                      </a:r>
                    </a:p>
                    <a:p>
                      <a:endParaRPr lang="en-US" sz="1200" dirty="0"/>
                    </a:p>
                  </a:txBody>
                  <a:tcPr/>
                </a:tc>
                <a:tc>
                  <a:txBody>
                    <a:bodyPr/>
                    <a:lstStyle/>
                    <a:p>
                      <a:r>
                        <a:rPr lang="en-US" sz="1200" b="1" dirty="0"/>
                        <a:t>Native American or Alaskan Native-19, 0.42%</a:t>
                      </a:r>
                    </a:p>
                  </a:txBody>
                  <a:tcPr/>
                </a:tc>
                <a:extLst>
                  <a:ext uri="{0D108BD9-81ED-4DB2-BD59-A6C34878D82A}">
                    <a16:rowId xmlns:a16="http://schemas.microsoft.com/office/drawing/2014/main" val="1260696052"/>
                  </a:ext>
                </a:extLst>
              </a:tr>
              <a:tr h="49997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Hispanic/Latino-6.1%</a:t>
                      </a:r>
                    </a:p>
                    <a:p>
                      <a:endParaRPr lang="en-US" sz="1200" dirty="0"/>
                    </a:p>
                  </a:txBody>
                  <a:tcPr/>
                </a:tc>
                <a:tc>
                  <a:txBody>
                    <a:bodyPr/>
                    <a:lstStyle/>
                    <a:p>
                      <a:r>
                        <a:rPr lang="en-US" sz="1200" b="1" dirty="0"/>
                        <a:t>Pacific Islander-10, 0.22%</a:t>
                      </a:r>
                    </a:p>
                  </a:txBody>
                  <a:tcPr/>
                </a:tc>
                <a:extLst>
                  <a:ext uri="{0D108BD9-81ED-4DB2-BD59-A6C34878D82A}">
                    <a16:rowId xmlns:a16="http://schemas.microsoft.com/office/drawing/2014/main" val="1866777898"/>
                  </a:ext>
                </a:extLst>
              </a:tr>
              <a:tr h="49997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Two or more Races-2.4%</a:t>
                      </a:r>
                    </a:p>
                    <a:p>
                      <a:endParaRPr lang="en-US" sz="1200" dirty="0"/>
                    </a:p>
                  </a:txBody>
                  <a:tcPr/>
                </a:tc>
                <a:tc>
                  <a:txBody>
                    <a:bodyPr/>
                    <a:lstStyle/>
                    <a:p>
                      <a:r>
                        <a:rPr lang="en-US" sz="1200" b="1" dirty="0"/>
                        <a:t>Two or more Races-287, 6.44%</a:t>
                      </a:r>
                    </a:p>
                  </a:txBody>
                  <a:tcPr/>
                </a:tc>
                <a:extLst>
                  <a:ext uri="{0D108BD9-81ED-4DB2-BD59-A6C34878D82A}">
                    <a16:rowId xmlns:a16="http://schemas.microsoft.com/office/drawing/2014/main" val="3638641094"/>
                  </a:ext>
                </a:extLst>
              </a:tr>
              <a:tr h="545201">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Under 18 years of age- 21.0%</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dirty="0"/>
                        <a:t>Over 65 years of age-22.1%</a:t>
                      </a:r>
                    </a:p>
                    <a:p>
                      <a:endParaRPr lang="en-US" sz="1200" dirty="0"/>
                    </a:p>
                  </a:txBody>
                  <a:tcPr/>
                </a:tc>
                <a:tc>
                  <a:txBody>
                    <a:bodyPr/>
                    <a:lstStyle/>
                    <a:p>
                      <a:r>
                        <a:rPr lang="en-US" sz="1200" b="1"/>
                        <a:t>Hispanic/Latino-364, 8.17%</a:t>
                      </a:r>
                      <a:endParaRPr lang="en-US" sz="1200" b="1" dirty="0"/>
                    </a:p>
                  </a:txBody>
                  <a:tcPr/>
                </a:tc>
                <a:extLst>
                  <a:ext uri="{0D108BD9-81ED-4DB2-BD59-A6C34878D82A}">
                    <a16:rowId xmlns:a16="http://schemas.microsoft.com/office/drawing/2014/main" val="757366175"/>
                  </a:ext>
                </a:extLst>
              </a:tr>
              <a:tr h="590921">
                <a:tc>
                  <a:txBody>
                    <a:bodyPr/>
                    <a:lstStyle/>
                    <a:p>
                      <a:r>
                        <a:rPr lang="en-US" sz="1050" b="1" dirty="0">
                          <a:solidFill>
                            <a:schemeClr val="accent5"/>
                          </a:solidFill>
                        </a:rPr>
                        <a:t>https://www.census.gov/quickfacts/dorchestercountymaryland</a:t>
                      </a:r>
                    </a:p>
                  </a:txBody>
                  <a:tcPr/>
                </a:tc>
                <a:tc>
                  <a:txBody>
                    <a:bodyPr/>
                    <a:lstStyle/>
                    <a:p>
                      <a:r>
                        <a:rPr lang="en-US" sz="1400" b="1" dirty="0"/>
                        <a:t>2,596 or 58.25% students of color</a:t>
                      </a:r>
                    </a:p>
                  </a:txBody>
                  <a:tcPr/>
                </a:tc>
                <a:extLst>
                  <a:ext uri="{0D108BD9-81ED-4DB2-BD59-A6C34878D82A}">
                    <a16:rowId xmlns:a16="http://schemas.microsoft.com/office/drawing/2014/main" val="123560644"/>
                  </a:ext>
                </a:extLst>
              </a:tr>
            </a:tbl>
          </a:graphicData>
        </a:graphic>
      </p:graphicFrame>
    </p:spTree>
    <p:extLst>
      <p:ext uri="{BB962C8B-B14F-4D97-AF65-F5344CB8AC3E}">
        <p14:creationId xmlns:p14="http://schemas.microsoft.com/office/powerpoint/2010/main" val="394802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b="1" dirty="0">
                <a:solidFill>
                  <a:srgbClr val="002060"/>
                </a:solidFill>
              </a:rPr>
              <a:t>Staff Diversity</a:t>
            </a:r>
          </a:p>
        </p:txBody>
      </p:sp>
      <p:sp>
        <p:nvSpPr>
          <p:cNvPr id="3" name="Content Placeholder 2"/>
          <p:cNvSpPr>
            <a:spLocks noGrp="1"/>
          </p:cNvSpPr>
          <p:nvPr>
            <p:ph idx="1"/>
          </p:nvPr>
        </p:nvSpPr>
        <p:spPr>
          <a:xfrm>
            <a:off x="531812" y="685800"/>
            <a:ext cx="10742851" cy="5486400"/>
          </a:xfrm>
        </p:spPr>
        <p:txBody>
          <a:bodyPr>
            <a:normAutofit lnSpcReduction="10000"/>
          </a:bodyPr>
          <a:lstStyle/>
          <a:p>
            <a:pPr marL="0" indent="0" algn="l">
              <a:buNone/>
            </a:pPr>
            <a:endParaRPr lang="en-US" b="1"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Higher levels of staff diversity lead to diverse viewpoints and perspectives, which add value to all school communities. When students see their identities reflected in their teachers and other school staff, they are more engaged in learning and improve academically, social-emotionally and behaviorally. </a:t>
            </a:r>
            <a:r>
              <a:rPr lang="en-US" dirty="0">
                <a:solidFill>
                  <a:srgbClr val="000000"/>
                </a:solidFill>
                <a:latin typeface="Source Sans Pro" panose="020B0503030403020204" pitchFamily="34" charset="0"/>
              </a:rPr>
              <a:t>DCPS</a:t>
            </a:r>
            <a:r>
              <a:rPr lang="en-US" b="0" i="0" dirty="0">
                <a:solidFill>
                  <a:srgbClr val="000000"/>
                </a:solidFill>
                <a:effectLst/>
                <a:latin typeface="Source Sans Pro" panose="020B0503030403020204" pitchFamily="34" charset="0"/>
              </a:rPr>
              <a:t> continues to work toward bringing staff diversity into line with the diversity of our student body, and to enhance efforts towards ensuring a wider pool of highly qualified prospective candidates amidst a severe shortage of teachers regionally and nationally.</a:t>
            </a:r>
          </a:p>
          <a:p>
            <a:pPr algn="l"/>
            <a:r>
              <a:rPr lang="en-US" b="0" i="0" dirty="0">
                <a:solidFill>
                  <a:srgbClr val="000000"/>
                </a:solidFill>
                <a:effectLst/>
                <a:latin typeface="Source Sans Pro" panose="020B0503030403020204" pitchFamily="34" charset="0"/>
              </a:rPr>
              <a:t>Superintendent Bromwell will meet </a:t>
            </a:r>
            <a:r>
              <a:rPr lang="en-US" dirty="0">
                <a:solidFill>
                  <a:srgbClr val="000000"/>
                </a:solidFill>
                <a:latin typeface="Source Sans Pro" panose="020B0503030403020204" pitchFamily="34" charset="0"/>
              </a:rPr>
              <a:t>quarter</a:t>
            </a:r>
            <a:r>
              <a:rPr lang="en-US" b="0" i="0" dirty="0">
                <a:solidFill>
                  <a:srgbClr val="000000"/>
                </a:solidFill>
                <a:effectLst/>
                <a:latin typeface="Source Sans Pro" panose="020B0503030403020204" pitchFamily="34" charset="0"/>
              </a:rPr>
              <a:t>ly with school administrators of color</a:t>
            </a:r>
            <a:r>
              <a:rPr lang="en-US" dirty="0">
                <a:solidFill>
                  <a:srgbClr val="000000"/>
                </a:solidFill>
                <a:latin typeface="Source Sans Pro" panose="020B0503030403020204" pitchFamily="34" charset="0"/>
              </a:rPr>
              <a:t> and t</a:t>
            </a:r>
            <a:r>
              <a:rPr lang="en-US" b="0" i="0" dirty="0">
                <a:solidFill>
                  <a:srgbClr val="000000"/>
                </a:solidFill>
                <a:effectLst/>
                <a:latin typeface="Source Sans Pro" panose="020B0503030403020204" pitchFamily="34" charset="0"/>
              </a:rPr>
              <a:t>he Educational Equity Task Force (biannually), which meet regularly to provide feedback and recommendations regarding DCPS programs and processes and identify opportunities for improvement.</a:t>
            </a:r>
          </a:p>
          <a:p>
            <a:pPr algn="l"/>
            <a:r>
              <a:rPr lang="en-US" dirty="0">
                <a:solidFill>
                  <a:srgbClr val="000000"/>
                </a:solidFill>
                <a:latin typeface="Source Sans Pro" panose="020B0503030403020204" pitchFamily="34" charset="0"/>
              </a:rPr>
              <a:t>Requesting f</a:t>
            </a:r>
            <a:r>
              <a:rPr lang="en-US" b="0" i="0" dirty="0">
                <a:solidFill>
                  <a:srgbClr val="000000"/>
                </a:solidFill>
                <a:effectLst/>
                <a:latin typeface="Source Sans Pro" panose="020B0503030403020204" pitchFamily="34" charset="0"/>
              </a:rPr>
              <a:t>ocused efforts toward diversifying the workforce.</a:t>
            </a:r>
            <a:endParaRPr lang="en-US" b="0" i="0" dirty="0">
              <a:solidFill>
                <a:srgbClr val="000000"/>
              </a:solidFill>
              <a:effectLst/>
              <a:highlight>
                <a:srgbClr val="FFFF00"/>
              </a:highlight>
              <a:latin typeface="Source Sans Pro" panose="020B0503030403020204" pitchFamily="34" charset="0"/>
            </a:endParaRPr>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839344-185E-41C8-994C-A1BD976EF113}"/>
              </a:ext>
            </a:extLst>
          </p:cNvPr>
          <p:cNvSpPr>
            <a:spLocks noGrp="1"/>
          </p:cNvSpPr>
          <p:nvPr>
            <p:ph type="ctrTitle"/>
          </p:nvPr>
        </p:nvSpPr>
        <p:spPr>
          <a:xfrm>
            <a:off x="230923" y="152401"/>
            <a:ext cx="7008574" cy="838199"/>
          </a:xfrm>
        </p:spPr>
        <p:txBody>
          <a:bodyPr>
            <a:normAutofit/>
          </a:bodyPr>
          <a:lstStyle/>
          <a:p>
            <a:r>
              <a:rPr lang="en-US" sz="4400" b="1" dirty="0">
                <a:solidFill>
                  <a:srgbClr val="002060"/>
                </a:solidFill>
              </a:rPr>
              <a:t>How to Recruit &amp; Retain</a:t>
            </a:r>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subTitle" idx="1"/>
          </p:nvPr>
        </p:nvSpPr>
        <p:spPr>
          <a:xfrm>
            <a:off x="74612" y="1371600"/>
            <a:ext cx="7315199" cy="5105400"/>
          </a:xfrm>
          <a:ln>
            <a:solidFill>
              <a:schemeClr val="accent1"/>
            </a:solidFill>
          </a:ln>
        </p:spPr>
        <p:txBody>
          <a:bodyPr vert="horz" lIns="91416" tIns="45708" rIns="91416" bIns="45708" rtlCol="0" anchor="t">
            <a:normAutofit fontScale="92500" lnSpcReduction="20000"/>
          </a:bodyPr>
          <a:lstStyle/>
          <a:p>
            <a:pPr marL="457200" indent="-457200">
              <a:buFont typeface="Wingdings" panose="05000000000000000000" pitchFamily="2" charset="2"/>
              <a:buChar char="§"/>
            </a:pPr>
            <a:r>
              <a:rPr lang="en-US" altLang="en-US" dirty="0">
                <a:solidFill>
                  <a:schemeClr val="tx1"/>
                </a:solidFill>
              </a:rPr>
              <a:t>Amend  recruitment focus south &amp; specifically HBCU's</a:t>
            </a:r>
            <a:endParaRPr lang="en-US" altLang="en-US" dirty="0">
              <a:solidFill>
                <a:schemeClr val="tx1"/>
              </a:solidFill>
              <a:cs typeface="Segoe UI"/>
            </a:endParaRPr>
          </a:p>
          <a:p>
            <a:pPr marL="457200" indent="-457200">
              <a:buFont typeface="Wingdings" panose="05000000000000000000" pitchFamily="2" charset="2"/>
              <a:buChar char="§"/>
            </a:pPr>
            <a:r>
              <a:rPr lang="en-US" altLang="en-US" dirty="0">
                <a:solidFill>
                  <a:schemeClr val="tx1"/>
                </a:solidFill>
                <a:cs typeface="Segoe UI"/>
              </a:rPr>
              <a:t>Increase teacher mentor support in each school building</a:t>
            </a:r>
            <a:endParaRPr lang="en-US" altLang="en-US" b="1" dirty="0">
              <a:solidFill>
                <a:schemeClr val="tx1"/>
              </a:solidFill>
              <a:cs typeface="Segoe UI"/>
            </a:endParaRPr>
          </a:p>
          <a:p>
            <a:pPr marL="457200" indent="-457200">
              <a:buFont typeface="Wingdings" panose="05000000000000000000" pitchFamily="2" charset="2"/>
              <a:buChar char="§"/>
            </a:pPr>
            <a:r>
              <a:rPr lang="en-US" altLang="en-US" dirty="0">
                <a:solidFill>
                  <a:schemeClr val="tx1"/>
                </a:solidFill>
                <a:cs typeface="Segoe UI"/>
              </a:rPr>
              <a:t>Develop support specifically for teachers of color</a:t>
            </a:r>
          </a:p>
          <a:p>
            <a:pPr marL="457200" indent="-457200">
              <a:buFont typeface="Wingdings" panose="05000000000000000000" pitchFamily="2" charset="2"/>
              <a:buChar char="§"/>
            </a:pPr>
            <a:r>
              <a:rPr lang="en-US" altLang="en-US" dirty="0">
                <a:solidFill>
                  <a:schemeClr val="tx1"/>
                </a:solidFill>
                <a:cs typeface="Segoe UI"/>
              </a:rPr>
              <a:t>Continue UMES High School Teacher University</a:t>
            </a:r>
          </a:p>
          <a:p>
            <a:pPr marL="457200" indent="-457200">
              <a:buFont typeface="Wingdings" panose="05000000000000000000" pitchFamily="2" charset="2"/>
              <a:buChar char="§"/>
            </a:pPr>
            <a:r>
              <a:rPr lang="en-US" altLang="en-US" dirty="0">
                <a:solidFill>
                  <a:schemeClr val="tx1"/>
                </a:solidFill>
                <a:cs typeface="Segoe UI"/>
              </a:rPr>
              <a:t>Continue to increase students of color enrollment in TAM program</a:t>
            </a:r>
          </a:p>
          <a:p>
            <a:pPr marL="457200" indent="-457200">
              <a:buFont typeface="Wingdings" panose="05000000000000000000" pitchFamily="2" charset="2"/>
              <a:buChar char="§"/>
            </a:pPr>
            <a:r>
              <a:rPr lang="en-US" altLang="en-US" dirty="0">
                <a:solidFill>
                  <a:schemeClr val="tx1"/>
                </a:solidFill>
                <a:cs typeface="Segoe UI"/>
              </a:rPr>
              <a:t>Initiate the DCPS Grow your own Scholarship</a:t>
            </a:r>
          </a:p>
          <a:p>
            <a:pPr marL="457200" indent="-457200">
              <a:buFont typeface="Wingdings" panose="05000000000000000000" pitchFamily="2" charset="2"/>
              <a:buChar char="§"/>
            </a:pPr>
            <a:r>
              <a:rPr lang="en-US" altLang="en-US" dirty="0">
                <a:solidFill>
                  <a:schemeClr val="tx1"/>
                </a:solidFill>
                <a:cs typeface="Segoe UI"/>
              </a:rPr>
              <a:t>Continue the staff development to teacher approach</a:t>
            </a:r>
          </a:p>
          <a:p>
            <a:pPr marL="457200" indent="-457200">
              <a:buFont typeface="Wingdings" panose="05000000000000000000" pitchFamily="2" charset="2"/>
              <a:buChar char="§"/>
            </a:pPr>
            <a:r>
              <a:rPr lang="en-US" altLang="en-US" dirty="0">
                <a:solidFill>
                  <a:schemeClr val="tx1"/>
                </a:solidFill>
                <a:cs typeface="Segoe UI"/>
              </a:rPr>
              <a:t>Develop connection with local social supports and business entities</a:t>
            </a:r>
          </a:p>
          <a:p>
            <a:endParaRPr lang="en-US" altLang="en-US" dirty="0">
              <a:cs typeface="Segoe UI"/>
            </a:endParaRPr>
          </a:p>
          <a:p>
            <a:endParaRPr lang="en-US" dirty="0">
              <a:cs typeface="Segoe UI"/>
            </a:endParaRPr>
          </a:p>
        </p:txBody>
      </p:sp>
    </p:spTree>
    <p:extLst>
      <p:ext uri="{BB962C8B-B14F-4D97-AF65-F5344CB8AC3E}">
        <p14:creationId xmlns:p14="http://schemas.microsoft.com/office/powerpoint/2010/main" val="3099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F19C7-A729-492B-8603-0651B356C0B1}"/>
              </a:ext>
            </a:extLst>
          </p:cNvPr>
          <p:cNvSpPr>
            <a:spLocks noGrp="1"/>
          </p:cNvSpPr>
          <p:nvPr>
            <p:ph type="title"/>
          </p:nvPr>
        </p:nvSpPr>
        <p:spPr>
          <a:xfrm>
            <a:off x="348620" y="161459"/>
            <a:ext cx="10665221" cy="646164"/>
          </a:xfrm>
        </p:spPr>
        <p:txBody>
          <a:bodyPr/>
          <a:lstStyle/>
          <a:p>
            <a:r>
              <a:rPr lang="en-US" b="1" dirty="0">
                <a:solidFill>
                  <a:schemeClr val="tx2"/>
                </a:solidFill>
                <a:cs typeface="Segoe UI"/>
              </a:rPr>
              <a:t>Salary Impact 2021</a:t>
            </a:r>
          </a:p>
        </p:txBody>
      </p:sp>
      <p:sp>
        <p:nvSpPr>
          <p:cNvPr id="16" name="Text Placeholder 15">
            <a:extLst>
              <a:ext uri="{FF2B5EF4-FFF2-40B4-BE49-F238E27FC236}">
                <a16:creationId xmlns:a16="http://schemas.microsoft.com/office/drawing/2014/main" id="{82B839A9-BE4F-40C7-ABA3-682B626FFB08}"/>
              </a:ext>
            </a:extLst>
          </p:cNvPr>
          <p:cNvSpPr>
            <a:spLocks noGrp="1"/>
          </p:cNvSpPr>
          <p:nvPr>
            <p:ph type="body" sz="quarter" idx="13"/>
          </p:nvPr>
        </p:nvSpPr>
        <p:spPr>
          <a:xfrm>
            <a:off x="346684" y="846622"/>
            <a:ext cx="10550952" cy="517412"/>
          </a:xfrm>
        </p:spPr>
        <p:txBody>
          <a:bodyPr vert="horz" wrap="square" lIns="0" tIns="0" rIns="0" bIns="0" rtlCol="0" anchor="t">
            <a:normAutofit lnSpcReduction="10000"/>
          </a:bodyPr>
          <a:lstStyle/>
          <a:p>
            <a:r>
              <a:rPr lang="en-US" altLang="en-US" dirty="0">
                <a:cs typeface="Segoe UI"/>
              </a:rPr>
              <a:t>Dorchester County has the lowest average teacher salary at $ 60, 597, and is $15, 169 below the state average. Our surrounding counties average between $5 –10,000 higher.  8.2 % lower </a:t>
            </a:r>
          </a:p>
        </p:txBody>
      </p:sp>
      <p:pic>
        <p:nvPicPr>
          <p:cNvPr id="12" name="Picture 12" descr="Chart, bar chart&#10;&#10;Description automatically generated">
            <a:extLst>
              <a:ext uri="{FF2B5EF4-FFF2-40B4-BE49-F238E27FC236}">
                <a16:creationId xmlns:a16="http://schemas.microsoft.com/office/drawing/2014/main" id="{36B1E552-0C3C-46BA-8799-4FB292139405}"/>
              </a:ext>
            </a:extLst>
          </p:cNvPr>
          <p:cNvPicPr>
            <a:picLocks noChangeAspect="1"/>
          </p:cNvPicPr>
          <p:nvPr/>
        </p:nvPicPr>
        <p:blipFill>
          <a:blip r:embed="rId3"/>
          <a:stretch>
            <a:fillRect/>
          </a:stretch>
        </p:blipFill>
        <p:spPr>
          <a:xfrm>
            <a:off x="226142" y="1348026"/>
            <a:ext cx="11922838" cy="4641290"/>
          </a:xfrm>
          <a:prstGeom prst="rect">
            <a:avLst/>
          </a:prstGeom>
        </p:spPr>
      </p:pic>
      <p:sp>
        <p:nvSpPr>
          <p:cNvPr id="13" name="TextBox 12">
            <a:extLst>
              <a:ext uri="{FF2B5EF4-FFF2-40B4-BE49-F238E27FC236}">
                <a16:creationId xmlns:a16="http://schemas.microsoft.com/office/drawing/2014/main" id="{D5D2E3AD-AB51-48B5-9D65-831CA6622C4D}"/>
              </a:ext>
            </a:extLst>
          </p:cNvPr>
          <p:cNvSpPr txBox="1"/>
          <p:nvPr/>
        </p:nvSpPr>
        <p:spPr>
          <a:xfrm>
            <a:off x="4263214" y="6190172"/>
            <a:ext cx="2742486" cy="461417"/>
          </a:xfrm>
          <a:prstGeom prst="rect">
            <a:avLst/>
          </a:prstGeom>
          <a:noFill/>
        </p:spPr>
        <p:txBody>
          <a:bodyPr rot="0" spcFirstLastPara="0" vertOverflow="overflow" horzOverflow="overflow" vert="horz" wrap="square" lIns="91416" tIns="45708" rIns="91416" bIns="45708" numCol="1" spcCol="0" rtlCol="0" fromWordArt="0" anchor="t" anchorCtr="0" forceAA="0" compatLnSpc="1">
            <a:prstTxWarp prst="textNoShape">
              <a:avLst/>
            </a:prstTxWarp>
            <a:spAutoFit/>
          </a:bodyPr>
          <a:lstStyle/>
          <a:p>
            <a:pPr algn="l"/>
            <a:endParaRPr lang="en-US" sz="2399">
              <a:cs typeface="Arial"/>
            </a:endParaRPr>
          </a:p>
        </p:txBody>
      </p:sp>
    </p:spTree>
    <p:extLst>
      <p:ext uri="{BB962C8B-B14F-4D97-AF65-F5344CB8AC3E}">
        <p14:creationId xmlns:p14="http://schemas.microsoft.com/office/powerpoint/2010/main" val="267079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Specific Support Commitments</a:t>
            </a:r>
          </a:p>
        </p:txBody>
      </p:sp>
      <p:sp>
        <p:nvSpPr>
          <p:cNvPr id="3" name="Content Placeholder 2"/>
          <p:cNvSpPr>
            <a:spLocks noGrp="1"/>
          </p:cNvSpPr>
          <p:nvPr>
            <p:ph idx="1"/>
          </p:nvPr>
        </p:nvSpPr>
        <p:spPr/>
        <p:txBody>
          <a:bodyPr>
            <a:normAutofit/>
          </a:bodyPr>
          <a:lstStyle/>
          <a:p>
            <a:pPr algn="l"/>
            <a:r>
              <a:rPr lang="en-US" b="0" i="0" dirty="0">
                <a:solidFill>
                  <a:srgbClr val="000000"/>
                </a:solidFill>
                <a:effectLst/>
                <a:latin typeface="Source Sans Pro" panose="020B0503030403020204" pitchFamily="34" charset="0"/>
              </a:rPr>
              <a:t>Embedding diversity and inclusion throughout the </a:t>
            </a:r>
            <a:r>
              <a:rPr lang="en-US" b="1" i="0" dirty="0">
                <a:solidFill>
                  <a:srgbClr val="000000"/>
                </a:solidFill>
                <a:effectLst/>
                <a:latin typeface="Source Sans Pro" panose="020B0503030403020204" pitchFamily="34" charset="0"/>
              </a:rPr>
              <a:t>curriculum and school culture</a:t>
            </a:r>
            <a:endParaRPr lang="en-US" b="0" i="0" dirty="0">
              <a:solidFill>
                <a:srgbClr val="000000"/>
              </a:solidFill>
              <a:effectLst/>
              <a:latin typeface="Source Sans Pro" panose="020B0503030403020204" pitchFamily="34" charset="0"/>
            </a:endParaRPr>
          </a:p>
          <a:p>
            <a:pPr algn="l"/>
            <a:r>
              <a:rPr lang="en-US" b="1" i="0" dirty="0">
                <a:solidFill>
                  <a:srgbClr val="000000"/>
                </a:solidFill>
                <a:effectLst/>
                <a:latin typeface="Source Sans Pro" panose="020B0503030403020204" pitchFamily="34" charset="0"/>
              </a:rPr>
              <a:t>Equitable discipline practices</a:t>
            </a:r>
            <a:endParaRPr lang="en-US" b="0"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Employing a staff that reflects the </a:t>
            </a:r>
            <a:r>
              <a:rPr lang="en-US" b="1" i="0" dirty="0">
                <a:solidFill>
                  <a:srgbClr val="000000"/>
                </a:solidFill>
                <a:effectLst/>
                <a:latin typeface="Source Sans Pro" panose="020B0503030403020204" pitchFamily="34" charset="0"/>
              </a:rPr>
              <a:t>diversity of its community</a:t>
            </a:r>
            <a:endParaRPr lang="en-US" b="0"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 Providing staff with </a:t>
            </a:r>
            <a:r>
              <a:rPr lang="en-US" b="1" i="0" dirty="0">
                <a:solidFill>
                  <a:srgbClr val="000000"/>
                </a:solidFill>
                <a:effectLst/>
                <a:latin typeface="Source Sans Pro" panose="020B0503030403020204" pitchFamily="34" charset="0"/>
              </a:rPr>
              <a:t>professional development on cultural proficiency</a:t>
            </a:r>
            <a:endParaRPr lang="en-US" b="0" i="0" dirty="0">
              <a:solidFill>
                <a:srgbClr val="000000"/>
              </a:solidFill>
              <a:effectLst/>
              <a:latin typeface="Source Sans Pro" panose="020B0503030403020204" pitchFamily="34" charset="0"/>
            </a:endParaRPr>
          </a:p>
          <a:p>
            <a:pPr algn="l"/>
            <a:r>
              <a:rPr lang="en-US" b="1" i="0" dirty="0">
                <a:solidFill>
                  <a:srgbClr val="000000"/>
                </a:solidFill>
                <a:effectLst/>
                <a:latin typeface="Source Sans Pro" panose="020B0503030403020204" pitchFamily="34" charset="0"/>
              </a:rPr>
              <a:t>Leveraging partners</a:t>
            </a:r>
            <a:r>
              <a:rPr lang="en-US" b="0" i="0" dirty="0">
                <a:solidFill>
                  <a:srgbClr val="000000"/>
                </a:solidFill>
                <a:effectLst/>
                <a:latin typeface="Source Sans Pro" panose="020B0503030403020204" pitchFamily="34" charset="0"/>
              </a:rPr>
              <a:t> such as county government and community organizations.</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Definitions</a:t>
            </a:r>
          </a:p>
        </p:txBody>
      </p:sp>
      <p:sp>
        <p:nvSpPr>
          <p:cNvPr id="3" name="Content Placeholder 2"/>
          <p:cNvSpPr>
            <a:spLocks noGrp="1"/>
          </p:cNvSpPr>
          <p:nvPr>
            <p:ph idx="1"/>
          </p:nvPr>
        </p:nvSpPr>
        <p:spPr/>
        <p:txBody>
          <a:bodyPr>
            <a:normAutofit fontScale="85000" lnSpcReduction="10000"/>
          </a:bodyPr>
          <a:lstStyle/>
          <a:p>
            <a:pPr algn="l"/>
            <a:r>
              <a:rPr lang="en-US" b="1" i="0" dirty="0">
                <a:solidFill>
                  <a:srgbClr val="000000"/>
                </a:solidFill>
                <a:effectLst/>
                <a:latin typeface="Source Sans Pro" panose="020B0503030403020204" pitchFamily="34" charset="0"/>
              </a:rPr>
              <a:t>DIVERSITY</a:t>
            </a:r>
            <a:r>
              <a:rPr lang="en-US" b="0" i="0" dirty="0">
                <a:solidFill>
                  <a:srgbClr val="000000"/>
                </a:solidFill>
                <a:effectLst/>
                <a:latin typeface="Source Sans Pro" panose="020B0503030403020204" pitchFamily="34" charset="0"/>
              </a:rPr>
              <a:t> is recognizing, accepting and respecting that individuals come from many different life experiences with various frames of reference and perspectives. While diversity values unique perspectives and individual differences, it also values the commonalities we all share. Diversity includes, but is not limited to, race/ethnicity, gender, gender identity, socioeconomic status, sexual orientation, language, culture, religion/ beliefs, mental and physical ability, age and national origin.</a:t>
            </a:r>
          </a:p>
          <a:p>
            <a:pPr algn="l"/>
            <a:r>
              <a:rPr lang="en-US" b="1" i="0" dirty="0">
                <a:solidFill>
                  <a:srgbClr val="000000"/>
                </a:solidFill>
                <a:effectLst/>
                <a:latin typeface="Source Sans Pro" panose="020B0503030403020204" pitchFamily="34" charset="0"/>
              </a:rPr>
              <a:t>EQUITY</a:t>
            </a:r>
            <a:r>
              <a:rPr lang="en-US" b="0" i="0" dirty="0">
                <a:solidFill>
                  <a:srgbClr val="000000"/>
                </a:solidFill>
                <a:effectLst/>
                <a:latin typeface="Source Sans Pro" panose="020B0503030403020204" pitchFamily="34" charset="0"/>
              </a:rPr>
              <a:t> is providing the access, opportunities and supports needed to help students, families and staff reach their full potential by removing barriers to success that individuals face. It does not mean equal or giving everyone the same thing.</a:t>
            </a:r>
          </a:p>
          <a:p>
            <a:pPr algn="l"/>
            <a:r>
              <a:rPr lang="en-US" b="1" i="0" dirty="0">
                <a:solidFill>
                  <a:srgbClr val="000000"/>
                </a:solidFill>
                <a:effectLst/>
                <a:latin typeface="Source Sans Pro" panose="020B0503030403020204" pitchFamily="34" charset="0"/>
              </a:rPr>
              <a:t>INCLUSION</a:t>
            </a:r>
            <a:r>
              <a:rPr lang="en-US" b="0" i="0" dirty="0">
                <a:solidFill>
                  <a:srgbClr val="000000"/>
                </a:solidFill>
                <a:effectLst/>
                <a:latin typeface="Source Sans Pro" panose="020B0503030403020204" pitchFamily="34" charset="0"/>
              </a:rPr>
              <a:t> is making sure all individuals are engaged participants in the learning environment and community. All students, families and staff members feel valued, respected, appreciated and involved. Individuals see their unique identities reflected in all facets of education including staffing, curriculum, instruction and activities.</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85800"/>
          </a:xfrm>
        </p:spPr>
        <p:txBody>
          <a:bodyPr>
            <a:normAutofit fontScale="90000"/>
          </a:bodyPr>
          <a:lstStyle/>
          <a:p>
            <a:r>
              <a:rPr lang="en-US" b="1" dirty="0">
                <a:solidFill>
                  <a:schemeClr val="accent1">
                    <a:lumMod val="50000"/>
                  </a:schemeClr>
                </a:solidFill>
              </a:rPr>
              <a:t>Organizational Culture and Climate</a:t>
            </a:r>
          </a:p>
        </p:txBody>
      </p:sp>
      <p:sp>
        <p:nvSpPr>
          <p:cNvPr id="3" name="Content Placeholder 2"/>
          <p:cNvSpPr>
            <a:spLocks noGrp="1"/>
          </p:cNvSpPr>
          <p:nvPr>
            <p:ph idx="1"/>
          </p:nvPr>
        </p:nvSpPr>
        <p:spPr>
          <a:xfrm>
            <a:off x="379412" y="685800"/>
            <a:ext cx="11049000" cy="6096000"/>
          </a:xfrm>
        </p:spPr>
        <p:txBody>
          <a:bodyPr vert="horz" lIns="121899" tIns="60949" rIns="121899" bIns="60949" rtlCol="0" anchor="t">
            <a:noAutofit/>
          </a:bodyPr>
          <a:lstStyle/>
          <a:p>
            <a:pPr marL="304165" indent="-304165" algn="l"/>
            <a:r>
              <a:rPr lang="en-US" sz="1800" b="0" i="0" dirty="0">
                <a:solidFill>
                  <a:srgbClr val="000000"/>
                </a:solidFill>
                <a:effectLst/>
                <a:latin typeface="Source Sans Pro" panose="020B0503030403020204" pitchFamily="34" charset="0"/>
              </a:rPr>
              <a:t>Built upon principles of inclusion and equity, the DCPS Equity and Diversity policies and recommendations of the Educational Equity Task Force to guide all system actions and decisions toward ensuring the academic success and social-emotional well-being for each student in an inclusive and nurturing environment. Our system’s commitment to eliminating disparities in access, opportunity and inclusion will be the key to closing achievement and opportunity gaps and providing the nurturing and supportive school environment that every student deserves.</a:t>
            </a:r>
            <a:endParaRPr lang="en-US" sz="1800" b="0" i="0" dirty="0">
              <a:solidFill>
                <a:srgbClr val="000000"/>
              </a:solidFill>
              <a:effectLst/>
              <a:latin typeface="Source Sans Pro" panose="020B0503030403020204" pitchFamily="34" charset="0"/>
              <a:ea typeface="Source Sans Pro"/>
            </a:endParaRPr>
          </a:p>
          <a:p>
            <a:pPr marL="304165" indent="-304165" algn="l"/>
            <a:r>
              <a:rPr lang="en-US" sz="1800" b="0" i="0" dirty="0">
                <a:solidFill>
                  <a:srgbClr val="000000"/>
                </a:solidFill>
                <a:effectLst/>
                <a:latin typeface="Source Sans Pro"/>
                <a:ea typeface="Source Sans Pro"/>
              </a:rPr>
              <a:t>The Superintendent and Board of Education members are personally committed to ensuring that no member of the DCPS school or system community will be the victim of disrespectful treatment or intolerance. Following all major national, international or local episodes of intolerance or hatred, Superintendent </a:t>
            </a:r>
            <a:r>
              <a:rPr lang="en-US" sz="1800" dirty="0">
                <a:solidFill>
                  <a:srgbClr val="000000"/>
                </a:solidFill>
                <a:latin typeface="Source Sans Pro"/>
                <a:ea typeface="Source Sans Pro"/>
              </a:rPr>
              <a:t>Bromwell</a:t>
            </a:r>
            <a:r>
              <a:rPr lang="en-US" sz="1800" b="0" i="0" dirty="0">
                <a:solidFill>
                  <a:srgbClr val="000000"/>
                </a:solidFill>
                <a:effectLst/>
                <a:latin typeface="Source Sans Pro"/>
                <a:ea typeface="Source Sans Pro"/>
              </a:rPr>
              <a:t> has issued statements to emphasize the importance of community inclusion and mutual respect. </a:t>
            </a:r>
            <a:endParaRPr lang="en-US" sz="1800" b="0" i="0" dirty="0">
              <a:solidFill>
                <a:srgbClr val="000000"/>
              </a:solidFill>
              <a:effectLst/>
              <a:highlight>
                <a:srgbClr val="FFFF00"/>
              </a:highlight>
              <a:latin typeface="Source Sans Pro"/>
              <a:ea typeface="Source Sans Pro"/>
            </a:endParaRPr>
          </a:p>
          <a:p>
            <a:pPr marL="0" indent="0" algn="l">
              <a:buNone/>
            </a:pPr>
            <a:endParaRPr lang="en-US" sz="1800" b="0" i="0" dirty="0">
              <a:solidFill>
                <a:srgbClr val="000000"/>
              </a:solidFill>
              <a:effectLst/>
              <a:latin typeface="Source Sans Pro" panose="020B0503030403020204" pitchFamily="34" charset="0"/>
            </a:endParaRPr>
          </a:p>
          <a:p>
            <a:pPr marL="304165" indent="-304165" algn="l"/>
            <a:r>
              <a:rPr lang="en-US" sz="1800" b="0" i="0" dirty="0">
                <a:solidFill>
                  <a:srgbClr val="000000"/>
                </a:solidFill>
                <a:effectLst/>
                <a:latin typeface="Source Sans Pro" panose="020B0503030403020204" pitchFamily="34" charset="0"/>
              </a:rPr>
              <a:t>The Board annually issues proclamations underscoring the important contributions and heritage of diverse groups in </a:t>
            </a:r>
            <a:r>
              <a:rPr lang="en-US" sz="1800" dirty="0">
                <a:solidFill>
                  <a:srgbClr val="000000"/>
                </a:solidFill>
                <a:latin typeface="Source Sans Pro" panose="020B0503030403020204" pitchFamily="34" charset="0"/>
              </a:rPr>
              <a:t>t</a:t>
            </a:r>
            <a:r>
              <a:rPr lang="en-US" sz="1800" b="0" i="0" dirty="0">
                <a:solidFill>
                  <a:srgbClr val="000000"/>
                </a:solidFill>
                <a:effectLst/>
                <a:latin typeface="Source Sans Pro" panose="020B0503030403020204" pitchFamily="34" charset="0"/>
              </a:rPr>
              <a:t>he </a:t>
            </a:r>
            <a:r>
              <a:rPr lang="en-US" sz="1800" dirty="0">
                <a:solidFill>
                  <a:srgbClr val="000000"/>
                </a:solidFill>
                <a:latin typeface="Source Sans Pro" panose="020B0503030403020204" pitchFamily="34" charset="0"/>
              </a:rPr>
              <a:t>D</a:t>
            </a:r>
            <a:r>
              <a:rPr lang="en-US" sz="1800" b="0" i="0" dirty="0">
                <a:solidFill>
                  <a:srgbClr val="000000"/>
                </a:solidFill>
                <a:effectLst/>
                <a:latin typeface="Source Sans Pro" panose="020B0503030403020204" pitchFamily="34" charset="0"/>
              </a:rPr>
              <a:t>CPS community</a:t>
            </a:r>
            <a:r>
              <a:rPr lang="en-US" sz="1800" dirty="0">
                <a:solidFill>
                  <a:srgbClr val="000000"/>
                </a:solidFill>
                <a:latin typeface="Source Sans Pro" panose="020B0503030403020204" pitchFamily="34" charset="0"/>
              </a:rPr>
              <a:t>.</a:t>
            </a:r>
            <a:endParaRPr lang="en-US" sz="1800" b="0" i="0" dirty="0">
              <a:solidFill>
                <a:srgbClr val="000000"/>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76200"/>
            <a:ext cx="11506200" cy="1397000"/>
          </a:xfrm>
        </p:spPr>
        <p:txBody>
          <a:bodyPr>
            <a:normAutofit/>
          </a:bodyPr>
          <a:lstStyle/>
          <a:p>
            <a:r>
              <a:rPr lang="en-US" sz="4000" b="1" dirty="0">
                <a:solidFill>
                  <a:srgbClr val="002060"/>
                </a:solidFill>
              </a:rPr>
              <a:t>Professional Development and School Improvement</a:t>
            </a:r>
          </a:p>
        </p:txBody>
      </p:sp>
      <p:sp>
        <p:nvSpPr>
          <p:cNvPr id="3" name="Content Placeholder 2"/>
          <p:cNvSpPr>
            <a:spLocks noGrp="1"/>
          </p:cNvSpPr>
          <p:nvPr>
            <p:ph idx="1"/>
          </p:nvPr>
        </p:nvSpPr>
        <p:spPr>
          <a:xfrm>
            <a:off x="379412" y="1371600"/>
            <a:ext cx="10895251" cy="5257800"/>
          </a:xfrm>
        </p:spPr>
        <p:txBody>
          <a:bodyPr vert="horz" lIns="121899" tIns="60949" rIns="121899" bIns="60949" rtlCol="0" anchor="t">
            <a:normAutofit fontScale="40000" lnSpcReduction="20000"/>
          </a:bodyPr>
          <a:lstStyle/>
          <a:p>
            <a:pPr marL="0" indent="0" algn="l">
              <a:buNone/>
            </a:pPr>
            <a:endParaRPr lang="en-US" b="1" i="0" dirty="0">
              <a:solidFill>
                <a:srgbClr val="000000"/>
              </a:solidFill>
              <a:effectLst/>
              <a:latin typeface="Source Sans Pro" panose="020B0503030403020204" pitchFamily="34" charset="0"/>
            </a:endParaRPr>
          </a:p>
          <a:p>
            <a:pPr marL="304165" indent="-304165" algn="l"/>
            <a:r>
              <a:rPr lang="en-US" b="0" i="0" dirty="0">
                <a:solidFill>
                  <a:srgbClr val="000000"/>
                </a:solidFill>
                <a:effectLst/>
                <a:latin typeface="Source Sans Pro"/>
                <a:ea typeface="Source Sans Pro"/>
              </a:rPr>
              <a:t>Professional learning is essential to organizational development, and high-quality professional learning experiences are essential to instilling the tenets of diversity, equity, and inclusion. Staff who are well trained in diversity, equity and inclusion are more effective in their roles, and support the establishment of school and office cultures that provide more inclusive, engaging and supportive learning environments where the dignity of all is valued. Quality instruction is improved by supporting the development of culturally responsive teachers who have access to a strong set of diverse, district-provided instructional resources.</a:t>
            </a:r>
          </a:p>
          <a:p>
            <a:pPr marL="304165" indent="-304165" algn="l"/>
            <a:r>
              <a:rPr lang="en-US" b="0" i="0" dirty="0">
                <a:solidFill>
                  <a:srgbClr val="000000"/>
                </a:solidFill>
                <a:effectLst/>
                <a:latin typeface="Source Sans Pro"/>
                <a:ea typeface="Source Sans Pro"/>
              </a:rPr>
              <a:t>DCPS utilizes an MTSS framework embedded in school improvement to determine professional development needs.</a:t>
            </a:r>
          </a:p>
          <a:p>
            <a:pPr marL="304165" indent="-304165" algn="l"/>
            <a:r>
              <a:rPr lang="en-US" b="0" i="0" dirty="0">
                <a:solidFill>
                  <a:srgbClr val="000000"/>
                </a:solidFill>
                <a:effectLst/>
                <a:latin typeface="Source Sans Pro"/>
                <a:ea typeface="Source Sans Pro"/>
              </a:rPr>
              <a:t>A focus on equity is incorporated into every administrator’s full year evaluation. At the onset of a full evaluation year, school-based leaders identify key actions that will be taken to foster an equitable learning environment for all students. In addition, school-based leaders have engaged in regular professional learning focused on diversity, equity, and inclusion as well as effective discipline practices.</a:t>
            </a:r>
          </a:p>
          <a:p>
            <a:pPr marL="304165" indent="-304165" algn="l"/>
            <a:r>
              <a:rPr lang="en-US" b="0" i="0" dirty="0">
                <a:solidFill>
                  <a:srgbClr val="000000"/>
                </a:solidFill>
                <a:effectLst/>
                <a:latin typeface="Source Sans Pro" panose="020B0503030403020204" pitchFamily="34" charset="0"/>
              </a:rPr>
              <a:t>Newly added or updated DEI-related staff training sessions could include:</a:t>
            </a:r>
            <a:endParaRPr lang="en-US" b="0" i="0" dirty="0">
              <a:solidFill>
                <a:srgbClr val="000000"/>
              </a:solidFill>
              <a:effectLst/>
              <a:latin typeface="Source Sans Pro" panose="020B0503030403020204" pitchFamily="34" charset="0"/>
              <a:ea typeface="Source Sans Pro" panose="020B0503030403020204" pitchFamily="34" charset="0"/>
            </a:endParaRP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Restorative Justice</a:t>
            </a:r>
          </a:p>
          <a:p>
            <a:pPr marL="304165" indent="-304165" algn="l">
              <a:buFont typeface="Arial" panose="020B0604020202020204" pitchFamily="34" charset="0"/>
              <a:buChar char="•"/>
            </a:pPr>
            <a:r>
              <a:rPr lang="en-US" b="0" i="0" dirty="0">
                <a:solidFill>
                  <a:srgbClr val="000000"/>
                </a:solidFill>
                <a:effectLst/>
                <a:latin typeface="Source Sans Pro" panose="020B0503030403020204" pitchFamily="34" charset="0"/>
              </a:rPr>
              <a:t>Mindfulness</a:t>
            </a:r>
            <a:endParaRPr lang="en-US" b="0" i="0" dirty="0">
              <a:solidFill>
                <a:srgbClr val="000000"/>
              </a:solidFill>
              <a:effectLst/>
              <a:latin typeface="Source Sans Pro" panose="020B0503030403020204" pitchFamily="34" charset="0"/>
              <a:ea typeface="Source Sans Pro"/>
            </a:endParaRP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Cultural Proficiency</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Trauma Informed Care</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Student Voice</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Culturally Responsive classrooms</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Microaggressions workshop</a:t>
            </a:r>
          </a:p>
          <a:p>
            <a:pPr marL="304165" indent="-304165" algn="l">
              <a:buFont typeface="Arial" panose="020B0604020202020204" pitchFamily="34" charset="0"/>
              <a:buChar char="•"/>
            </a:pPr>
            <a:r>
              <a:rPr lang="en-US" dirty="0">
                <a:solidFill>
                  <a:srgbClr val="000000"/>
                </a:solidFill>
                <a:latin typeface="Source Sans Pro"/>
                <a:ea typeface="Source Sans Pro"/>
              </a:rPr>
              <a:t>Conscious discipline</a:t>
            </a:r>
            <a:endParaRPr lang="en-US" b="0" i="0" dirty="0">
              <a:solidFill>
                <a:srgbClr val="000000"/>
              </a:solidFill>
              <a:effectLst/>
              <a:latin typeface="Source Sans Pro"/>
              <a:ea typeface="Source Sans Pro"/>
            </a:endParaRPr>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6BA0-5F80-468D-A6E3-291C3B89AC75}"/>
              </a:ext>
            </a:extLst>
          </p:cNvPr>
          <p:cNvSpPr>
            <a:spLocks noGrp="1"/>
          </p:cNvSpPr>
          <p:nvPr>
            <p:ph type="title"/>
          </p:nvPr>
        </p:nvSpPr>
        <p:spPr>
          <a:xfrm>
            <a:off x="1117309" y="76200"/>
            <a:ext cx="10157354" cy="990600"/>
          </a:xfrm>
        </p:spPr>
        <p:txBody>
          <a:bodyPr/>
          <a:lstStyle/>
          <a:p>
            <a:r>
              <a:rPr lang="en-US" b="1" dirty="0">
                <a:solidFill>
                  <a:srgbClr val="002060"/>
                </a:solidFill>
              </a:rPr>
              <a:t>Curriculum &amp; Assessment</a:t>
            </a:r>
          </a:p>
        </p:txBody>
      </p:sp>
      <p:sp>
        <p:nvSpPr>
          <p:cNvPr id="3" name="Content Placeholder 2">
            <a:extLst>
              <a:ext uri="{FF2B5EF4-FFF2-40B4-BE49-F238E27FC236}">
                <a16:creationId xmlns:a16="http://schemas.microsoft.com/office/drawing/2014/main" id="{10072CCB-24E5-456A-AB61-1E10C17D2AA7}"/>
              </a:ext>
            </a:extLst>
          </p:cNvPr>
          <p:cNvSpPr>
            <a:spLocks noGrp="1"/>
          </p:cNvSpPr>
          <p:nvPr>
            <p:ph idx="1"/>
          </p:nvPr>
        </p:nvSpPr>
        <p:spPr>
          <a:xfrm>
            <a:off x="836612" y="1143000"/>
            <a:ext cx="10438051" cy="5537200"/>
          </a:xfrm>
        </p:spPr>
        <p:txBody>
          <a:bodyPr vert="horz" lIns="121899" tIns="60949" rIns="121899" bIns="60949" rtlCol="0" anchor="t">
            <a:normAutofit fontScale="47500" lnSpcReduction="20000"/>
          </a:bodyPr>
          <a:lstStyle/>
          <a:p>
            <a:pPr marL="304165" indent="-304165"/>
            <a:r>
              <a:rPr lang="en-US" dirty="0">
                <a:solidFill>
                  <a:srgbClr val="000000"/>
                </a:solidFill>
                <a:latin typeface="Source Sans Pro"/>
                <a:ea typeface="Source Sans Pro"/>
              </a:rPr>
              <a:t>Beginning in 2022 DCPS</a:t>
            </a:r>
            <a:r>
              <a:rPr lang="en-US" b="0" i="0" dirty="0">
                <a:solidFill>
                  <a:srgbClr val="000000"/>
                </a:solidFill>
                <a:effectLst/>
                <a:latin typeface="Source Sans Pro"/>
                <a:ea typeface="Source Sans Pro"/>
              </a:rPr>
              <a:t> </a:t>
            </a:r>
            <a:r>
              <a:rPr lang="en-US" dirty="0">
                <a:solidFill>
                  <a:srgbClr val="000000"/>
                </a:solidFill>
                <a:latin typeface="Source Sans Pro"/>
                <a:ea typeface="Source Sans Pro"/>
              </a:rPr>
              <a:t>is committed to several</a:t>
            </a:r>
            <a:r>
              <a:rPr lang="en-US" b="0" i="0" dirty="0">
                <a:solidFill>
                  <a:srgbClr val="000000"/>
                </a:solidFill>
                <a:effectLst/>
                <a:latin typeface="Source Sans Pro"/>
                <a:ea typeface="Source Sans Pro"/>
              </a:rPr>
              <a:t> actions to remove structural barriers to access and ensure a rigorous classroom experience that reflects the rich diversity of our community:</a:t>
            </a:r>
            <a:endParaRPr lang="en-US" dirty="0">
              <a:latin typeface="Source Sans Pro"/>
              <a:ea typeface="Source Sans Pro"/>
            </a:endParaRP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Eliminated all unnecessary prerequisites for courses that had historically proven to exclude underrepresented student populations</a:t>
            </a:r>
          </a:p>
          <a:p>
            <a:pPr marL="304165" indent="-304165">
              <a:buClr>
                <a:srgbClr val="385723"/>
              </a:buClr>
            </a:pPr>
            <a:r>
              <a:rPr lang="en-US" dirty="0">
                <a:solidFill>
                  <a:srgbClr val="000000"/>
                </a:solidFill>
                <a:latin typeface="Source Sans Pro"/>
                <a:ea typeface="Source Sans Pro"/>
              </a:rPr>
              <a:t>Provide pre-exposure and support during and after if prerequisites are eliminated</a:t>
            </a:r>
          </a:p>
          <a:p>
            <a:pPr marL="304165" indent="-304165">
              <a:buClr>
                <a:srgbClr val="385723"/>
              </a:buClr>
            </a:pPr>
            <a:r>
              <a:rPr lang="en-US" dirty="0">
                <a:solidFill>
                  <a:srgbClr val="000000"/>
                </a:solidFill>
                <a:latin typeface="Source Sans Pro"/>
                <a:ea typeface="Source Sans Pro"/>
              </a:rPr>
              <a:t>Continue to promote AVID from middle to high school</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Eliminated low-level courses that had delayed high school graduation for some students, and sent others to college needing remediation in English and/or math</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Established more inclusive access to gifted and talented and advanced placement programming</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Developed accessible and affordable dual enrollment course pathways</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Adopted a consistent, districtwide early reading program and interventions, which include phonemic awareness development</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Significantly Increased the diversity of texts appearing in media centers, classrooms and the curriculum</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Incorporated research-affirmed, universal design principles into curriculum instructional strategies and specially designed instruction</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Trained teachers and school administrators in delivering research-based first instruction and teaching controversial issues</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Added electives, including an African American history course offered at both high schools</a:t>
            </a:r>
          </a:p>
          <a:p>
            <a:pPr marL="304165" indent="-304165"/>
            <a:r>
              <a:rPr lang="en-US" dirty="0">
                <a:solidFill>
                  <a:srgbClr val="000000"/>
                </a:solidFill>
                <a:latin typeface="Source Sans Pro"/>
                <a:ea typeface="Source Sans Pro"/>
              </a:rPr>
              <a:t>EETF planning </a:t>
            </a:r>
            <a:r>
              <a:rPr lang="en-US" b="0" i="0" dirty="0">
                <a:solidFill>
                  <a:srgbClr val="000000"/>
                </a:solidFill>
                <a:effectLst/>
                <a:latin typeface="Source Sans Pro"/>
                <a:ea typeface="Source Sans Pro"/>
              </a:rPr>
              <a:t> Saturday Math Academies offer instruction and enrichment to a diverse student population</a:t>
            </a:r>
            <a:r>
              <a:rPr lang="en-US" dirty="0">
                <a:solidFill>
                  <a:srgbClr val="000000"/>
                </a:solidFill>
                <a:latin typeface="Source Sans Pro"/>
                <a:ea typeface="Source Sans Pro"/>
              </a:rPr>
              <a:t>, and Parent Academies</a:t>
            </a:r>
            <a:endParaRPr lang="en-US" b="0" i="0" dirty="0">
              <a:solidFill>
                <a:srgbClr val="000000"/>
              </a:solidFill>
              <a:effectLst/>
              <a:latin typeface="Source Sans Pro" panose="020B0503030403020204" pitchFamily="34" charset="0"/>
              <a:ea typeface="Source Sans Pro"/>
            </a:endParaRPr>
          </a:p>
          <a:p>
            <a:pPr marL="304165" indent="-304165"/>
            <a:r>
              <a:rPr lang="en-US" dirty="0">
                <a:solidFill>
                  <a:srgbClr val="000000"/>
                </a:solidFill>
                <a:latin typeface="Source Sans Pro"/>
                <a:ea typeface="Source Sans Pro"/>
              </a:rPr>
              <a:t>DCPS Parent  University Saturday Academies &amp; Early childhood experiences</a:t>
            </a:r>
            <a:endParaRPr lang="en-US" b="0" i="0" dirty="0">
              <a:solidFill>
                <a:srgbClr val="000000"/>
              </a:solidFill>
              <a:effectLst/>
              <a:latin typeface="Source Sans Pro"/>
              <a:ea typeface="Source Sans Pro"/>
            </a:endParaRPr>
          </a:p>
          <a:p>
            <a:pPr marL="304165" indent="-304165"/>
            <a:endParaRPr lang="en-US" dirty="0"/>
          </a:p>
        </p:txBody>
      </p:sp>
    </p:spTree>
    <p:extLst>
      <p:ext uri="{BB962C8B-B14F-4D97-AF65-F5344CB8AC3E}">
        <p14:creationId xmlns:p14="http://schemas.microsoft.com/office/powerpoint/2010/main" val="32997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8C1C0-7748-4C6F-A326-87AE1AA9A53C}"/>
              </a:ext>
            </a:extLst>
          </p:cNvPr>
          <p:cNvSpPr>
            <a:spLocks noGrp="1"/>
          </p:cNvSpPr>
          <p:nvPr>
            <p:ph type="title"/>
          </p:nvPr>
        </p:nvSpPr>
        <p:spPr/>
        <p:txBody>
          <a:bodyPr/>
          <a:lstStyle/>
          <a:p>
            <a:r>
              <a:rPr lang="en-US" b="1" dirty="0">
                <a:solidFill>
                  <a:schemeClr val="accent1">
                    <a:lumMod val="50000"/>
                  </a:schemeClr>
                </a:solidFill>
                <a:cs typeface="Segoe UI"/>
              </a:rPr>
              <a:t>Current Perception is the reality</a:t>
            </a:r>
            <a:endParaRPr lang="en-US" b="1" dirty="0">
              <a:solidFill>
                <a:schemeClr val="accent1">
                  <a:lumMod val="50000"/>
                </a:schemeClr>
              </a:solidFill>
            </a:endParaRPr>
          </a:p>
        </p:txBody>
      </p:sp>
      <p:sp>
        <p:nvSpPr>
          <p:cNvPr id="2" name="Text Placeholder 1">
            <a:extLst>
              <a:ext uri="{FF2B5EF4-FFF2-40B4-BE49-F238E27FC236}">
                <a16:creationId xmlns:a16="http://schemas.microsoft.com/office/drawing/2014/main" id="{C6B04B7C-0C83-45F0-9E69-4EC109A29867}"/>
              </a:ext>
            </a:extLst>
          </p:cNvPr>
          <p:cNvSpPr>
            <a:spLocks noGrp="1"/>
          </p:cNvSpPr>
          <p:nvPr>
            <p:ph sz="half" idx="1"/>
          </p:nvPr>
        </p:nvSpPr>
        <p:spPr/>
        <p:txBody>
          <a:bodyPr vert="horz" lIns="91416" tIns="45708" rIns="91416" bIns="45708" rtlCol="0" anchor="t">
            <a:normAutofit fontScale="92500" lnSpcReduction="20000"/>
          </a:bodyPr>
          <a:lstStyle/>
          <a:p>
            <a:pPr marL="571329" indent="-571329">
              <a:buFont typeface="Wingdings" panose="020B0604020202020204" pitchFamily="34" charset="0"/>
              <a:buChar char="§"/>
            </a:pPr>
            <a:r>
              <a:rPr lang="en-US" sz="3599" dirty="0">
                <a:cs typeface="Segoe UI"/>
              </a:rPr>
              <a:t>What is perceived is.</a:t>
            </a:r>
            <a:endParaRPr lang="en-US" dirty="0"/>
          </a:p>
          <a:p>
            <a:pPr marL="571329" indent="-571329">
              <a:buFont typeface="Wingdings" panose="020B0604020202020204" pitchFamily="34" charset="0"/>
              <a:buChar char="§"/>
            </a:pPr>
            <a:r>
              <a:rPr lang="en-US" sz="3599" dirty="0">
                <a:cs typeface="Segoe UI"/>
              </a:rPr>
              <a:t>Perceptions are based on available information.</a:t>
            </a:r>
          </a:p>
          <a:p>
            <a:pPr marL="571329" indent="-571329">
              <a:buFont typeface="Wingdings" panose="020B0604020202020204" pitchFamily="34" charset="0"/>
              <a:buChar char="§"/>
            </a:pPr>
            <a:r>
              <a:rPr lang="en-US" sz="3599" dirty="0">
                <a:cs typeface="Segoe UI"/>
              </a:rPr>
              <a:t>In the absence of information, we assume.</a:t>
            </a:r>
          </a:p>
          <a:p>
            <a:pPr marL="571329" indent="-571329">
              <a:buFont typeface="Wingdings" panose="020B0604020202020204" pitchFamily="34" charset="0"/>
              <a:buChar char="§"/>
            </a:pPr>
            <a:r>
              <a:rPr lang="en-US" sz="3599" dirty="0">
                <a:cs typeface="Segoe UI"/>
              </a:rPr>
              <a:t>Behavior has a logical basis.</a:t>
            </a:r>
          </a:p>
          <a:p>
            <a:endParaRPr lang="en-US" dirty="0">
              <a:cs typeface="Segoe UI"/>
            </a:endParaRPr>
          </a:p>
          <a:p>
            <a:endParaRPr lang="en-US" dirty="0">
              <a:cs typeface="Segoe UI"/>
            </a:endParaRPr>
          </a:p>
        </p:txBody>
      </p:sp>
      <p:pic>
        <p:nvPicPr>
          <p:cNvPr id="7" name="Picture 7" descr="A picture containing text&#10;&#10;Description automatically generated">
            <a:extLst>
              <a:ext uri="{FF2B5EF4-FFF2-40B4-BE49-F238E27FC236}">
                <a16:creationId xmlns:a16="http://schemas.microsoft.com/office/drawing/2014/main" id="{B341463D-9E22-4099-9C2A-B3307588BE48}"/>
              </a:ext>
            </a:extLst>
          </p:cNvPr>
          <p:cNvPicPr>
            <a:picLocks noGrp="1" noChangeAspect="1"/>
          </p:cNvPicPr>
          <p:nvPr>
            <p:ph sz="half" idx="2"/>
          </p:nvPr>
        </p:nvPicPr>
        <p:blipFill rotWithShape="1">
          <a:blip r:embed="rId2"/>
          <a:stretch/>
        </p:blipFill>
        <p:spPr>
          <a:xfrm>
            <a:off x="6553057" y="4026649"/>
            <a:ext cx="4570411" cy="2412339"/>
          </a:xfrm>
        </p:spPr>
      </p:pic>
      <p:pic>
        <p:nvPicPr>
          <p:cNvPr id="6" name="Picture 6" descr="Text&#10;&#10;Description automatically generated">
            <a:extLst>
              <a:ext uri="{FF2B5EF4-FFF2-40B4-BE49-F238E27FC236}">
                <a16:creationId xmlns:a16="http://schemas.microsoft.com/office/drawing/2014/main" id="{3D8D22DA-4151-49CF-8FE7-8D9B58046DA2}"/>
              </a:ext>
            </a:extLst>
          </p:cNvPr>
          <p:cNvPicPr>
            <a:picLocks noGrp="1" noChangeAspect="1"/>
          </p:cNvPicPr>
          <p:nvPr>
            <p:ph type="pic" sz="quarter" idx="4294967295"/>
          </p:nvPr>
        </p:nvPicPr>
        <p:blipFill rotWithShape="1">
          <a:blip r:embed="rId3"/>
          <a:srcRect l="4616" r="4616"/>
          <a:stretch/>
        </p:blipFill>
        <p:spPr>
          <a:xfrm>
            <a:off x="6553057" y="1580101"/>
            <a:ext cx="4570412" cy="2362200"/>
          </a:xfrm>
        </p:spPr>
      </p:pic>
    </p:spTree>
    <p:extLst>
      <p:ext uri="{BB962C8B-B14F-4D97-AF65-F5344CB8AC3E}">
        <p14:creationId xmlns:p14="http://schemas.microsoft.com/office/powerpoint/2010/main" val="923981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b="1" dirty="0">
                <a:solidFill>
                  <a:srgbClr val="002060"/>
                </a:solidFill>
              </a:rPr>
              <a:t>Equitable Discipline Practices</a:t>
            </a:r>
          </a:p>
        </p:txBody>
      </p:sp>
      <p:sp>
        <p:nvSpPr>
          <p:cNvPr id="3" name="Content Placeholder 2"/>
          <p:cNvSpPr>
            <a:spLocks noGrp="1"/>
          </p:cNvSpPr>
          <p:nvPr>
            <p:ph idx="1"/>
          </p:nvPr>
        </p:nvSpPr>
        <p:spPr>
          <a:xfrm>
            <a:off x="379412" y="914400"/>
            <a:ext cx="10895251" cy="5257800"/>
          </a:xfrm>
        </p:spPr>
        <p:txBody>
          <a:bodyPr>
            <a:normAutofit fontScale="92500" lnSpcReduction="20000"/>
          </a:bodyPr>
          <a:lstStyle/>
          <a:p>
            <a:pPr marL="0" indent="0" algn="l">
              <a:buNone/>
            </a:pPr>
            <a:endParaRPr lang="en-US" b="1" i="0" dirty="0">
              <a:solidFill>
                <a:srgbClr val="000000"/>
              </a:solidFill>
              <a:effectLst/>
              <a:latin typeface="Source Sans Pro" panose="020B0503030403020204" pitchFamily="34" charset="0"/>
            </a:endParaRPr>
          </a:p>
          <a:p>
            <a:pPr algn="l"/>
            <a:r>
              <a:rPr lang="en-US" b="0" i="0" dirty="0">
                <a:solidFill>
                  <a:srgbClr val="000000"/>
                </a:solidFill>
                <a:effectLst/>
                <a:latin typeface="Source Sans Pro" panose="020B0503030403020204" pitchFamily="34" charset="0"/>
              </a:rPr>
              <a:t>Equitable and restorative discipline practices support students’ access to a well-rounded curriculum and opportunities, which ultimately lead to graduation and long-term success. </a:t>
            </a:r>
            <a:r>
              <a:rPr lang="en-US" dirty="0">
                <a:solidFill>
                  <a:srgbClr val="000000"/>
                </a:solidFill>
                <a:latin typeface="Source Sans Pro" panose="020B0503030403020204" pitchFamily="34" charset="0"/>
              </a:rPr>
              <a:t>DCP</a:t>
            </a:r>
            <a:r>
              <a:rPr lang="en-US" b="0" i="0" dirty="0">
                <a:solidFill>
                  <a:srgbClr val="000000"/>
                </a:solidFill>
                <a:effectLst/>
                <a:latin typeface="Source Sans Pro" panose="020B0503030403020204" pitchFamily="34" charset="0"/>
              </a:rPr>
              <a:t>S is committed to reducing disproportionality in implementing discipline, including reducing the need for disciplinary actions, ensuring consistency in suspension usage, and to meet school quality targets for discipline proportionality that are included in all in School Improvement Plans (SIPs). Additions to staffing and resources to support student mental health are giving more students full access to the supports they need and helping to reduce the stressors that can lead to discipline issues.</a:t>
            </a:r>
          </a:p>
          <a:p>
            <a:pPr algn="l"/>
            <a:r>
              <a:rPr lang="en-US" b="0" i="0" dirty="0">
                <a:solidFill>
                  <a:srgbClr val="000000"/>
                </a:solidFill>
                <a:effectLst/>
                <a:latin typeface="Source Sans Pro" panose="020B0503030403020204" pitchFamily="34" charset="0"/>
              </a:rPr>
              <a:t>All DCPS schools will develop and implement a school improvement plan that target disproportionate suspensions. A central component of each school’s plan is identifying root causes and developing specific strategies to address the causes. DCPS has established a monthly protocol that requires school teams to unpack discipline data and conduct in-depth analysis which includes identifying trends and patterns. After analyzing the data, school teams develop strategies to address areas of concern. Professional learning in restorative practices and alternatives to suspensions has been provided for all school administrators.</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52400"/>
            <a:ext cx="10157354" cy="787400"/>
          </a:xfrm>
        </p:spPr>
        <p:txBody>
          <a:bodyPr/>
          <a:lstStyle/>
          <a:p>
            <a:r>
              <a:rPr lang="en-US" b="1" dirty="0">
                <a:solidFill>
                  <a:srgbClr val="002060"/>
                </a:solidFill>
              </a:rPr>
              <a:t>Restorative Practices </a:t>
            </a:r>
          </a:p>
        </p:txBody>
      </p:sp>
      <p:sp>
        <p:nvSpPr>
          <p:cNvPr id="3" name="Content Placeholder 2"/>
          <p:cNvSpPr>
            <a:spLocks noGrp="1"/>
          </p:cNvSpPr>
          <p:nvPr>
            <p:ph idx="1"/>
          </p:nvPr>
        </p:nvSpPr>
        <p:spPr>
          <a:xfrm>
            <a:off x="531812" y="939800"/>
            <a:ext cx="10742851" cy="5232400"/>
          </a:xfrm>
        </p:spPr>
        <p:txBody>
          <a:bodyPr>
            <a:normAutofit fontScale="85000" lnSpcReduction="20000"/>
          </a:bodyPr>
          <a:lstStyle/>
          <a:p>
            <a:pPr algn="l"/>
            <a:r>
              <a:rPr lang="en-US" dirty="0">
                <a:solidFill>
                  <a:srgbClr val="000000"/>
                </a:solidFill>
                <a:latin typeface="Source Sans Pro" panose="020B0503030403020204" pitchFamily="34" charset="0"/>
              </a:rPr>
              <a:t>D</a:t>
            </a:r>
            <a:r>
              <a:rPr lang="en-US" b="0" i="0" dirty="0">
                <a:solidFill>
                  <a:srgbClr val="000000"/>
                </a:solidFill>
                <a:effectLst/>
                <a:latin typeface="Source Sans Pro" panose="020B0503030403020204" pitchFamily="34" charset="0"/>
              </a:rPr>
              <a:t>CPS has accelerated the application of restorative justice practices as a primary, long-term strategy for achieving higher levels of student engagement and achievement, narrowing achievement gaps among student groups, and ensuring nurturing, inclusive and safe learning environments for all students. These practices build healthy relationships based on empathy between students and staff, and among adults in the school community, which are fundamental to learning engagement.</a:t>
            </a:r>
          </a:p>
          <a:p>
            <a:pPr algn="l"/>
            <a:r>
              <a:rPr lang="en-US" dirty="0">
                <a:solidFill>
                  <a:srgbClr val="000000"/>
                </a:solidFill>
                <a:latin typeface="Source Sans Pro" panose="020B0503030403020204" pitchFamily="34" charset="0"/>
              </a:rPr>
              <a:t>All </a:t>
            </a:r>
            <a:r>
              <a:rPr lang="en-US" b="0" i="0" dirty="0">
                <a:solidFill>
                  <a:srgbClr val="000000"/>
                </a:solidFill>
                <a:effectLst/>
                <a:latin typeface="Source Sans Pro" panose="020B0503030403020204" pitchFamily="34" charset="0"/>
              </a:rPr>
              <a:t>schools are implementing restorative work, and many have made significant progress in establishing restorative school cultures. Examples of the wide variety of restorative processes in place include staff training sessions; restorative discipline practices; community-building circles based on focus areas such as peace, instruction, and other topics of mutual importance to staff, students and community stakeholders; restorative gatherings such as morning meditations and restorative conversations; assigning a teacher-on-call to assist students needing extra support; regular check-in circles for students having challenges; and restorative parent-teacher-student conferences.</a:t>
            </a:r>
          </a:p>
          <a:p>
            <a:pPr algn="l"/>
            <a:r>
              <a:rPr lang="en-US" b="0" i="0" dirty="0">
                <a:solidFill>
                  <a:srgbClr val="000000"/>
                </a:solidFill>
                <a:effectLst/>
                <a:latin typeface="Source Sans Pro" panose="020B0503030403020204" pitchFamily="34" charset="0"/>
              </a:rPr>
              <a:t>The elevation of student voice is a fundamental strategy for schools to establish a restorative climate. Student voice circles and other initiatives deepen staff members’ understanding of student perspectives, increase students’ role in school leadership, and inform teaching and learning experiences that are engaging and inspiring.</a:t>
            </a: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r>
              <a:rPr lang="en-US" b="1" dirty="0">
                <a:solidFill>
                  <a:srgbClr val="002060"/>
                </a:solidFill>
              </a:rPr>
              <a:t>Community Collaboration</a:t>
            </a:r>
          </a:p>
        </p:txBody>
      </p:sp>
      <p:sp>
        <p:nvSpPr>
          <p:cNvPr id="3" name="Content Placeholder 2"/>
          <p:cNvSpPr>
            <a:spLocks noGrp="1"/>
          </p:cNvSpPr>
          <p:nvPr>
            <p:ph idx="1"/>
          </p:nvPr>
        </p:nvSpPr>
        <p:spPr>
          <a:xfrm>
            <a:off x="531812" y="990600"/>
            <a:ext cx="10742851" cy="5791200"/>
          </a:xfrm>
        </p:spPr>
        <p:txBody>
          <a:bodyPr vert="horz" lIns="121899" tIns="60949" rIns="121899" bIns="60949" rtlCol="0" anchor="t">
            <a:normAutofit fontScale="77500" lnSpcReduction="20000"/>
          </a:bodyPr>
          <a:lstStyle/>
          <a:p>
            <a:pPr marL="304165" indent="-304165" algn="l"/>
            <a:r>
              <a:rPr lang="en-US" dirty="0">
                <a:solidFill>
                  <a:srgbClr val="000000"/>
                </a:solidFill>
                <a:latin typeface="Source Sans Pro"/>
                <a:ea typeface="Source Sans Pro"/>
              </a:rPr>
              <a:t>D</a:t>
            </a:r>
            <a:r>
              <a:rPr lang="en-US" b="0" i="0" dirty="0">
                <a:solidFill>
                  <a:srgbClr val="000000"/>
                </a:solidFill>
                <a:effectLst/>
                <a:latin typeface="Source Sans Pro"/>
                <a:ea typeface="Source Sans Pro"/>
              </a:rPr>
              <a:t>CPS recognizes that advancing system goals for diversity, equity and inclusion will require the ongoing support and collaboration among all members of the community. We value the partnership of local organizations, volunteers and supporters in providing input to system decisions, supporting students and staff, and advocating for policies and funding in support of our mutual goals.</a:t>
            </a:r>
          </a:p>
          <a:p>
            <a:pPr marL="304165" indent="-304165"/>
            <a:r>
              <a:rPr lang="en-US" b="0" i="0" dirty="0">
                <a:solidFill>
                  <a:srgbClr val="000000"/>
                </a:solidFill>
                <a:effectLst/>
                <a:latin typeface="Source Sans Pro"/>
                <a:ea typeface="Source Sans Pro"/>
              </a:rPr>
              <a:t>The </a:t>
            </a:r>
            <a:r>
              <a:rPr lang="en-US" dirty="0">
                <a:solidFill>
                  <a:srgbClr val="000000"/>
                </a:solidFill>
                <a:latin typeface="Source Sans Pro"/>
                <a:ea typeface="Source Sans Pro"/>
              </a:rPr>
              <a:t>Superintendent’s Educational Equity task Force</a:t>
            </a:r>
            <a:r>
              <a:rPr lang="en-US" b="0" i="0" dirty="0">
                <a:solidFill>
                  <a:srgbClr val="000000"/>
                </a:solidFill>
                <a:effectLst/>
                <a:latin typeface="Source Sans Pro"/>
                <a:ea typeface="Source Sans Pro"/>
              </a:rPr>
              <a:t>, comprising staff, students, and community members, represents a wide range of perspectives and advises on systemic efforts as they relate to diversity, equity, and inclusion</a:t>
            </a:r>
            <a:r>
              <a:rPr lang="en-US" dirty="0">
                <a:solidFill>
                  <a:srgbClr val="000000"/>
                </a:solidFill>
                <a:latin typeface="Source Sans Pro"/>
                <a:ea typeface="Source Sans Pro"/>
              </a:rPr>
              <a:t>, will meet each semester with the Superintendent.</a:t>
            </a:r>
            <a:endParaRPr lang="en-US" b="0" i="0" dirty="0">
              <a:solidFill>
                <a:srgbClr val="000000"/>
              </a:solidFill>
              <a:effectLst/>
              <a:latin typeface="Source Sans Pro"/>
              <a:ea typeface="Source Sans Pro"/>
            </a:endParaRPr>
          </a:p>
          <a:p>
            <a:pPr marL="304165" indent="-304165"/>
            <a:r>
              <a:rPr lang="en-US" dirty="0">
                <a:solidFill>
                  <a:srgbClr val="000000"/>
                </a:solidFill>
                <a:latin typeface="Source Sans Pro"/>
                <a:ea typeface="Source Sans Pro"/>
              </a:rPr>
              <a:t>All committees and advisory groups or task forces will </a:t>
            </a:r>
            <a:r>
              <a:rPr lang="en-US" b="0" i="0" dirty="0">
                <a:solidFill>
                  <a:srgbClr val="000000"/>
                </a:solidFill>
                <a:effectLst/>
                <a:latin typeface="Source Sans Pro"/>
                <a:ea typeface="Source Sans Pro"/>
              </a:rPr>
              <a:t>include diverse representation.</a:t>
            </a:r>
          </a:p>
          <a:p>
            <a:pPr marL="304165" indent="-304165"/>
            <a:r>
              <a:rPr lang="en-US" b="0" i="0" dirty="0">
                <a:solidFill>
                  <a:srgbClr val="000000"/>
                </a:solidFill>
                <a:effectLst/>
                <a:latin typeface="Source Sans Pro"/>
                <a:ea typeface="Source Sans Pro"/>
              </a:rPr>
              <a:t>Community workshops will be</a:t>
            </a:r>
            <a:r>
              <a:rPr lang="en-US" dirty="0">
                <a:solidFill>
                  <a:srgbClr val="000000"/>
                </a:solidFill>
                <a:latin typeface="Source Sans Pro"/>
                <a:ea typeface="Source Sans Pro"/>
              </a:rPr>
              <a:t> </a:t>
            </a:r>
            <a:r>
              <a:rPr lang="en-US" b="0" i="0" dirty="0">
                <a:solidFill>
                  <a:srgbClr val="000000"/>
                </a:solidFill>
                <a:effectLst/>
                <a:latin typeface="Source Sans Pro"/>
                <a:ea typeface="Source Sans Pro"/>
              </a:rPr>
              <a:t> offered in collaboration with Educational Equity Task Force(EETF) to educate parents about topics such as healthy relationships, social media, student well-being, home/school communication, and anti-bullying supports.</a:t>
            </a:r>
          </a:p>
          <a:p>
            <a:pPr marL="304165" indent="-304165" algn="l">
              <a:buFont typeface="Arial" panose="020B0604020202020204" pitchFamily="34" charset="0"/>
              <a:buChar char="•"/>
            </a:pPr>
            <a:r>
              <a:rPr lang="en-US" dirty="0">
                <a:solidFill>
                  <a:srgbClr val="000000"/>
                </a:solidFill>
                <a:latin typeface="Source Sans Pro"/>
                <a:ea typeface="Source Sans Pro"/>
              </a:rPr>
              <a:t>T</a:t>
            </a:r>
            <a:r>
              <a:rPr lang="en-US" b="0" i="0" dirty="0">
                <a:solidFill>
                  <a:srgbClr val="000000"/>
                </a:solidFill>
                <a:effectLst/>
                <a:latin typeface="Source Sans Pro"/>
                <a:ea typeface="Source Sans Pro"/>
              </a:rPr>
              <a:t>own halls hosted by DCPS Student Services, Midshore Mediation, and in partnership with other Dorchester County Community Organizations will continue to provide information to parents and the community regarding issues of concern and importance.</a:t>
            </a:r>
          </a:p>
          <a:p>
            <a:pPr marL="304165" indent="-304165">
              <a:buClr>
                <a:srgbClr val="385723"/>
              </a:buClr>
            </a:pPr>
            <a:r>
              <a:rPr lang="en-US" b="0" i="0" dirty="0">
                <a:solidFill>
                  <a:srgbClr val="000000"/>
                </a:solidFill>
                <a:effectLst/>
                <a:latin typeface="Source Sans Pro"/>
                <a:ea typeface="Source Sans Pro"/>
              </a:rPr>
              <a:t>Title I office and COP Steering Committees will continue community partnerships to drive planning and supports for identified school communities.</a:t>
            </a:r>
          </a:p>
          <a:p>
            <a:pPr marL="304165" indent="-304165" algn="l"/>
            <a:r>
              <a:rPr lang="en-US" b="0" i="0" dirty="0">
                <a:solidFill>
                  <a:srgbClr val="000000"/>
                </a:solidFill>
                <a:effectLst/>
                <a:latin typeface="Source Sans Pro" panose="020B0503030403020204" pitchFamily="34" charset="0"/>
              </a:rPr>
              <a:t>Many community organizations contribute their expertise and initiatives to help DCPS advance and embrace diversity, equity and inclusion among students, teachers and staff. </a:t>
            </a:r>
            <a:endParaRPr lang="en-US" b="0" i="0" dirty="0">
              <a:solidFill>
                <a:srgbClr val="000000"/>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b="1" dirty="0">
                <a:solidFill>
                  <a:srgbClr val="002060"/>
                </a:solidFill>
              </a:rPr>
              <a:t>Supports for Students and Staff</a:t>
            </a:r>
          </a:p>
        </p:txBody>
      </p:sp>
      <p:sp>
        <p:nvSpPr>
          <p:cNvPr id="3" name="Content Placeholder 2"/>
          <p:cNvSpPr>
            <a:spLocks noGrp="1"/>
          </p:cNvSpPr>
          <p:nvPr>
            <p:ph idx="1"/>
          </p:nvPr>
        </p:nvSpPr>
        <p:spPr>
          <a:xfrm>
            <a:off x="608012" y="914400"/>
            <a:ext cx="10666651" cy="5715000"/>
          </a:xfrm>
        </p:spPr>
        <p:txBody>
          <a:bodyPr vert="horz" lIns="121899" tIns="60949" rIns="121899" bIns="60949" rtlCol="0" anchor="t">
            <a:normAutofit fontScale="85000" lnSpcReduction="20000"/>
          </a:bodyPr>
          <a:lstStyle/>
          <a:p>
            <a:pPr marL="304165" indent="-304165" algn="l"/>
            <a:r>
              <a:rPr lang="en-US" dirty="0">
                <a:solidFill>
                  <a:srgbClr val="000000"/>
                </a:solidFill>
                <a:latin typeface="Source Sans Pro" panose="020B0503030403020204" pitchFamily="34" charset="0"/>
              </a:rPr>
              <a:t>D</a:t>
            </a:r>
            <a:r>
              <a:rPr lang="en-US" b="0" i="0" dirty="0">
                <a:solidFill>
                  <a:srgbClr val="000000"/>
                </a:solidFill>
                <a:effectLst/>
                <a:latin typeface="Source Sans Pro" panose="020B0503030403020204" pitchFamily="34" charset="0"/>
              </a:rPr>
              <a:t>CPS strives for “equity,” rather than “equality” in providing supports, because each student and staff member has unique challenges and requires individualized services and supports to achieve their goals.</a:t>
            </a:r>
            <a:endParaRPr lang="en-US" dirty="0"/>
          </a:p>
          <a:p>
            <a:pPr marL="304165" indent="-304165"/>
            <a:r>
              <a:rPr lang="en-US" b="0" i="0" dirty="0">
                <a:solidFill>
                  <a:srgbClr val="000000"/>
                </a:solidFill>
                <a:effectLst/>
                <a:latin typeface="Source Sans Pro"/>
                <a:ea typeface="Source Sans Pro"/>
              </a:rPr>
              <a:t>Every school has at least one staff member who serves as a</a:t>
            </a:r>
            <a:r>
              <a:rPr lang="en-US" dirty="0">
                <a:solidFill>
                  <a:srgbClr val="3763A4"/>
                </a:solidFill>
                <a:latin typeface="Source Sans Pro"/>
                <a:ea typeface="Source Sans Pro"/>
              </a:rPr>
              <a:t> </a:t>
            </a:r>
            <a:r>
              <a:rPr lang="en-US" b="0" i="0" u="none" strike="noStrike" dirty="0">
                <a:effectLst/>
                <a:latin typeface="Source Sans Pro"/>
                <a:ea typeface="Source Sans Pro"/>
              </a:rPr>
              <a:t>member of the Educational Equity task Force </a:t>
            </a:r>
            <a:r>
              <a:rPr lang="en-US" b="0" i="0" dirty="0">
                <a:solidFill>
                  <a:srgbClr val="000000"/>
                </a:solidFill>
                <a:effectLst/>
                <a:latin typeface="Source Sans Pro"/>
                <a:ea typeface="Source Sans Pro"/>
              </a:rPr>
              <a:t>to lead efforts that support diversity, equity, and inclusion. The EETF supports school leadership with attaining equity efforts, strengthening the diversity, and increasing belonging among students, staff and community.</a:t>
            </a:r>
            <a:r>
              <a:rPr lang="en-US" dirty="0">
                <a:solidFill>
                  <a:srgbClr val="000000"/>
                </a:solidFill>
                <a:latin typeface="Source Sans Pro"/>
                <a:ea typeface="Source Sans Pro"/>
              </a:rPr>
              <a:t>  They will report out at each faculty meeting.</a:t>
            </a:r>
            <a:endParaRPr lang="en-US" b="0" i="0" dirty="0">
              <a:solidFill>
                <a:srgbClr val="000000"/>
              </a:solidFill>
              <a:effectLst/>
              <a:latin typeface="Source Sans Pro" panose="020B0503030403020204" pitchFamily="34" charset="0"/>
              <a:ea typeface="Source Sans Pro"/>
            </a:endParaRPr>
          </a:p>
          <a:p>
            <a:pPr marL="304165" indent="-304165" algn="l">
              <a:buFont typeface="Arial" panose="020B0604020202020204" pitchFamily="34" charset="0"/>
              <a:buChar char="•"/>
            </a:pPr>
            <a:r>
              <a:rPr lang="en-US" dirty="0">
                <a:solidFill>
                  <a:srgbClr val="000000"/>
                </a:solidFill>
                <a:latin typeface="Source Sans Pro" panose="020B0503030403020204" pitchFamily="34" charset="0"/>
              </a:rPr>
              <a:t>The </a:t>
            </a:r>
            <a:r>
              <a:rPr lang="en-US" b="0" i="0" dirty="0">
                <a:solidFill>
                  <a:srgbClr val="000000"/>
                </a:solidFill>
                <a:effectLst/>
                <a:latin typeface="Source Sans Pro" panose="020B0503030403020204" pitchFamily="34" charset="0"/>
              </a:rPr>
              <a:t>Student Services health and wellness committee supports staff in responding appropriately to student and staff mental health issues, including secondary trauma, collective trauma, and racial trauma, amidst the ongoing pandemic and social unrest.</a:t>
            </a:r>
            <a:endParaRPr lang="en-US" b="0" i="0" dirty="0">
              <a:solidFill>
                <a:srgbClr val="000000"/>
              </a:solidFill>
              <a:effectLst/>
              <a:latin typeface="Source Sans Pro" panose="020B0503030403020204" pitchFamily="34" charset="0"/>
              <a:ea typeface="Source Sans Pro" panose="020B0503030403020204" pitchFamily="34" charset="0"/>
            </a:endParaRPr>
          </a:p>
          <a:p>
            <a:pPr marL="304165" indent="-304165"/>
            <a:r>
              <a:rPr lang="en-US" dirty="0">
                <a:latin typeface="Source Sans Pro"/>
                <a:ea typeface="Source Sans Pro"/>
              </a:rPr>
              <a:t>Involve training for staff from approved vendors to meet Title IX regulations and establish a culture of inclusion and support</a:t>
            </a:r>
            <a:r>
              <a:rPr lang="en-US" b="0" i="0" dirty="0">
                <a:effectLst/>
                <a:latin typeface="Source Sans Pro"/>
                <a:ea typeface="Source Sans Pro"/>
              </a:rPr>
              <a:t>.</a:t>
            </a:r>
            <a:endParaRPr lang="en-US" dirty="0">
              <a:latin typeface="Source Sans Pro"/>
              <a:ea typeface="Source Sans Pro"/>
            </a:endParaRPr>
          </a:p>
          <a:p>
            <a:pPr marL="304165" indent="-304165">
              <a:buClr>
                <a:srgbClr val="385723"/>
              </a:buClr>
            </a:pPr>
            <a:r>
              <a:rPr lang="en-US" dirty="0">
                <a:latin typeface="Source Sans Pro"/>
                <a:ea typeface="Source Sans Pro"/>
              </a:rPr>
              <a:t>Bullying prevention public service announcement and training provided annually through the office of Student Services and provides for 24 online reporting as well as traditional in-person interaction.</a:t>
            </a:r>
            <a:endParaRPr lang="en-US" b="0" i="0" dirty="0">
              <a:effectLst/>
              <a:latin typeface="Source Sans Pro"/>
              <a:ea typeface="Source Sans Pro"/>
            </a:endParaRPr>
          </a:p>
          <a:p>
            <a:pPr marL="0" indent="0">
              <a:buNone/>
            </a:pPr>
            <a:br>
              <a:rPr lang="en-US" dirty="0"/>
            </a:br>
            <a:endParaRPr lang="en-US" dirty="0"/>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9D97-F93F-4DCC-A12D-7EE99A62B67B}"/>
              </a:ext>
            </a:extLst>
          </p:cNvPr>
          <p:cNvSpPr>
            <a:spLocks noGrp="1"/>
          </p:cNvSpPr>
          <p:nvPr>
            <p:ph type="title"/>
          </p:nvPr>
        </p:nvSpPr>
        <p:spPr>
          <a:xfrm>
            <a:off x="1117309" y="76200"/>
            <a:ext cx="10157354" cy="762000"/>
          </a:xfrm>
        </p:spPr>
        <p:txBody>
          <a:bodyPr/>
          <a:lstStyle/>
          <a:p>
            <a:r>
              <a:rPr lang="en-US" b="1" dirty="0">
                <a:solidFill>
                  <a:srgbClr val="002060"/>
                </a:solidFill>
              </a:rPr>
              <a:t>Initiatives and Practices</a:t>
            </a:r>
          </a:p>
        </p:txBody>
      </p:sp>
      <p:sp>
        <p:nvSpPr>
          <p:cNvPr id="3" name="Content Placeholder 2">
            <a:extLst>
              <a:ext uri="{FF2B5EF4-FFF2-40B4-BE49-F238E27FC236}">
                <a16:creationId xmlns:a16="http://schemas.microsoft.com/office/drawing/2014/main" id="{3C655322-56BC-47A9-8545-E33312F1C6A1}"/>
              </a:ext>
            </a:extLst>
          </p:cNvPr>
          <p:cNvSpPr>
            <a:spLocks noGrp="1"/>
          </p:cNvSpPr>
          <p:nvPr>
            <p:ph idx="1"/>
          </p:nvPr>
        </p:nvSpPr>
        <p:spPr>
          <a:xfrm>
            <a:off x="836612" y="990600"/>
            <a:ext cx="10438051" cy="5181600"/>
          </a:xfrm>
        </p:spPr>
        <p:txBody>
          <a:bodyPr vert="horz" lIns="121899" tIns="60949" rIns="121899" bIns="60949" rtlCol="0" anchor="t">
            <a:normAutofit fontScale="85000" lnSpcReduction="10000"/>
          </a:bodyPr>
          <a:lstStyle/>
          <a:p>
            <a:pPr marL="304165" indent="-304165"/>
            <a:r>
              <a:rPr lang="en-US" dirty="0">
                <a:latin typeface="Source Sans Pro"/>
                <a:ea typeface="Source Sans Pro"/>
              </a:rPr>
              <a:t>Midshore Mediation</a:t>
            </a:r>
            <a:r>
              <a:rPr lang="en-US" b="0" i="0" dirty="0">
                <a:effectLst/>
                <a:latin typeface="Source Sans Pro"/>
                <a:ea typeface="Source Sans Pro"/>
              </a:rPr>
              <a:t>: intr</a:t>
            </a:r>
            <a:r>
              <a:rPr lang="en-US" b="0" i="0" dirty="0">
                <a:solidFill>
                  <a:srgbClr val="000000"/>
                </a:solidFill>
                <a:effectLst/>
                <a:latin typeface="Source Sans Pro"/>
                <a:ea typeface="Source Sans Pro"/>
              </a:rPr>
              <a:t>oduction to DCPS restorative practices.</a:t>
            </a:r>
            <a:endParaRPr lang="en-US" dirty="0">
              <a:latin typeface="Source Sans Pro"/>
              <a:ea typeface="Source Sans Pro"/>
            </a:endParaRPr>
          </a:p>
          <a:p>
            <a:pPr marL="304165" indent="-304165"/>
            <a:r>
              <a:rPr lang="en-US" dirty="0">
                <a:latin typeface="Source Sans Pro"/>
                <a:ea typeface="Source Sans Pro"/>
              </a:rPr>
              <a:t>Increasing Student Voice</a:t>
            </a:r>
            <a:r>
              <a:rPr lang="en-US" b="0" i="0" dirty="0">
                <a:effectLst/>
                <a:latin typeface="Source Sans Pro"/>
                <a:ea typeface="Source Sans Pro"/>
              </a:rPr>
              <a:t>: </a:t>
            </a:r>
            <a:r>
              <a:rPr lang="en-US" b="0" i="0" dirty="0">
                <a:solidFill>
                  <a:srgbClr val="000000"/>
                </a:solidFill>
                <a:effectLst/>
                <a:latin typeface="Source Sans Pro"/>
                <a:ea typeface="Source Sans Pro"/>
              </a:rPr>
              <a:t>a forum for student voice through diverse </a:t>
            </a:r>
            <a:r>
              <a:rPr lang="en-US" dirty="0">
                <a:solidFill>
                  <a:srgbClr val="000000"/>
                </a:solidFill>
                <a:latin typeface="Source Sans Pro"/>
                <a:ea typeface="Source Sans Pro"/>
              </a:rPr>
              <a:t>first-person</a:t>
            </a:r>
            <a:r>
              <a:rPr lang="en-US" b="0" i="0" dirty="0">
                <a:solidFill>
                  <a:srgbClr val="000000"/>
                </a:solidFill>
                <a:effectLst/>
                <a:latin typeface="Source Sans Pro"/>
                <a:ea typeface="Source Sans Pro"/>
              </a:rPr>
              <a:t> narratives.</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Freshman </a:t>
            </a:r>
            <a:r>
              <a:rPr lang="en-US" b="0" i="0" u="none" strike="noStrike" dirty="0">
                <a:effectLst/>
                <a:latin typeface="Source Sans Pro"/>
                <a:ea typeface="Source Sans Pro"/>
              </a:rPr>
              <a:t>Academy</a:t>
            </a:r>
            <a:r>
              <a:rPr lang="en-US" b="0" i="0" dirty="0">
                <a:solidFill>
                  <a:srgbClr val="000000"/>
                </a:solidFill>
                <a:effectLst/>
                <a:latin typeface="Source Sans Pro"/>
                <a:ea typeface="Source Sans Pro"/>
              </a:rPr>
              <a:t> at Cambridge-South Dorchester and North Dorchester High Schools: a restorative school program to accelerate student achievement.</a:t>
            </a:r>
          </a:p>
          <a:p>
            <a:pPr marL="304165" indent="-304165">
              <a:buClr>
                <a:srgbClr val="385723"/>
              </a:buClr>
            </a:pPr>
            <a:r>
              <a:rPr lang="en-US" dirty="0">
                <a:solidFill>
                  <a:srgbClr val="000000"/>
                </a:solidFill>
                <a:latin typeface="Source Sans Pro"/>
                <a:ea typeface="Source Sans Pro"/>
              </a:rPr>
              <a:t>AP/Dual Enrollment summer Academies for 1st time course taking student to support and prepare for expectations and rigors.</a:t>
            </a:r>
          </a:p>
          <a:p>
            <a:pPr marL="304165" indent="-304165"/>
            <a:r>
              <a:rPr lang="en-US" dirty="0">
                <a:solidFill>
                  <a:srgbClr val="000000"/>
                </a:solidFill>
                <a:latin typeface="Source Sans Pro"/>
                <a:ea typeface="Source Sans Pro"/>
              </a:rPr>
              <a:t>DCPS  partnership with UMES to develop the High School Teacher University Program.</a:t>
            </a:r>
          </a:p>
          <a:p>
            <a:pPr marL="304165" indent="-304165" algn="l">
              <a:buFont typeface="Arial" panose="020B0604020202020204" pitchFamily="34" charset="0"/>
              <a:buChar char="•"/>
            </a:pPr>
            <a:r>
              <a:rPr lang="en-US" b="0" i="0" dirty="0">
                <a:solidFill>
                  <a:srgbClr val="000000"/>
                </a:solidFill>
                <a:effectLst/>
                <a:latin typeface="Source Sans Pro"/>
                <a:ea typeface="Source Sans Pro"/>
              </a:rPr>
              <a:t>DCPS Future Educator Recognition program.</a:t>
            </a:r>
          </a:p>
          <a:p>
            <a:pPr marL="304165" indent="-304165">
              <a:buClr>
                <a:srgbClr val="385723"/>
              </a:buClr>
            </a:pPr>
            <a:r>
              <a:rPr lang="en-US" dirty="0">
                <a:solidFill>
                  <a:srgbClr val="000000"/>
                </a:solidFill>
                <a:latin typeface="Source Sans Pro"/>
                <a:ea typeface="Source Sans Pro"/>
              </a:rPr>
              <a:t>GT enrichment and extension afterschool and summer programs.</a:t>
            </a:r>
            <a:endParaRPr lang="en-US" dirty="0">
              <a:solidFill>
                <a:srgbClr val="000000"/>
              </a:solidFill>
              <a:latin typeface="Source Sans Pro" panose="020B0503030403020204" pitchFamily="34" charset="0"/>
              <a:ea typeface="Source Sans Pro"/>
            </a:endParaRPr>
          </a:p>
          <a:p>
            <a:pPr marL="304165" indent="-304165">
              <a:buClr>
                <a:srgbClr val="385723"/>
              </a:buClr>
            </a:pPr>
            <a:r>
              <a:rPr lang="en-US" dirty="0">
                <a:solidFill>
                  <a:srgbClr val="000000"/>
                </a:solidFill>
                <a:latin typeface="Source Sans Pro"/>
                <a:ea typeface="Source Sans Pro"/>
              </a:rPr>
              <a:t>Social emotional learning afterschool and summer programs.</a:t>
            </a:r>
            <a:endParaRPr lang="en-US" dirty="0">
              <a:solidFill>
                <a:srgbClr val="000000"/>
              </a:solidFill>
              <a:latin typeface="Source Sans Pro" panose="020B0503030403020204" pitchFamily="34" charset="0"/>
              <a:ea typeface="Source Sans Pro"/>
            </a:endParaRPr>
          </a:p>
          <a:p>
            <a:pPr marL="304165" indent="-304165">
              <a:buClr>
                <a:srgbClr val="385723"/>
              </a:buClr>
            </a:pPr>
            <a:r>
              <a:rPr lang="en-US" dirty="0">
                <a:solidFill>
                  <a:srgbClr val="000000"/>
                </a:solidFill>
                <a:latin typeface="Source Sans Pro"/>
                <a:ea typeface="Source Sans Pro"/>
              </a:rPr>
              <a:t>District commitment to coordinated Social emotional learning implementation.</a:t>
            </a:r>
            <a:endParaRPr lang="en-US" b="0" i="0" dirty="0">
              <a:solidFill>
                <a:srgbClr val="000000"/>
              </a:solidFill>
              <a:effectLst/>
              <a:latin typeface="Source Sans Pro" panose="020B0503030403020204" pitchFamily="34" charset="0"/>
              <a:ea typeface="Source Sans Pro"/>
            </a:endParaRPr>
          </a:p>
          <a:p>
            <a:pPr marL="304165" indent="-304165"/>
            <a:endParaRPr lang="en-US" dirty="0">
              <a:latin typeface="Source Sans Pro" panose="020B0503030403020204" pitchFamily="34" charset="0"/>
              <a:ea typeface="Source Sans Pro" panose="020B0503030403020204" pitchFamily="34" charset="0"/>
            </a:endParaRPr>
          </a:p>
          <a:p>
            <a:pPr marL="304165" indent="-304165"/>
            <a:endParaRPr lang="en-US" dirty="0"/>
          </a:p>
        </p:txBody>
      </p:sp>
    </p:spTree>
    <p:extLst>
      <p:ext uri="{BB962C8B-B14F-4D97-AF65-F5344CB8AC3E}">
        <p14:creationId xmlns:p14="http://schemas.microsoft.com/office/powerpoint/2010/main" val="648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AF3B-D2C6-46C3-B78E-39F9DA87621B}"/>
              </a:ext>
            </a:extLst>
          </p:cNvPr>
          <p:cNvSpPr>
            <a:spLocks noGrp="1"/>
          </p:cNvSpPr>
          <p:nvPr>
            <p:ph type="title"/>
          </p:nvPr>
        </p:nvSpPr>
        <p:spPr>
          <a:xfrm>
            <a:off x="1117309" y="-381000"/>
            <a:ext cx="10157354" cy="1397000"/>
          </a:xfrm>
        </p:spPr>
        <p:txBody>
          <a:bodyPr/>
          <a:lstStyle/>
          <a:p>
            <a:r>
              <a:rPr lang="en-US" b="1" dirty="0">
                <a:solidFill>
                  <a:srgbClr val="002060"/>
                </a:solidFill>
              </a:rPr>
              <a:t>DCPS Educational Equity Task Force</a:t>
            </a:r>
          </a:p>
        </p:txBody>
      </p:sp>
      <p:sp>
        <p:nvSpPr>
          <p:cNvPr id="3" name="Content Placeholder 2">
            <a:extLst>
              <a:ext uri="{FF2B5EF4-FFF2-40B4-BE49-F238E27FC236}">
                <a16:creationId xmlns:a16="http://schemas.microsoft.com/office/drawing/2014/main" id="{614315E8-82C6-46D4-8777-892B89F5F635}"/>
              </a:ext>
            </a:extLst>
          </p:cNvPr>
          <p:cNvSpPr>
            <a:spLocks noGrp="1"/>
          </p:cNvSpPr>
          <p:nvPr>
            <p:ph idx="1"/>
          </p:nvPr>
        </p:nvSpPr>
        <p:spPr>
          <a:xfrm>
            <a:off x="608012" y="1004237"/>
            <a:ext cx="10157354" cy="5682018"/>
          </a:xfrm>
        </p:spPr>
        <p:txBody>
          <a:bodyPr vert="horz" lIns="121899" tIns="60949" rIns="121899" bIns="60949" rtlCol="0" anchor="t">
            <a:normAutofit/>
          </a:bodyPr>
          <a:lstStyle/>
          <a:p>
            <a:pPr marL="304165" indent="-304165"/>
            <a:r>
              <a:rPr lang="en-US" b="1" dirty="0">
                <a:solidFill>
                  <a:srgbClr val="002060"/>
                </a:solidFill>
              </a:rPr>
              <a:t>Members/Organization</a:t>
            </a:r>
            <a:r>
              <a:rPr lang="en-US" dirty="0"/>
              <a:t>:</a:t>
            </a:r>
          </a:p>
          <a:p>
            <a:pPr marL="730885" lvl="1" indent="-304165"/>
            <a:r>
              <a:rPr lang="en-US" dirty="0"/>
              <a:t>Kirk Howie-Director of Student Services/Chair, </a:t>
            </a:r>
            <a:r>
              <a:rPr lang="en-US" dirty="0">
                <a:hlinkClick r:id="rId2"/>
              </a:rPr>
              <a:t>howiek@dcpsmd.org</a:t>
            </a:r>
            <a:endParaRPr lang="en-US" dirty="0"/>
          </a:p>
          <a:p>
            <a:pPr marL="730885" lvl="1" indent="-304165"/>
            <a:r>
              <a:rPr lang="en-US" dirty="0"/>
              <a:t>Monique Giddens-Supervisor of Social Studies/Co-chair, </a:t>
            </a:r>
            <a:r>
              <a:rPr lang="en-US" dirty="0">
                <a:hlinkClick r:id="rId3"/>
              </a:rPr>
              <a:t>giddensm@dcpsmd.org</a:t>
            </a:r>
          </a:p>
          <a:p>
            <a:pPr marL="730885" lvl="1" indent="-304165">
              <a:buClr>
                <a:srgbClr val="385723"/>
              </a:buClr>
            </a:pPr>
            <a:endParaRPr lang="en-US" dirty="0"/>
          </a:p>
          <a:p>
            <a:pPr marL="730885" lvl="1" indent="-304165"/>
            <a:endParaRPr lang="en-US" dirty="0"/>
          </a:p>
        </p:txBody>
      </p:sp>
      <p:graphicFrame>
        <p:nvGraphicFramePr>
          <p:cNvPr id="4" name="Table 4">
            <a:extLst>
              <a:ext uri="{FF2B5EF4-FFF2-40B4-BE49-F238E27FC236}">
                <a16:creationId xmlns:a16="http://schemas.microsoft.com/office/drawing/2014/main" id="{B5FF929F-00AC-4CFD-A72C-2A7CE03837DF}"/>
              </a:ext>
            </a:extLst>
          </p:cNvPr>
          <p:cNvGraphicFramePr>
            <a:graphicFrameLocks noGrp="1"/>
          </p:cNvGraphicFramePr>
          <p:nvPr>
            <p:extLst>
              <p:ext uri="{D42A27DB-BD31-4B8C-83A1-F6EECF244321}">
                <p14:modId xmlns:p14="http://schemas.microsoft.com/office/powerpoint/2010/main" val="154066327"/>
              </p:ext>
            </p:extLst>
          </p:nvPr>
        </p:nvGraphicFramePr>
        <p:xfrm>
          <a:off x="564188" y="2882006"/>
          <a:ext cx="10866549" cy="3658382"/>
        </p:xfrm>
        <a:graphic>
          <a:graphicData uri="http://schemas.openxmlformats.org/drawingml/2006/table">
            <a:tbl>
              <a:tblPr firstRow="1" bandRow="1">
                <a:tableStyleId>{BDBED569-4797-4DF1-A0F4-6AAB3CD982D8}</a:tableStyleId>
              </a:tblPr>
              <a:tblGrid>
                <a:gridCol w="3622183">
                  <a:extLst>
                    <a:ext uri="{9D8B030D-6E8A-4147-A177-3AD203B41FA5}">
                      <a16:colId xmlns:a16="http://schemas.microsoft.com/office/drawing/2014/main" val="1339660285"/>
                    </a:ext>
                  </a:extLst>
                </a:gridCol>
                <a:gridCol w="3622183">
                  <a:extLst>
                    <a:ext uri="{9D8B030D-6E8A-4147-A177-3AD203B41FA5}">
                      <a16:colId xmlns:a16="http://schemas.microsoft.com/office/drawing/2014/main" val="1919405210"/>
                    </a:ext>
                  </a:extLst>
                </a:gridCol>
                <a:gridCol w="3622183">
                  <a:extLst>
                    <a:ext uri="{9D8B030D-6E8A-4147-A177-3AD203B41FA5}">
                      <a16:colId xmlns:a16="http://schemas.microsoft.com/office/drawing/2014/main" val="3698843241"/>
                    </a:ext>
                  </a:extLst>
                </a:gridCol>
              </a:tblGrid>
              <a:tr h="457982">
                <a:tc>
                  <a:txBody>
                    <a:bodyPr/>
                    <a:lstStyle/>
                    <a:p>
                      <a:pPr marL="608965" marR="0" lvl="1" indent="0" algn="l">
                        <a:lnSpc>
                          <a:spcPct val="95000"/>
                        </a:lnSpc>
                        <a:spcBef>
                          <a:spcPts val="1066"/>
                        </a:spcBef>
                        <a:spcAft>
                          <a:spcPts val="0"/>
                        </a:spcAft>
                        <a:buNone/>
                      </a:pPr>
                      <a:r>
                        <a:rPr lang="en-US" sz="2400" b="0" i="0" u="none" strike="noStrike" noProof="0" dirty="0">
                          <a:latin typeface="Century Gothic"/>
                        </a:rPr>
                        <a:t>Dr. Paula Turner</a:t>
                      </a:r>
                    </a:p>
                  </a:txBody>
                  <a:tcPr/>
                </a:tc>
                <a:tc>
                  <a:txBody>
                    <a:bodyPr/>
                    <a:lstStyle/>
                    <a:p>
                      <a:r>
                        <a:rPr lang="en-US" b="0" dirty="0" err="1"/>
                        <a:t>LaSina</a:t>
                      </a:r>
                      <a:r>
                        <a:rPr lang="en-US" b="0" dirty="0"/>
                        <a:t> Branch</a:t>
                      </a:r>
                    </a:p>
                  </a:txBody>
                  <a:tcPr/>
                </a:tc>
                <a:tc>
                  <a:txBody>
                    <a:bodyPr/>
                    <a:lstStyle/>
                    <a:p>
                      <a:r>
                        <a:rPr lang="en-US" b="0" dirty="0"/>
                        <a:t>Marion Fisher</a:t>
                      </a:r>
                      <a:endParaRPr lang="en-US" dirty="0"/>
                    </a:p>
                  </a:txBody>
                  <a:tcPr/>
                </a:tc>
                <a:extLst>
                  <a:ext uri="{0D108BD9-81ED-4DB2-BD59-A6C34878D82A}">
                    <a16:rowId xmlns:a16="http://schemas.microsoft.com/office/drawing/2014/main" val="198255086"/>
                  </a:ext>
                </a:extLst>
              </a:tr>
              <a:tr h="370840">
                <a:tc>
                  <a:txBody>
                    <a:bodyPr/>
                    <a:lstStyle/>
                    <a:p>
                      <a:r>
                        <a:rPr lang="en-US" dirty="0"/>
                        <a:t>Anna Howie</a:t>
                      </a:r>
                    </a:p>
                  </a:txBody>
                  <a:tcPr/>
                </a:tc>
                <a:tc>
                  <a:txBody>
                    <a:bodyPr/>
                    <a:lstStyle/>
                    <a:p>
                      <a:r>
                        <a:rPr lang="en-US" dirty="0" err="1"/>
                        <a:t>Chan'Tay</a:t>
                      </a:r>
                      <a:r>
                        <a:rPr lang="en-US" dirty="0"/>
                        <a:t> Nelson</a:t>
                      </a:r>
                    </a:p>
                  </a:txBody>
                  <a:tcPr/>
                </a:tc>
                <a:tc>
                  <a:txBody>
                    <a:bodyPr/>
                    <a:lstStyle/>
                    <a:p>
                      <a:r>
                        <a:rPr lang="en-US" dirty="0"/>
                        <a:t>Greg Meekins</a:t>
                      </a:r>
                    </a:p>
                  </a:txBody>
                  <a:tcPr/>
                </a:tc>
                <a:extLst>
                  <a:ext uri="{0D108BD9-81ED-4DB2-BD59-A6C34878D82A}">
                    <a16:rowId xmlns:a16="http://schemas.microsoft.com/office/drawing/2014/main" val="3898870449"/>
                  </a:ext>
                </a:extLst>
              </a:tr>
              <a:tr h="370840">
                <a:tc>
                  <a:txBody>
                    <a:bodyPr/>
                    <a:lstStyle/>
                    <a:p>
                      <a:r>
                        <a:rPr lang="en-US" dirty="0"/>
                        <a:t>Dr. Theresa Stafford</a:t>
                      </a:r>
                    </a:p>
                  </a:txBody>
                  <a:tcPr/>
                </a:tc>
                <a:tc>
                  <a:txBody>
                    <a:bodyPr/>
                    <a:lstStyle/>
                    <a:p>
                      <a:r>
                        <a:rPr lang="en-US" dirty="0"/>
                        <a:t>Charlene Jones</a:t>
                      </a:r>
                    </a:p>
                  </a:txBody>
                  <a:tcPr/>
                </a:tc>
                <a:tc>
                  <a:txBody>
                    <a:bodyPr/>
                    <a:lstStyle/>
                    <a:p>
                      <a:r>
                        <a:rPr lang="en-US" dirty="0"/>
                        <a:t>Michelle Nichols</a:t>
                      </a:r>
                    </a:p>
                  </a:txBody>
                  <a:tcPr/>
                </a:tc>
                <a:extLst>
                  <a:ext uri="{0D108BD9-81ED-4DB2-BD59-A6C34878D82A}">
                    <a16:rowId xmlns:a16="http://schemas.microsoft.com/office/drawing/2014/main" val="1004035476"/>
                  </a:ext>
                </a:extLst>
              </a:tr>
              <a:tr h="370840">
                <a:tc>
                  <a:txBody>
                    <a:bodyPr/>
                    <a:lstStyle/>
                    <a:p>
                      <a:r>
                        <a:rPr lang="en-US" dirty="0"/>
                        <a:t>Rev. Joan Brooks</a:t>
                      </a:r>
                    </a:p>
                  </a:txBody>
                  <a:tcPr/>
                </a:tc>
                <a:tc>
                  <a:txBody>
                    <a:bodyPr/>
                    <a:lstStyle/>
                    <a:p>
                      <a:r>
                        <a:rPr lang="en-US" dirty="0"/>
                        <a:t>Dannie Morris</a:t>
                      </a:r>
                    </a:p>
                  </a:txBody>
                  <a:tcPr/>
                </a:tc>
                <a:tc>
                  <a:txBody>
                    <a:bodyPr/>
                    <a:lstStyle/>
                    <a:p>
                      <a:r>
                        <a:rPr lang="en-US" dirty="0" err="1"/>
                        <a:t>Omeaka</a:t>
                      </a:r>
                      <a:r>
                        <a:rPr lang="en-US" dirty="0"/>
                        <a:t> Jackson</a:t>
                      </a:r>
                    </a:p>
                  </a:txBody>
                  <a:tcPr/>
                </a:tc>
                <a:extLst>
                  <a:ext uri="{0D108BD9-81ED-4DB2-BD59-A6C34878D82A}">
                    <a16:rowId xmlns:a16="http://schemas.microsoft.com/office/drawing/2014/main" val="52464783"/>
                  </a:ext>
                </a:extLst>
              </a:tr>
              <a:tr h="370840">
                <a:tc>
                  <a:txBody>
                    <a:bodyPr/>
                    <a:lstStyle/>
                    <a:p>
                      <a:r>
                        <a:rPr lang="en-US" dirty="0"/>
                        <a:t>Bill Christopher</a:t>
                      </a:r>
                    </a:p>
                  </a:txBody>
                  <a:tcPr/>
                </a:tc>
                <a:tc>
                  <a:txBody>
                    <a:bodyPr/>
                    <a:lstStyle/>
                    <a:p>
                      <a:r>
                        <a:rPr lang="en-US" dirty="0"/>
                        <a:t>Rev. George Ames</a:t>
                      </a:r>
                    </a:p>
                  </a:txBody>
                  <a:tcPr/>
                </a:tc>
                <a:tc>
                  <a:txBody>
                    <a:bodyPr/>
                    <a:lstStyle/>
                    <a:p>
                      <a:r>
                        <a:rPr lang="en-US" dirty="0"/>
                        <a:t>Portia Wheatley</a:t>
                      </a:r>
                    </a:p>
                  </a:txBody>
                  <a:tcPr/>
                </a:tc>
                <a:extLst>
                  <a:ext uri="{0D108BD9-81ED-4DB2-BD59-A6C34878D82A}">
                    <a16:rowId xmlns:a16="http://schemas.microsoft.com/office/drawing/2014/main" val="723746251"/>
                  </a:ext>
                </a:extLst>
              </a:tr>
              <a:tr h="370840">
                <a:tc>
                  <a:txBody>
                    <a:bodyPr/>
                    <a:lstStyle/>
                    <a:p>
                      <a:r>
                        <a:rPr lang="en-US" dirty="0"/>
                        <a:t>Dr. Barbara Woolford</a:t>
                      </a:r>
                    </a:p>
                  </a:txBody>
                  <a:tcPr/>
                </a:tc>
                <a:tc>
                  <a:txBody>
                    <a:bodyPr/>
                    <a:lstStyle/>
                    <a:p>
                      <a:r>
                        <a:rPr lang="en-US" dirty="0"/>
                        <a:t>Dr. Gwen Handy</a:t>
                      </a:r>
                    </a:p>
                  </a:txBody>
                  <a:tcPr/>
                </a:tc>
                <a:tc>
                  <a:txBody>
                    <a:bodyPr/>
                    <a:lstStyle/>
                    <a:p>
                      <a:r>
                        <a:rPr lang="en-US" dirty="0"/>
                        <a:t>Rev. Lawrence Purnell</a:t>
                      </a:r>
                    </a:p>
                  </a:txBody>
                  <a:tcPr/>
                </a:tc>
                <a:extLst>
                  <a:ext uri="{0D108BD9-81ED-4DB2-BD59-A6C34878D82A}">
                    <a16:rowId xmlns:a16="http://schemas.microsoft.com/office/drawing/2014/main" val="3079795112"/>
                  </a:ext>
                </a:extLst>
              </a:tr>
              <a:tr h="370840">
                <a:tc>
                  <a:txBody>
                    <a:bodyPr/>
                    <a:lstStyle/>
                    <a:p>
                      <a:r>
                        <a:rPr lang="en-US" dirty="0"/>
                        <a:t>AC Alray</a:t>
                      </a:r>
                    </a:p>
                  </a:txBody>
                  <a:tcPr/>
                </a:tc>
                <a:tc>
                  <a:txBody>
                    <a:bodyPr/>
                    <a:lstStyle/>
                    <a:p>
                      <a:r>
                        <a:rPr lang="en-US" dirty="0"/>
                        <a:t>James Pinkett</a:t>
                      </a:r>
                    </a:p>
                  </a:txBody>
                  <a:tcPr/>
                </a:tc>
                <a:tc>
                  <a:txBody>
                    <a:bodyPr/>
                    <a:lstStyle/>
                    <a:p>
                      <a:r>
                        <a:rPr lang="en-US" dirty="0"/>
                        <a:t>Susan Banks</a:t>
                      </a:r>
                    </a:p>
                  </a:txBody>
                  <a:tcPr/>
                </a:tc>
                <a:extLst>
                  <a:ext uri="{0D108BD9-81ED-4DB2-BD59-A6C34878D82A}">
                    <a16:rowId xmlns:a16="http://schemas.microsoft.com/office/drawing/2014/main" val="881904053"/>
                  </a:ext>
                </a:extLst>
              </a:tr>
              <a:tr h="370840">
                <a:tc>
                  <a:txBody>
                    <a:bodyPr/>
                    <a:lstStyle/>
                    <a:p>
                      <a:r>
                        <a:rPr lang="en-US" dirty="0"/>
                        <a:t>Jermaine Anderson</a:t>
                      </a:r>
                    </a:p>
                  </a:txBody>
                  <a:tcPr/>
                </a:tc>
                <a:tc>
                  <a:txBody>
                    <a:bodyPr/>
                    <a:lstStyle/>
                    <a:p>
                      <a:r>
                        <a:rPr lang="en-US" dirty="0"/>
                        <a:t>Magdalene Molock</a:t>
                      </a:r>
                    </a:p>
                  </a:txBody>
                  <a:tcPr/>
                </a:tc>
                <a:tc>
                  <a:txBody>
                    <a:bodyPr/>
                    <a:lstStyle/>
                    <a:p>
                      <a:r>
                        <a:rPr lang="en-US" dirty="0"/>
                        <a:t>Stacy Brooks</a:t>
                      </a:r>
                    </a:p>
                  </a:txBody>
                  <a:tcPr/>
                </a:tc>
                <a:extLst>
                  <a:ext uri="{0D108BD9-81ED-4DB2-BD59-A6C34878D82A}">
                    <a16:rowId xmlns:a16="http://schemas.microsoft.com/office/drawing/2014/main" val="3202787720"/>
                  </a:ext>
                </a:extLst>
              </a:tr>
            </a:tbl>
          </a:graphicData>
        </a:graphic>
      </p:graphicFrame>
    </p:spTree>
    <p:extLst>
      <p:ext uri="{BB962C8B-B14F-4D97-AF65-F5344CB8AC3E}">
        <p14:creationId xmlns:p14="http://schemas.microsoft.com/office/powerpoint/2010/main" val="30072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AF3B-D2C6-46C3-B78E-39F9DA87621B}"/>
              </a:ext>
            </a:extLst>
          </p:cNvPr>
          <p:cNvSpPr>
            <a:spLocks noGrp="1"/>
          </p:cNvSpPr>
          <p:nvPr>
            <p:ph type="title"/>
          </p:nvPr>
        </p:nvSpPr>
        <p:spPr>
          <a:xfrm>
            <a:off x="1117309" y="-381000"/>
            <a:ext cx="10157354" cy="1397000"/>
          </a:xfrm>
        </p:spPr>
        <p:txBody>
          <a:bodyPr/>
          <a:lstStyle/>
          <a:p>
            <a:r>
              <a:rPr lang="en-US" b="1" dirty="0">
                <a:solidFill>
                  <a:srgbClr val="002060"/>
                </a:solidFill>
              </a:rPr>
              <a:t>DCPS Educational Equity Task Force</a:t>
            </a:r>
          </a:p>
        </p:txBody>
      </p:sp>
      <p:sp>
        <p:nvSpPr>
          <p:cNvPr id="3" name="Content Placeholder 2">
            <a:extLst>
              <a:ext uri="{FF2B5EF4-FFF2-40B4-BE49-F238E27FC236}">
                <a16:creationId xmlns:a16="http://schemas.microsoft.com/office/drawing/2014/main" id="{614315E8-82C6-46D4-8777-892B89F5F635}"/>
              </a:ext>
            </a:extLst>
          </p:cNvPr>
          <p:cNvSpPr>
            <a:spLocks noGrp="1"/>
          </p:cNvSpPr>
          <p:nvPr>
            <p:ph idx="1"/>
          </p:nvPr>
        </p:nvSpPr>
        <p:spPr>
          <a:xfrm>
            <a:off x="608012" y="1004237"/>
            <a:ext cx="10157354" cy="5682018"/>
          </a:xfrm>
        </p:spPr>
        <p:txBody>
          <a:bodyPr vert="horz" lIns="121899" tIns="60949" rIns="121899" bIns="60949" rtlCol="0" anchor="t">
            <a:normAutofit/>
          </a:bodyPr>
          <a:lstStyle/>
          <a:p>
            <a:pPr marL="304165" indent="-304165"/>
            <a:r>
              <a:rPr lang="en-US" b="1" dirty="0">
                <a:solidFill>
                  <a:srgbClr val="002060"/>
                </a:solidFill>
              </a:rPr>
              <a:t>Members/Organization</a:t>
            </a:r>
            <a:r>
              <a:rPr lang="en-US" dirty="0"/>
              <a:t>:</a:t>
            </a:r>
          </a:p>
          <a:p>
            <a:pPr marL="730885" lvl="1" indent="-304165"/>
            <a:r>
              <a:rPr lang="en-US" dirty="0"/>
              <a:t>Kirk Howie-Director of Student Services/Chair, </a:t>
            </a:r>
            <a:r>
              <a:rPr lang="en-US" dirty="0">
                <a:hlinkClick r:id="rId2"/>
              </a:rPr>
              <a:t>howiek@dcpsmd.org</a:t>
            </a:r>
            <a:endParaRPr lang="en-US" dirty="0"/>
          </a:p>
          <a:p>
            <a:pPr marL="730885" lvl="1" indent="-304165"/>
            <a:r>
              <a:rPr lang="en-US" dirty="0"/>
              <a:t>Monique Giddens-Supervisor of Social Studies/Co-chair, </a:t>
            </a:r>
            <a:r>
              <a:rPr lang="en-US" dirty="0">
                <a:hlinkClick r:id="rId3"/>
              </a:rPr>
              <a:t>giddens@mdcpsmd.org</a:t>
            </a:r>
          </a:p>
          <a:p>
            <a:pPr marL="730885" lvl="1" indent="-304165">
              <a:buClr>
                <a:srgbClr val="385723"/>
              </a:buClr>
            </a:pPr>
            <a:endParaRPr lang="en-US" dirty="0"/>
          </a:p>
          <a:p>
            <a:pPr marL="730885" lvl="1" indent="-304165"/>
            <a:endParaRPr lang="en-US" dirty="0"/>
          </a:p>
        </p:txBody>
      </p:sp>
      <p:graphicFrame>
        <p:nvGraphicFramePr>
          <p:cNvPr id="4" name="Table 4">
            <a:extLst>
              <a:ext uri="{FF2B5EF4-FFF2-40B4-BE49-F238E27FC236}">
                <a16:creationId xmlns:a16="http://schemas.microsoft.com/office/drawing/2014/main" id="{B5FF929F-00AC-4CFD-A72C-2A7CE03837DF}"/>
              </a:ext>
            </a:extLst>
          </p:cNvPr>
          <p:cNvGraphicFramePr>
            <a:graphicFrameLocks noGrp="1"/>
          </p:cNvGraphicFramePr>
          <p:nvPr>
            <p:extLst>
              <p:ext uri="{D42A27DB-BD31-4B8C-83A1-F6EECF244321}">
                <p14:modId xmlns:p14="http://schemas.microsoft.com/office/powerpoint/2010/main" val="3314481670"/>
              </p:ext>
            </p:extLst>
          </p:nvPr>
        </p:nvGraphicFramePr>
        <p:xfrm>
          <a:off x="564188" y="2882006"/>
          <a:ext cx="10866549" cy="3658382"/>
        </p:xfrm>
        <a:graphic>
          <a:graphicData uri="http://schemas.openxmlformats.org/drawingml/2006/table">
            <a:tbl>
              <a:tblPr firstRow="1" bandRow="1">
                <a:tableStyleId>{BDBED569-4797-4DF1-A0F4-6AAB3CD982D8}</a:tableStyleId>
              </a:tblPr>
              <a:tblGrid>
                <a:gridCol w="3622183">
                  <a:extLst>
                    <a:ext uri="{9D8B030D-6E8A-4147-A177-3AD203B41FA5}">
                      <a16:colId xmlns:a16="http://schemas.microsoft.com/office/drawing/2014/main" val="1339660285"/>
                    </a:ext>
                  </a:extLst>
                </a:gridCol>
                <a:gridCol w="3622183">
                  <a:extLst>
                    <a:ext uri="{9D8B030D-6E8A-4147-A177-3AD203B41FA5}">
                      <a16:colId xmlns:a16="http://schemas.microsoft.com/office/drawing/2014/main" val="1919405210"/>
                    </a:ext>
                  </a:extLst>
                </a:gridCol>
                <a:gridCol w="3622183">
                  <a:extLst>
                    <a:ext uri="{9D8B030D-6E8A-4147-A177-3AD203B41FA5}">
                      <a16:colId xmlns:a16="http://schemas.microsoft.com/office/drawing/2014/main" val="3698843241"/>
                    </a:ext>
                  </a:extLst>
                </a:gridCol>
              </a:tblGrid>
              <a:tr h="457982">
                <a:tc>
                  <a:txBody>
                    <a:bodyPr/>
                    <a:lstStyle/>
                    <a:p>
                      <a:pPr marL="608965" marR="0" lvl="1" indent="0" algn="l">
                        <a:lnSpc>
                          <a:spcPct val="95000"/>
                        </a:lnSpc>
                        <a:spcBef>
                          <a:spcPts val="1066"/>
                        </a:spcBef>
                        <a:spcAft>
                          <a:spcPts val="0"/>
                        </a:spcAft>
                        <a:buNone/>
                      </a:pPr>
                      <a:r>
                        <a:rPr lang="en-US" sz="2400" b="0" i="0" u="none" strike="noStrike" noProof="0" dirty="0">
                          <a:latin typeface="Century Gothic"/>
                        </a:rPr>
                        <a:t>Shayna Church</a:t>
                      </a:r>
                    </a:p>
                  </a:txBody>
                  <a:tcPr/>
                </a:tc>
                <a:tc>
                  <a:txBody>
                    <a:bodyPr/>
                    <a:lstStyle/>
                    <a:p>
                      <a:r>
                        <a:rPr lang="en-US" b="0" dirty="0"/>
                        <a:t>Lynn Sorrells</a:t>
                      </a:r>
                    </a:p>
                  </a:txBody>
                  <a:tcPr/>
                </a:tc>
                <a:tc>
                  <a:txBody>
                    <a:bodyPr/>
                    <a:lstStyle/>
                    <a:p>
                      <a:endParaRPr lang="en-US" b="0" dirty="0"/>
                    </a:p>
                  </a:txBody>
                  <a:tcPr/>
                </a:tc>
                <a:extLst>
                  <a:ext uri="{0D108BD9-81ED-4DB2-BD59-A6C34878D82A}">
                    <a16:rowId xmlns:a16="http://schemas.microsoft.com/office/drawing/2014/main" val="198255086"/>
                  </a:ext>
                </a:extLst>
              </a:tr>
              <a:tr h="370840">
                <a:tc>
                  <a:txBody>
                    <a:bodyPr/>
                    <a:lstStyle/>
                    <a:p>
                      <a:r>
                        <a:rPr lang="en-US" dirty="0"/>
                        <a:t>Theresa Connors</a:t>
                      </a:r>
                    </a:p>
                  </a:txBody>
                  <a:tcPr/>
                </a:tc>
                <a:tc>
                  <a:txBody>
                    <a:bodyPr/>
                    <a:lstStyle/>
                    <a:p>
                      <a:r>
                        <a:rPr lang="en-US" dirty="0"/>
                        <a:t>Stacey Stanley</a:t>
                      </a:r>
                    </a:p>
                  </a:txBody>
                  <a:tcPr/>
                </a:tc>
                <a:tc>
                  <a:txBody>
                    <a:bodyPr/>
                    <a:lstStyle/>
                    <a:p>
                      <a:endParaRPr lang="en-US" dirty="0"/>
                    </a:p>
                  </a:txBody>
                  <a:tcPr/>
                </a:tc>
                <a:extLst>
                  <a:ext uri="{0D108BD9-81ED-4DB2-BD59-A6C34878D82A}">
                    <a16:rowId xmlns:a16="http://schemas.microsoft.com/office/drawing/2014/main" val="3898870449"/>
                  </a:ext>
                </a:extLst>
              </a:tr>
              <a:tr h="370840">
                <a:tc>
                  <a:txBody>
                    <a:bodyPr/>
                    <a:lstStyle/>
                    <a:p>
                      <a:r>
                        <a:rPr lang="en-US" dirty="0"/>
                        <a:t>Sonja Dashiell</a:t>
                      </a:r>
                    </a:p>
                  </a:txBody>
                  <a:tcPr/>
                </a:tc>
                <a:tc>
                  <a:txBody>
                    <a:bodyPr/>
                    <a:lstStyle/>
                    <a:p>
                      <a:r>
                        <a:rPr lang="en-US" dirty="0"/>
                        <a:t>Lashawn Tucker</a:t>
                      </a:r>
                    </a:p>
                  </a:txBody>
                  <a:tcPr/>
                </a:tc>
                <a:tc>
                  <a:txBody>
                    <a:bodyPr/>
                    <a:lstStyle/>
                    <a:p>
                      <a:endParaRPr lang="en-US" dirty="0"/>
                    </a:p>
                  </a:txBody>
                  <a:tcPr/>
                </a:tc>
                <a:extLst>
                  <a:ext uri="{0D108BD9-81ED-4DB2-BD59-A6C34878D82A}">
                    <a16:rowId xmlns:a16="http://schemas.microsoft.com/office/drawing/2014/main" val="1004035476"/>
                  </a:ext>
                </a:extLst>
              </a:tr>
              <a:tr h="370840">
                <a:tc>
                  <a:txBody>
                    <a:bodyPr/>
                    <a:lstStyle/>
                    <a:p>
                      <a:r>
                        <a:rPr lang="en-US" dirty="0"/>
                        <a:t>Lori Janda</a:t>
                      </a:r>
                    </a:p>
                  </a:txBody>
                  <a:tcPr/>
                </a:tc>
                <a:tc>
                  <a:txBody>
                    <a:bodyPr/>
                    <a:lstStyle/>
                    <a:p>
                      <a:r>
                        <a:rPr lang="en-US" dirty="0"/>
                        <a:t>Kim Waller</a:t>
                      </a:r>
                    </a:p>
                  </a:txBody>
                  <a:tcPr/>
                </a:tc>
                <a:tc>
                  <a:txBody>
                    <a:bodyPr/>
                    <a:lstStyle/>
                    <a:p>
                      <a:endParaRPr lang="en-US" dirty="0"/>
                    </a:p>
                  </a:txBody>
                  <a:tcPr/>
                </a:tc>
                <a:extLst>
                  <a:ext uri="{0D108BD9-81ED-4DB2-BD59-A6C34878D82A}">
                    <a16:rowId xmlns:a16="http://schemas.microsoft.com/office/drawing/2014/main" val="52464783"/>
                  </a:ext>
                </a:extLst>
              </a:tr>
              <a:tr h="370840">
                <a:tc>
                  <a:txBody>
                    <a:bodyPr/>
                    <a:lstStyle/>
                    <a:p>
                      <a:r>
                        <a:rPr lang="en-US" dirty="0"/>
                        <a:t>Julia Howard</a:t>
                      </a:r>
                    </a:p>
                  </a:txBody>
                  <a:tcPr/>
                </a:tc>
                <a:tc>
                  <a:txBody>
                    <a:bodyPr/>
                    <a:lstStyle/>
                    <a:p>
                      <a:r>
                        <a:rPr lang="en-US" dirty="0"/>
                        <a:t>Tunisia Waller</a:t>
                      </a:r>
                    </a:p>
                  </a:txBody>
                  <a:tcPr/>
                </a:tc>
                <a:tc>
                  <a:txBody>
                    <a:bodyPr/>
                    <a:lstStyle/>
                    <a:p>
                      <a:endParaRPr lang="en-US" dirty="0"/>
                    </a:p>
                  </a:txBody>
                  <a:tcPr/>
                </a:tc>
                <a:extLst>
                  <a:ext uri="{0D108BD9-81ED-4DB2-BD59-A6C34878D82A}">
                    <a16:rowId xmlns:a16="http://schemas.microsoft.com/office/drawing/2014/main" val="723746251"/>
                  </a:ext>
                </a:extLst>
              </a:tr>
              <a:tr h="370840">
                <a:tc>
                  <a:txBody>
                    <a:bodyPr/>
                    <a:lstStyle/>
                    <a:p>
                      <a:r>
                        <a:rPr lang="en-US" dirty="0"/>
                        <a:t>Shanna Hubbard</a:t>
                      </a:r>
                    </a:p>
                  </a:txBody>
                  <a:tcPr/>
                </a:tc>
                <a:tc>
                  <a:txBody>
                    <a:bodyPr/>
                    <a:lstStyle/>
                    <a:p>
                      <a:pPr lvl="0">
                        <a:buNone/>
                      </a:pPr>
                      <a:r>
                        <a:rPr lang="en-US" dirty="0"/>
                        <a:t>Cynitha Woolford</a:t>
                      </a:r>
                    </a:p>
                  </a:txBody>
                  <a:tcPr/>
                </a:tc>
                <a:tc>
                  <a:txBody>
                    <a:bodyPr/>
                    <a:lstStyle/>
                    <a:p>
                      <a:endParaRPr lang="en-US" dirty="0"/>
                    </a:p>
                  </a:txBody>
                  <a:tcPr/>
                </a:tc>
                <a:extLst>
                  <a:ext uri="{0D108BD9-81ED-4DB2-BD59-A6C34878D82A}">
                    <a16:rowId xmlns:a16="http://schemas.microsoft.com/office/drawing/2014/main" val="3079795112"/>
                  </a:ext>
                </a:extLst>
              </a:tr>
              <a:tr h="370840">
                <a:tc>
                  <a:txBody>
                    <a:bodyPr/>
                    <a:lstStyle/>
                    <a:p>
                      <a:r>
                        <a:rPr lang="en-US" dirty="0"/>
                        <a:t>Bonnie Johnson</a:t>
                      </a:r>
                    </a:p>
                  </a:txBody>
                  <a:tcPr/>
                </a:tc>
                <a:tc>
                  <a:txBody>
                    <a:bodyPr/>
                    <a:lstStyle/>
                    <a:p>
                      <a:r>
                        <a:rPr lang="en-US" dirty="0"/>
                        <a:t>Kawana Webb</a:t>
                      </a:r>
                    </a:p>
                  </a:txBody>
                  <a:tcPr/>
                </a:tc>
                <a:tc>
                  <a:txBody>
                    <a:bodyPr/>
                    <a:lstStyle/>
                    <a:p>
                      <a:endParaRPr lang="en-US" dirty="0"/>
                    </a:p>
                  </a:txBody>
                  <a:tcPr/>
                </a:tc>
                <a:extLst>
                  <a:ext uri="{0D108BD9-81ED-4DB2-BD59-A6C34878D82A}">
                    <a16:rowId xmlns:a16="http://schemas.microsoft.com/office/drawing/2014/main" val="881904053"/>
                  </a:ext>
                </a:extLst>
              </a:tr>
              <a:tr h="370840">
                <a:tc>
                  <a:txBody>
                    <a:bodyPr/>
                    <a:lstStyle/>
                    <a:p>
                      <a:r>
                        <a:rPr lang="en-US" dirty="0"/>
                        <a:t>Lisa Kahl</a:t>
                      </a:r>
                    </a:p>
                  </a:txBody>
                  <a:tcPr/>
                </a:tc>
                <a:tc>
                  <a:txBody>
                    <a:bodyPr/>
                    <a:lstStyle/>
                    <a:p>
                      <a:r>
                        <a:rPr lang="en-US" dirty="0"/>
                        <a:t>Oliver McKinney</a:t>
                      </a:r>
                    </a:p>
                  </a:txBody>
                  <a:tcPr/>
                </a:tc>
                <a:tc>
                  <a:txBody>
                    <a:bodyPr/>
                    <a:lstStyle/>
                    <a:p>
                      <a:endParaRPr lang="en-US" dirty="0"/>
                    </a:p>
                  </a:txBody>
                  <a:tcPr/>
                </a:tc>
                <a:extLst>
                  <a:ext uri="{0D108BD9-81ED-4DB2-BD59-A6C34878D82A}">
                    <a16:rowId xmlns:a16="http://schemas.microsoft.com/office/drawing/2014/main" val="3202787720"/>
                  </a:ext>
                </a:extLst>
              </a:tr>
            </a:tbl>
          </a:graphicData>
        </a:graphic>
      </p:graphicFrame>
    </p:spTree>
    <p:extLst>
      <p:ext uri="{BB962C8B-B14F-4D97-AF65-F5344CB8AC3E}">
        <p14:creationId xmlns:p14="http://schemas.microsoft.com/office/powerpoint/2010/main" val="347338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117309" y="76200"/>
            <a:ext cx="10157354" cy="838200"/>
          </a:xfrm>
        </p:spPr>
        <p:txBody>
          <a:bodyPr>
            <a:normAutofit/>
          </a:bodyPr>
          <a:lstStyle/>
          <a:p>
            <a:r>
              <a:rPr lang="en-US" b="1" dirty="0">
                <a:solidFill>
                  <a:schemeClr val="accent1">
                    <a:lumMod val="50000"/>
                  </a:schemeClr>
                </a:solidFill>
                <a:cs typeface="Segoe UI"/>
              </a:rPr>
              <a:t>DCPS Diversity Policy 100.06</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idx="1"/>
          </p:nvPr>
        </p:nvSpPr>
        <p:spPr>
          <a:xfrm>
            <a:off x="417512" y="685800"/>
            <a:ext cx="11353800" cy="4470400"/>
          </a:xfrm>
        </p:spPr>
        <p:txBody>
          <a:bodyPr vert="horz" wrap="square" lIns="0" tIns="0" rIns="0" bIns="0" rtlCol="0" anchor="t">
            <a:noAutofit/>
          </a:bodyPr>
          <a:lstStyle/>
          <a:p>
            <a:pPr marL="0" indent="0">
              <a:buNone/>
            </a:pPr>
            <a:endParaRPr lang="en-US" dirty="0"/>
          </a:p>
          <a:p>
            <a:pPr algn="l"/>
            <a:r>
              <a:rPr lang="en-US" sz="1400" dirty="0">
                <a:ea typeface="+mn-lt"/>
                <a:cs typeface="+mn-lt"/>
              </a:rPr>
              <a:t>Dorchester County Public Schools welcomes, respects and values the diversity of its students, parents, staff and the broader community.</a:t>
            </a:r>
            <a:endParaRPr lang="en-US" sz="1400" dirty="0"/>
          </a:p>
          <a:p>
            <a:pPr algn="l"/>
            <a:r>
              <a:rPr lang="en-US" sz="1400" dirty="0">
                <a:ea typeface="+mn-lt"/>
                <a:cs typeface="+mn-lt"/>
              </a:rPr>
              <a:t>Dorchester County Public Schools is committed to promoting diversity awareness throughout the school system exemplifying the following beliefs:</a:t>
            </a:r>
            <a:endParaRPr lang="en-US" sz="1400" dirty="0"/>
          </a:p>
          <a:p>
            <a:pPr marL="285664" indent="-285664" algn="l">
              <a:buFont typeface="Arial"/>
              <a:buChar char="•"/>
            </a:pPr>
            <a:r>
              <a:rPr lang="en-US" sz="1400" dirty="0">
                <a:ea typeface="+mn-lt"/>
                <a:cs typeface="+mn-lt"/>
              </a:rPr>
              <a:t>All individuals will receive equitable treatment, opportunities, and education.</a:t>
            </a:r>
          </a:p>
          <a:p>
            <a:pPr marL="285664" indent="-285664" algn="l">
              <a:buFont typeface="Arial"/>
              <a:buChar char="•"/>
            </a:pPr>
            <a:r>
              <a:rPr lang="en-US" sz="1400" dirty="0">
                <a:ea typeface="+mn-lt"/>
                <a:cs typeface="+mn-lt"/>
              </a:rPr>
              <a:t>All individuals and their families have dignity and worth.</a:t>
            </a:r>
          </a:p>
          <a:p>
            <a:pPr marL="285664" indent="-285664" algn="l">
              <a:buFont typeface="Arial"/>
              <a:buChar char="•"/>
            </a:pPr>
            <a:r>
              <a:rPr lang="en-US" sz="1400" dirty="0">
                <a:ea typeface="+mn-lt"/>
                <a:cs typeface="+mn-lt"/>
              </a:rPr>
              <a:t>All individuals are unique and valuable.</a:t>
            </a:r>
          </a:p>
          <a:p>
            <a:pPr marL="285664" indent="-285664" algn="l">
              <a:buFont typeface="Arial"/>
              <a:buChar char="•"/>
            </a:pPr>
            <a:r>
              <a:rPr lang="en-US" sz="1400" dirty="0">
                <a:ea typeface="+mn-lt"/>
                <a:cs typeface="+mn-lt"/>
              </a:rPr>
              <a:t>Embracing diversity and inclusion, creates an environment where students, families, community members and employees will be welcomed, valued and supported.</a:t>
            </a:r>
          </a:p>
          <a:p>
            <a:pPr marL="285664" indent="-285664" algn="l">
              <a:buFont typeface="Arial"/>
              <a:buChar char="•"/>
            </a:pPr>
            <a:r>
              <a:rPr lang="en-US" sz="1400" b="1" dirty="0">
                <a:ea typeface="+mn-lt"/>
                <a:cs typeface="+mn-lt"/>
              </a:rPr>
              <a:t>Embracing diversity and inclusion will allow employees and students to perform at their personal best.</a:t>
            </a:r>
          </a:p>
          <a:p>
            <a:pPr algn="l"/>
            <a:r>
              <a:rPr lang="en-US" sz="1400" b="1" dirty="0">
                <a:ea typeface="+mn-lt"/>
                <a:cs typeface="+mn-lt"/>
              </a:rPr>
              <a:t>The District is committed to educating staff and students on the value the Diversity Awareness Policy and how it affects the opportunities and experiences of all stakeholders.</a:t>
            </a:r>
            <a:endParaRPr lang="en-US" sz="1400" dirty="0"/>
          </a:p>
          <a:p>
            <a:pPr algn="l"/>
            <a:r>
              <a:rPr lang="en-US" sz="1400" dirty="0">
                <a:ea typeface="+mn-lt"/>
                <a:cs typeface="+mn-lt"/>
              </a:rPr>
              <a:t>Staff and students, who willfully neglect to uphold the Diversity Awareness Policy of DCPS, may be subject to disciplinary proceedings.</a:t>
            </a:r>
            <a:endParaRPr lang="en-US" sz="1400" dirty="0"/>
          </a:p>
          <a:p>
            <a:pPr algn="l"/>
            <a:r>
              <a:rPr lang="en-US" sz="1400" dirty="0">
                <a:ea typeface="+mn-lt"/>
                <a:cs typeface="+mn-lt"/>
              </a:rPr>
              <a:t>The policy will be monitored and reviewed periodically.</a:t>
            </a:r>
            <a:br>
              <a:rPr lang="en-US" dirty="0"/>
            </a:br>
            <a:endParaRPr lang="en-US" dirty="0"/>
          </a:p>
          <a:p>
            <a:pPr algn="l"/>
            <a:endParaRPr lang="en-US" dirty="0">
              <a:ea typeface="+mn-lt"/>
              <a:cs typeface="+mn-lt"/>
            </a:endParaRPr>
          </a:p>
          <a:p>
            <a:endParaRPr lang="en-US" dirty="0">
              <a:cs typeface="Segoe UI"/>
            </a:endParaRPr>
          </a:p>
        </p:txBody>
      </p:sp>
    </p:spTree>
    <p:extLst>
      <p:ext uri="{BB962C8B-B14F-4D97-AF65-F5344CB8AC3E}">
        <p14:creationId xmlns:p14="http://schemas.microsoft.com/office/powerpoint/2010/main" val="250207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117309" y="76200"/>
            <a:ext cx="10157354" cy="838200"/>
          </a:xfrm>
        </p:spPr>
        <p:txBody>
          <a:bodyPr>
            <a:normAutofit/>
          </a:bodyPr>
          <a:lstStyle/>
          <a:p>
            <a:r>
              <a:rPr lang="en-US" b="1" dirty="0">
                <a:solidFill>
                  <a:schemeClr val="accent1">
                    <a:lumMod val="50000"/>
                  </a:schemeClr>
                </a:solidFill>
              </a:rPr>
              <a:t>DCPS Equity Policy 100.07</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idx="1"/>
          </p:nvPr>
        </p:nvSpPr>
        <p:spPr>
          <a:xfrm>
            <a:off x="455612" y="1066800"/>
            <a:ext cx="11201400" cy="4470400"/>
          </a:xfrm>
        </p:spPr>
        <p:txBody>
          <a:bodyPr vert="horz" wrap="square" lIns="0" tIns="0" rIns="0" bIns="0" rtlCol="0" anchor="t">
            <a:noAutofit/>
          </a:bodyPr>
          <a:lstStyle/>
          <a:p>
            <a:pPr algn="l"/>
            <a:r>
              <a:rPr lang="en-US" sz="1600" u="sng" dirty="0">
                <a:ea typeface="+mn-lt"/>
                <a:cs typeface="+mn-lt"/>
              </a:rPr>
              <a:t>Equity</a:t>
            </a:r>
            <a:endParaRPr lang="en-US" sz="1600" dirty="0">
              <a:cs typeface="Segoe UI"/>
            </a:endParaRPr>
          </a:p>
          <a:p>
            <a:pPr algn="l"/>
            <a:r>
              <a:rPr lang="en-US" sz="1600" dirty="0">
                <a:ea typeface="+mn-lt"/>
                <a:cs typeface="+mn-lt"/>
              </a:rPr>
              <a:t>I. Philosophy</a:t>
            </a:r>
            <a:endParaRPr lang="en-US" sz="1600" dirty="0">
              <a:cs typeface="Segoe UI"/>
            </a:endParaRPr>
          </a:p>
          <a:p>
            <a:pPr algn="l"/>
            <a:r>
              <a:rPr lang="en-US" sz="1600" dirty="0">
                <a:ea typeface="+mn-lt"/>
                <a:cs typeface="+mn-lt"/>
              </a:rPr>
              <a:t>A. The Board of Education of Dorchester County (the Board) believes that every student in the school system should receive an education that maximizes their potential to become a globally competitive graduate.  The Board is committed to the success of all students.</a:t>
            </a:r>
            <a:endParaRPr lang="en-US" sz="1600" dirty="0">
              <a:cs typeface="Segoe UI"/>
            </a:endParaRPr>
          </a:p>
          <a:p>
            <a:pPr algn="l"/>
            <a:r>
              <a:rPr lang="en-US" sz="1600" dirty="0">
                <a:ea typeface="+mn-lt"/>
                <a:cs typeface="+mn-lt"/>
              </a:rPr>
              <a:t>B. Raising achievement for all students and closing the racial achievement gaps among all students are top priorities of the Board.</a:t>
            </a:r>
            <a:endParaRPr lang="en-US" sz="1600" dirty="0">
              <a:cs typeface="Segoe UI"/>
            </a:endParaRPr>
          </a:p>
          <a:p>
            <a:pPr algn="l"/>
            <a:r>
              <a:rPr lang="en-US" sz="1600" dirty="0">
                <a:ea typeface="+mn-lt"/>
                <a:cs typeface="+mn-lt"/>
              </a:rPr>
              <a:t>C. Disparities on the basis of race, special education status, gender, ethnicity, sexual orientation, gender identity (including gender expression), English language learner (ELL) status, or socio-economic status are unacceptable and are directly at odds with the belief that all students can achieve.  While complex societal and historical factors contribute to the inequities our students face, rather than perpetuating disparities, the school system must address and overcome inequity by providing all students with the opportunity to succeed.</a:t>
            </a:r>
            <a:endParaRPr lang="en-US" sz="1600" dirty="0">
              <a:cs typeface="Segoe UI"/>
            </a:endParaRPr>
          </a:p>
          <a:p>
            <a:pPr algn="l"/>
            <a:r>
              <a:rPr lang="en-US" sz="1600" dirty="0">
                <a:ea typeface="+mn-lt"/>
                <a:cs typeface="+mn-lt"/>
              </a:rPr>
              <a:t>II. Definitions</a:t>
            </a:r>
            <a:endParaRPr lang="en-US" sz="1600" dirty="0">
              <a:cs typeface="Segoe UI"/>
            </a:endParaRPr>
          </a:p>
          <a:p>
            <a:pPr algn="l"/>
            <a:r>
              <a:rPr lang="en-US" sz="1600" dirty="0">
                <a:ea typeface="+mn-lt"/>
                <a:cs typeface="+mn-lt"/>
              </a:rPr>
              <a:t>A. Equity - Providing each student with what is necessary to achieve high academic outcomes.</a:t>
            </a:r>
            <a:endParaRPr lang="en-US" sz="1600" dirty="0">
              <a:cs typeface="Segoe UI"/>
            </a:endParaRPr>
          </a:p>
          <a:p>
            <a:pPr algn="l"/>
            <a:r>
              <a:rPr lang="en-US" sz="1600" dirty="0">
                <a:ea typeface="+mn-lt"/>
                <a:cs typeface="+mn-lt"/>
              </a:rPr>
              <a:t>B. Inequity - Providing all students with the same support regardless of individual student needs to achieve high academic outcomes.</a:t>
            </a:r>
            <a:br>
              <a:rPr lang="en-US" sz="1600" dirty="0"/>
            </a:br>
            <a:endParaRPr lang="en-US" sz="1600" dirty="0"/>
          </a:p>
          <a:p>
            <a:endParaRPr lang="en-US" dirty="0"/>
          </a:p>
        </p:txBody>
      </p:sp>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117309" y="76200"/>
            <a:ext cx="10157354" cy="939800"/>
          </a:xfrm>
        </p:spPr>
        <p:txBody>
          <a:bodyPr>
            <a:normAutofit/>
          </a:bodyPr>
          <a:lstStyle/>
          <a:p>
            <a:r>
              <a:rPr lang="en-US" b="1" dirty="0">
                <a:solidFill>
                  <a:schemeClr val="accent1">
                    <a:lumMod val="50000"/>
                  </a:schemeClr>
                </a:solidFill>
              </a:rPr>
              <a:t>DCPS Equity Policy 100.07</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idx="1"/>
          </p:nvPr>
        </p:nvSpPr>
        <p:spPr>
          <a:xfrm>
            <a:off x="455612" y="1016000"/>
            <a:ext cx="11506200" cy="4470400"/>
          </a:xfrm>
        </p:spPr>
        <p:txBody>
          <a:bodyPr vert="horz" wrap="square" lIns="0" tIns="0" rIns="0" bIns="0" rtlCol="0" anchor="t">
            <a:noAutofit/>
          </a:bodyPr>
          <a:lstStyle/>
          <a:p>
            <a:pPr marL="0" indent="0">
              <a:buNone/>
            </a:pPr>
            <a:endParaRPr lang="en-US" sz="1400" dirty="0">
              <a:ea typeface="+mn-lt"/>
              <a:cs typeface="+mn-lt"/>
            </a:endParaRPr>
          </a:p>
          <a:p>
            <a:pPr algn="l"/>
            <a:r>
              <a:rPr lang="en-US" sz="1400" b="1" dirty="0">
                <a:cs typeface="Segoe UI"/>
              </a:rPr>
              <a:t>III. Guidelines</a:t>
            </a:r>
            <a:endParaRPr lang="en-US" sz="1400" b="1" dirty="0">
              <a:ea typeface="+mn-lt"/>
              <a:cs typeface="+mn-lt"/>
            </a:endParaRPr>
          </a:p>
          <a:p>
            <a:pPr algn="l"/>
            <a:r>
              <a:rPr lang="en-US" sz="1400" dirty="0">
                <a:cs typeface="Segoe UI"/>
              </a:rPr>
              <a:t>In order to raise high academic achievement and close achievement gaps among all students, the Board directs the Superintendent to:</a:t>
            </a:r>
            <a:endParaRPr lang="en-US" sz="1400" dirty="0">
              <a:ea typeface="+mn-lt"/>
              <a:cs typeface="+mn-lt"/>
            </a:endParaRPr>
          </a:p>
          <a:p>
            <a:pPr algn="l"/>
            <a:r>
              <a:rPr lang="en-US" sz="1400" dirty="0">
                <a:cs typeface="Segoe UI"/>
              </a:rPr>
              <a:t>A. Report to the Board annually the progress made toward increasing student achievement.</a:t>
            </a:r>
            <a:endParaRPr lang="en-US" sz="1400" dirty="0">
              <a:ea typeface="+mn-lt"/>
              <a:cs typeface="+mn-lt"/>
            </a:endParaRPr>
          </a:p>
          <a:p>
            <a:pPr algn="l"/>
            <a:r>
              <a:rPr lang="en-US" sz="1400" dirty="0">
                <a:cs typeface="Segoe UI"/>
              </a:rPr>
              <a:t>B. Include in any and all facilities plans for new construction and in the renovation of existing facilities, considerations of equity in access to twenty-first century learning environments.</a:t>
            </a:r>
            <a:endParaRPr lang="en-US" sz="1400" dirty="0">
              <a:ea typeface="+mn-lt"/>
              <a:cs typeface="+mn-lt"/>
            </a:endParaRPr>
          </a:p>
          <a:p>
            <a:pPr algn="l"/>
            <a:r>
              <a:rPr lang="en-US" sz="1400" dirty="0">
                <a:cs typeface="Segoe UI"/>
              </a:rPr>
              <a:t>C. Include cultural responsiveness in reviews of curriculum and assessment design.</a:t>
            </a:r>
            <a:endParaRPr lang="en-US" sz="1400" dirty="0">
              <a:ea typeface="+mn-lt"/>
              <a:cs typeface="+mn-lt"/>
            </a:endParaRPr>
          </a:p>
          <a:p>
            <a:pPr algn="l"/>
            <a:r>
              <a:rPr lang="en-US" sz="1400" dirty="0">
                <a:cs typeface="Segoe UI"/>
              </a:rPr>
              <a:t>D. Identify annually whether the discipline process has any disproportionate impact on minority, English language learner status students, or a negative impact on special education students.</a:t>
            </a:r>
            <a:endParaRPr lang="en-US" sz="1400" dirty="0">
              <a:ea typeface="+mn-lt"/>
              <a:cs typeface="+mn-lt"/>
            </a:endParaRPr>
          </a:p>
          <a:p>
            <a:pPr algn="l"/>
            <a:r>
              <a:rPr lang="en-US" sz="1400" b="1" dirty="0">
                <a:cs typeface="Segoe UI"/>
              </a:rPr>
              <a:t>E. Recruit and increase participation of persons from underrepresented groups on school programs; and </a:t>
            </a:r>
            <a:endParaRPr lang="en-US" sz="1400" b="1" dirty="0">
              <a:ea typeface="+mn-lt"/>
              <a:cs typeface="+mn-lt"/>
            </a:endParaRPr>
          </a:p>
          <a:p>
            <a:pPr algn="l"/>
            <a:r>
              <a:rPr lang="en-US" sz="1400" b="1" dirty="0">
                <a:cs typeface="Segoe UI"/>
              </a:rPr>
              <a:t>F. Report annually on the employment, retention, recruiting, and placement of persons from underrepresented groups.</a:t>
            </a:r>
            <a:endParaRPr lang="en-US" sz="1400" dirty="0">
              <a:ea typeface="+mn-lt"/>
              <a:cs typeface="+mn-lt"/>
            </a:endParaRPr>
          </a:p>
          <a:p>
            <a:pPr algn="l"/>
            <a:r>
              <a:rPr lang="en-US" sz="1400" dirty="0">
                <a:cs typeface="Segoe UI"/>
              </a:rPr>
              <a:t>IV.  Implementation</a:t>
            </a:r>
            <a:endParaRPr lang="en-US" sz="1400" dirty="0">
              <a:ea typeface="+mn-lt"/>
              <a:cs typeface="+mn-lt"/>
            </a:endParaRPr>
          </a:p>
          <a:p>
            <a:pPr algn="l"/>
            <a:r>
              <a:rPr lang="en-US" sz="1400" dirty="0">
                <a:cs typeface="Segoe UI"/>
              </a:rPr>
              <a:t>The Board directs the Superintendent to implement this policy.</a:t>
            </a:r>
            <a:endParaRPr lang="en-US" sz="1400" dirty="0">
              <a:ea typeface="+mn-lt"/>
              <a:cs typeface="+mn-lt"/>
            </a:endParaRPr>
          </a:p>
          <a:p>
            <a:endParaRPr lang="en-US" dirty="0">
              <a:cs typeface="Segoe UI"/>
            </a:endParaRPr>
          </a:p>
        </p:txBody>
      </p:sp>
    </p:spTree>
    <p:extLst>
      <p:ext uri="{BB962C8B-B14F-4D97-AF65-F5344CB8AC3E}">
        <p14:creationId xmlns:p14="http://schemas.microsoft.com/office/powerpoint/2010/main" val="31759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227012" y="76200"/>
            <a:ext cx="11961813" cy="1397000"/>
          </a:xfrm>
        </p:spPr>
        <p:txBody>
          <a:bodyPr>
            <a:normAutofit/>
          </a:bodyPr>
          <a:lstStyle/>
          <a:p>
            <a:r>
              <a:rPr lang="en-US" sz="2800" b="1" dirty="0">
                <a:solidFill>
                  <a:schemeClr val="accent1">
                    <a:lumMod val="50000"/>
                  </a:schemeClr>
                </a:solidFill>
                <a:cs typeface="Segoe UI"/>
              </a:rPr>
              <a:t>DCPS Equal Employment Opportunity Policy 502.01 and 502.02</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idx="1"/>
          </p:nvPr>
        </p:nvSpPr>
        <p:spPr/>
        <p:txBody>
          <a:bodyPr vert="horz" wrap="square" lIns="0" tIns="0" rIns="0" bIns="0" rtlCol="0" anchor="t">
            <a:noAutofit/>
          </a:bodyPr>
          <a:lstStyle/>
          <a:p>
            <a:pPr marL="0" indent="0">
              <a:buNone/>
            </a:pPr>
            <a:endParaRPr lang="en-US" sz="1600" dirty="0">
              <a:cs typeface="Segoe UI"/>
            </a:endParaRPr>
          </a:p>
          <a:p>
            <a:pPr algn="l"/>
            <a:r>
              <a:rPr lang="en-US" sz="1800" dirty="0">
                <a:ea typeface="+mn-lt"/>
                <a:cs typeface="+mn-lt"/>
              </a:rPr>
              <a:t>It is the policy of the Board to provide equal opportunity in employment to all employees and applicants for employment. No person is to be discriminated against in employment because of race, color, sex (including pregnancy, gender identity, and sexual orientation), age, national origin, religion, disability, genetic information, reprisal, or any other basis prohibited by law.</a:t>
            </a:r>
            <a:br>
              <a:rPr lang="en-US" sz="1800" dirty="0">
                <a:ea typeface="+mn-lt"/>
                <a:cs typeface="+mn-lt"/>
              </a:rPr>
            </a:br>
            <a:br>
              <a:rPr lang="en-US" sz="1800" dirty="0">
                <a:ea typeface="+mn-lt"/>
                <a:cs typeface="+mn-lt"/>
              </a:rPr>
            </a:br>
            <a:r>
              <a:rPr lang="en-US" sz="1800" dirty="0">
                <a:ea typeface="+mn-lt"/>
                <a:cs typeface="+mn-lt"/>
              </a:rPr>
              <a:t>This policy applies to all terms, conditions, and privileges of employment including, but not limited to hiring, introductory period, training, placement and employee development, promotion, transfer, compensation, benefits, educational assistance, layoff and recall, social and recreational programs, employee facilities, termination, and retirement.</a:t>
            </a:r>
          </a:p>
          <a:p>
            <a:pPr algn="l"/>
            <a:endParaRPr lang="en-US" sz="1800" dirty="0">
              <a:cs typeface="Segoe UI"/>
            </a:endParaRPr>
          </a:p>
          <a:p>
            <a:pPr algn="l"/>
            <a:r>
              <a:rPr lang="en-US" sz="1800" dirty="0">
                <a:ea typeface="+mn-lt"/>
                <a:cs typeface="+mn-lt"/>
              </a:rPr>
              <a:t>It is the policy of the Board to be an equal opportunity employer and to hire individuals solely upon the basis of their qualifications and ability to do the job to be filled.</a:t>
            </a:r>
            <a:endParaRPr lang="en-US" sz="1800" dirty="0">
              <a:cs typeface="Segoe UI"/>
            </a:endParaRPr>
          </a:p>
          <a:p>
            <a:pPr marL="0" indent="0" algn="l">
              <a:buNone/>
            </a:pPr>
            <a:br>
              <a:rPr lang="en-US" dirty="0"/>
            </a:br>
            <a:endParaRPr lang="en-US" dirty="0"/>
          </a:p>
          <a:p>
            <a:pPr algn="l"/>
            <a:endParaRPr lang="en-US" dirty="0">
              <a:ea typeface="+mn-lt"/>
              <a:cs typeface="+mn-lt"/>
            </a:endParaRPr>
          </a:p>
          <a:p>
            <a:endParaRPr lang="en-US" dirty="0">
              <a:cs typeface="Segoe UI"/>
            </a:endParaRPr>
          </a:p>
        </p:txBody>
      </p:sp>
    </p:spTree>
    <p:extLst>
      <p:ext uri="{BB962C8B-B14F-4D97-AF65-F5344CB8AC3E}">
        <p14:creationId xmlns:p14="http://schemas.microsoft.com/office/powerpoint/2010/main" val="211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p:txBody>
          <a:bodyPr>
            <a:normAutofit/>
          </a:bodyPr>
          <a:lstStyle/>
          <a:p>
            <a:pPr algn="ctr"/>
            <a:r>
              <a:rPr lang="en-US" sz="3199" b="1" dirty="0">
                <a:solidFill>
                  <a:schemeClr val="accent1">
                    <a:lumMod val="50000"/>
                  </a:schemeClr>
                </a:solidFill>
                <a:cs typeface="Segoe UI"/>
              </a:rPr>
              <a:t>Hiring Practices per Maryland Legislature</a:t>
            </a:r>
            <a:br>
              <a:rPr lang="en-US" b="1" dirty="0">
                <a:solidFill>
                  <a:schemeClr val="accent1">
                    <a:lumMod val="50000"/>
                  </a:schemeClr>
                </a:solidFill>
              </a:rPr>
            </a:br>
            <a:r>
              <a:rPr lang="en-US" sz="3199" b="1" dirty="0">
                <a:solidFill>
                  <a:schemeClr val="accent1">
                    <a:lumMod val="50000"/>
                  </a:schemeClr>
                </a:solidFill>
                <a:cs typeface="Segoe UI"/>
              </a:rPr>
              <a:t>HB 1372 </a:t>
            </a:r>
            <a:r>
              <a:rPr lang="en-US" sz="3199" b="1" dirty="0" err="1">
                <a:solidFill>
                  <a:schemeClr val="accent1">
                    <a:lumMod val="50000"/>
                  </a:schemeClr>
                </a:solidFill>
                <a:cs typeface="Segoe UI"/>
              </a:rPr>
              <a:t>Kirwin</a:t>
            </a:r>
            <a:r>
              <a:rPr lang="en-US" sz="3199" b="1" dirty="0">
                <a:solidFill>
                  <a:schemeClr val="accent1">
                    <a:lumMod val="50000"/>
                  </a:schemeClr>
                </a:solidFill>
                <a:cs typeface="Segoe UI"/>
              </a:rPr>
              <a:t> Provision</a:t>
            </a:r>
            <a:endParaRPr lang="en-US" b="1" dirty="0">
              <a:solidFill>
                <a:schemeClr val="accent1">
                  <a:lumMod val="50000"/>
                </a:schemeClr>
              </a:solidFill>
            </a:endParaRPr>
          </a:p>
        </p:txBody>
      </p:sp>
      <p:sp>
        <p:nvSpPr>
          <p:cNvPr id="3" name="Text Placeholder 2">
            <a:extLst>
              <a:ext uri="{FF2B5EF4-FFF2-40B4-BE49-F238E27FC236}">
                <a16:creationId xmlns:a16="http://schemas.microsoft.com/office/drawing/2014/main" id="{EF99585A-5E1F-40FA-8E64-BB4F04611657}"/>
              </a:ext>
            </a:extLst>
          </p:cNvPr>
          <p:cNvSpPr>
            <a:spLocks noGrp="1"/>
          </p:cNvSpPr>
          <p:nvPr>
            <p:ph idx="1"/>
          </p:nvPr>
        </p:nvSpPr>
        <p:spPr/>
        <p:txBody>
          <a:bodyPr vert="horz" lIns="91416" tIns="45708" rIns="91416" bIns="45708" rtlCol="0" anchor="t">
            <a:normAutofit/>
          </a:bodyPr>
          <a:lstStyle/>
          <a:p>
            <a:r>
              <a:rPr lang="en-US" i="1" dirty="0">
                <a:ea typeface="+mn-lt"/>
                <a:cs typeface="+mn-lt"/>
              </a:rPr>
              <a:t>On or before July 1, 2022, each county board of education shall evaluate its hiring practices to determine if those practices are contributing to a lack of diversity in Maryland’s teaching staff, make changes as appropriate, and report its findings and proposed changes to the Governor and, in accordance with § 2–1257 of the State Government Article, the General Assembly, and the Accountability and Implementation Board established under Section 3 of this Act.</a:t>
            </a:r>
            <a:r>
              <a:rPr lang="en-US" dirty="0">
                <a:ea typeface="+mn-lt"/>
                <a:cs typeface="+mn-lt"/>
              </a:rPr>
              <a:t> </a:t>
            </a:r>
            <a:endParaRPr lang="en-US" dirty="0"/>
          </a:p>
          <a:p>
            <a:r>
              <a:rPr lang="en-US" i="1" dirty="0">
                <a:ea typeface="+mn-lt"/>
                <a:cs typeface="+mn-lt"/>
              </a:rPr>
              <a:t> </a:t>
            </a:r>
            <a:r>
              <a:rPr lang="en-US" dirty="0">
                <a:ea typeface="+mn-lt"/>
                <a:cs typeface="+mn-lt"/>
              </a:rPr>
              <a:t> </a:t>
            </a:r>
            <a:endParaRPr lang="en-US" dirty="0"/>
          </a:p>
          <a:p>
            <a:r>
              <a:rPr lang="en-US" dirty="0">
                <a:solidFill>
                  <a:srgbClr val="0070C0"/>
                </a:solidFill>
                <a:ea typeface="+mn-lt"/>
                <a:cs typeface="+mn-lt"/>
                <a:hlinkClick r:id="rId2">
                  <a:extLst>
                    <a:ext uri="{A12FA001-AC4F-418D-AE19-62706E023703}">
                      <ahyp:hlinkClr xmlns:ahyp="http://schemas.microsoft.com/office/drawing/2018/hyperlinkcolor" val="tx"/>
                    </a:ext>
                  </a:extLst>
                </a:hlinkClick>
              </a:rPr>
              <a:t>https://mgaleg.maryland.gov/2021RS/bills/hb/hb1372E.pdf</a:t>
            </a:r>
            <a:r>
              <a:rPr lang="en-US" dirty="0">
                <a:solidFill>
                  <a:srgbClr val="0070C0"/>
                </a:solidFill>
                <a:ea typeface="+mn-lt"/>
                <a:cs typeface="+mn-lt"/>
              </a:rPr>
              <a:t> </a:t>
            </a:r>
          </a:p>
        </p:txBody>
      </p:sp>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C27F-541D-43A4-9E23-A78EDB486615}"/>
              </a:ext>
            </a:extLst>
          </p:cNvPr>
          <p:cNvSpPr>
            <a:spLocks noGrp="1"/>
          </p:cNvSpPr>
          <p:nvPr>
            <p:ph type="ctrTitle"/>
          </p:nvPr>
        </p:nvSpPr>
        <p:spPr>
          <a:xfrm>
            <a:off x="237149" y="1498601"/>
            <a:ext cx="7008574" cy="3298825"/>
          </a:xfrm>
        </p:spPr>
        <p:txBody>
          <a:bodyPr anchor="b">
            <a:normAutofit/>
          </a:bodyPr>
          <a:lstStyle/>
          <a:p>
            <a:r>
              <a:rPr lang="en-US" dirty="0"/>
              <a:t>Educational Equity Task Force Stated Goal</a:t>
            </a:r>
            <a:br>
              <a:rPr lang="en-US" dirty="0"/>
            </a:br>
            <a:endParaRPr lang="en-US" dirty="0"/>
          </a:p>
        </p:txBody>
      </p:sp>
      <p:sp>
        <p:nvSpPr>
          <p:cNvPr id="3" name="Text Placeholder 2">
            <a:extLst>
              <a:ext uri="{FF2B5EF4-FFF2-40B4-BE49-F238E27FC236}">
                <a16:creationId xmlns:a16="http://schemas.microsoft.com/office/drawing/2014/main" id="{B29C3AB6-A028-4C3B-BCD1-334CDA338732}"/>
              </a:ext>
            </a:extLst>
          </p:cNvPr>
          <p:cNvSpPr>
            <a:spLocks noGrp="1"/>
          </p:cNvSpPr>
          <p:nvPr>
            <p:ph type="subTitle" idx="1"/>
          </p:nvPr>
        </p:nvSpPr>
        <p:spPr>
          <a:xfrm>
            <a:off x="237149" y="4927600"/>
            <a:ext cx="7008574" cy="1244600"/>
          </a:xfrm>
        </p:spPr>
        <p:txBody>
          <a:bodyPr vert="horz" lIns="0" tIns="0" rIns="0" bIns="0" rtlCol="0">
            <a:normAutofit/>
          </a:bodyPr>
          <a:lstStyle/>
          <a:p>
            <a:pPr>
              <a:spcAft>
                <a:spcPts val="600"/>
              </a:spcAft>
            </a:pPr>
            <a:r>
              <a:rPr lang="en-US" sz="2400" b="1" dirty="0">
                <a:solidFill>
                  <a:schemeClr val="accent1">
                    <a:lumMod val="50000"/>
                  </a:schemeClr>
                </a:solidFill>
              </a:rPr>
              <a:t>Review and promote equitable hiring practices; and the  development of programs to support and retain teachers of color.</a:t>
            </a:r>
          </a:p>
        </p:txBody>
      </p:sp>
    </p:spTree>
    <p:extLst>
      <p:ext uri="{BB962C8B-B14F-4D97-AF65-F5344CB8AC3E}">
        <p14:creationId xmlns:p14="http://schemas.microsoft.com/office/powerpoint/2010/main" val="15222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326D-1CEB-470D-A998-69F389F542BC}"/>
              </a:ext>
            </a:extLst>
          </p:cNvPr>
          <p:cNvSpPr>
            <a:spLocks noGrp="1"/>
          </p:cNvSpPr>
          <p:nvPr>
            <p:ph type="title"/>
          </p:nvPr>
        </p:nvSpPr>
        <p:spPr>
          <a:xfrm>
            <a:off x="1117309" y="76200"/>
            <a:ext cx="10157354" cy="990600"/>
          </a:xfrm>
        </p:spPr>
        <p:txBody>
          <a:bodyPr/>
          <a:lstStyle/>
          <a:p>
            <a:r>
              <a:rPr lang="en-US" b="1" dirty="0">
                <a:solidFill>
                  <a:schemeClr val="accent1">
                    <a:lumMod val="50000"/>
                  </a:schemeClr>
                </a:solidFill>
              </a:rPr>
              <a:t>DCPS Staff Demographics</a:t>
            </a:r>
          </a:p>
        </p:txBody>
      </p:sp>
      <p:sp>
        <p:nvSpPr>
          <p:cNvPr id="3" name="Text Placeholder 2">
            <a:extLst>
              <a:ext uri="{FF2B5EF4-FFF2-40B4-BE49-F238E27FC236}">
                <a16:creationId xmlns:a16="http://schemas.microsoft.com/office/drawing/2014/main" id="{A46A4968-1E6B-4CE3-95C6-B8EF3CCEDA35}"/>
              </a:ext>
            </a:extLst>
          </p:cNvPr>
          <p:cNvSpPr>
            <a:spLocks noGrp="1"/>
          </p:cNvSpPr>
          <p:nvPr>
            <p:ph idx="1"/>
          </p:nvPr>
        </p:nvSpPr>
        <p:spPr>
          <a:xfrm>
            <a:off x="1015735" y="1193800"/>
            <a:ext cx="10157354" cy="4470400"/>
          </a:xfrm>
        </p:spPr>
        <p:txBody>
          <a:bodyPr vert="horz" wrap="square" lIns="0" tIns="0" rIns="0" bIns="0" rtlCol="0" anchor="t">
            <a:noAutofit/>
          </a:bodyPr>
          <a:lstStyle/>
          <a:p>
            <a:r>
              <a:rPr lang="en-US" sz="1800" b="1" dirty="0"/>
              <a:t>Certificated &amp; Support Staff (2022)</a:t>
            </a:r>
            <a:endParaRPr lang="en-US" sz="1800" b="1" dirty="0">
              <a:cs typeface="Segoe UI"/>
            </a:endParaRPr>
          </a:p>
          <a:p>
            <a:pPr marL="285664" indent="-285664">
              <a:buFont typeface="Wingdings" panose="020B0604020202020204" pitchFamily="34" charset="0"/>
              <a:buChar char="§"/>
            </a:pPr>
            <a:r>
              <a:rPr lang="en-US" sz="1800" dirty="0">
                <a:cs typeface="Segoe UI"/>
              </a:rPr>
              <a:t>Certificated-</a:t>
            </a:r>
          </a:p>
          <a:p>
            <a:pPr marL="971259" lvl="1" indent="-285664">
              <a:buFont typeface="Wingdings" panose="020B0604020202020204" pitchFamily="34" charset="0"/>
              <a:buChar char="§"/>
            </a:pPr>
            <a:r>
              <a:rPr lang="en-US" sz="1800" dirty="0">
                <a:cs typeface="Segoe UI"/>
              </a:rPr>
              <a:t>A&amp; S ( AA-15, W-46)</a:t>
            </a:r>
          </a:p>
          <a:p>
            <a:pPr marL="971259" lvl="1" indent="-285664">
              <a:buFont typeface="Wingdings" panose="020B0604020202020204" pitchFamily="34" charset="0"/>
              <a:buChar char="§"/>
            </a:pPr>
            <a:r>
              <a:rPr lang="en-US" sz="1800" dirty="0">
                <a:cs typeface="Segoe UI"/>
              </a:rPr>
              <a:t>DE (AA-52, Asian-1, Pac. Is. -1, W-386)</a:t>
            </a:r>
          </a:p>
          <a:p>
            <a:pPr marL="285664" indent="-285664">
              <a:buChar char="•"/>
            </a:pPr>
            <a:r>
              <a:rPr lang="en-US" sz="1800" dirty="0">
                <a:cs typeface="Segoe UI"/>
              </a:rPr>
              <a:t>Support Staff-</a:t>
            </a:r>
          </a:p>
          <a:p>
            <a:pPr marL="971259" lvl="1" indent="-285664"/>
            <a:r>
              <a:rPr lang="en-US" sz="1800" dirty="0">
                <a:cs typeface="Segoe UI"/>
              </a:rPr>
              <a:t>ESP (AA-97, Asian-3, Other-1, W-174)</a:t>
            </a:r>
            <a:endParaRPr lang="en-US" sz="1800" dirty="0">
              <a:ea typeface="+mn-lt"/>
              <a:cs typeface="+mn-lt"/>
            </a:endParaRPr>
          </a:p>
          <a:p>
            <a:r>
              <a:rPr lang="en-US" sz="1800" b="1" dirty="0">
                <a:ea typeface="+mn-lt"/>
                <a:cs typeface="+mn-lt"/>
              </a:rPr>
              <a:t>Dorchester County Public Schools Leadership Demographics are as follows (2022)</a:t>
            </a:r>
            <a:endParaRPr lang="en-US" sz="1800" dirty="0">
              <a:ea typeface="+mn-lt"/>
              <a:cs typeface="+mn-lt"/>
            </a:endParaRPr>
          </a:p>
          <a:p>
            <a:pPr marL="285664" indent="-285664">
              <a:buFont typeface="Wingdings,Sans-Serif"/>
              <a:buChar char="§"/>
            </a:pPr>
            <a:r>
              <a:rPr lang="en-US" sz="1800" b="1" dirty="0">
                <a:ea typeface="+mn-lt"/>
                <a:cs typeface="+mn-lt"/>
              </a:rPr>
              <a:t>Executive team- 5 White</a:t>
            </a:r>
            <a:endParaRPr lang="en-US" sz="1800" dirty="0">
              <a:ea typeface="+mn-lt"/>
              <a:cs typeface="+mn-lt"/>
            </a:endParaRPr>
          </a:p>
          <a:p>
            <a:pPr marL="285664" indent="-285664">
              <a:buFont typeface="Wingdings,Sans-Serif"/>
              <a:buChar char="§"/>
            </a:pPr>
            <a:r>
              <a:rPr lang="en-US" sz="1800" b="1" dirty="0">
                <a:ea typeface="+mn-lt"/>
                <a:cs typeface="+mn-lt"/>
              </a:rPr>
              <a:t>Principals- 4  African American,  8 White</a:t>
            </a:r>
            <a:endParaRPr lang="en-US" sz="1800" dirty="0">
              <a:ea typeface="+mn-lt"/>
              <a:cs typeface="+mn-lt"/>
            </a:endParaRPr>
          </a:p>
          <a:p>
            <a:pPr marL="285664" indent="-285664">
              <a:buFont typeface="Wingdings,Sans-Serif"/>
              <a:buChar char="§"/>
            </a:pPr>
            <a:r>
              <a:rPr lang="en-US" sz="1800" b="1" dirty="0">
                <a:ea typeface="+mn-lt"/>
                <a:cs typeface="+mn-lt"/>
              </a:rPr>
              <a:t>Supervisors- 7 African American, 4 White</a:t>
            </a:r>
            <a:endParaRPr lang="en-US" sz="1800" dirty="0">
              <a:ea typeface="+mn-lt"/>
              <a:cs typeface="+mn-lt"/>
            </a:endParaRPr>
          </a:p>
          <a:p>
            <a:pPr marL="285664" indent="-285664">
              <a:buFont typeface="Wingdings,Sans-Serif"/>
              <a:buChar char="§"/>
            </a:pPr>
            <a:r>
              <a:rPr lang="en-US" sz="1800" b="1" dirty="0">
                <a:ea typeface="+mn-lt"/>
                <a:cs typeface="+mn-lt"/>
              </a:rPr>
              <a:t>Assistant Principals- 12 White, 5 African American</a:t>
            </a:r>
            <a:endParaRPr lang="en-US" sz="1800" dirty="0"/>
          </a:p>
        </p:txBody>
      </p:sp>
    </p:spTree>
    <p:extLst>
      <p:ext uri="{BB962C8B-B14F-4D97-AF65-F5344CB8AC3E}">
        <p14:creationId xmlns:p14="http://schemas.microsoft.com/office/powerpoint/2010/main" val="5707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161</TotalTime>
  <Words>3704</Words>
  <Application>Microsoft Office PowerPoint</Application>
  <PresentationFormat>Custom</PresentationFormat>
  <Paragraphs>255</Paragraphs>
  <Slides>26</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Century Gothic</vt:lpstr>
      <vt:lpstr>Segoe UI</vt:lpstr>
      <vt:lpstr>Source Sans Pro</vt:lpstr>
      <vt:lpstr>Wingdings</vt:lpstr>
      <vt:lpstr>Wingdings,Sans-Serif</vt:lpstr>
      <vt:lpstr>Class open house presentation</vt:lpstr>
      <vt:lpstr>Educational Equity, Diversity, and Inclusivity</vt:lpstr>
      <vt:lpstr>Current Perception is the reality</vt:lpstr>
      <vt:lpstr>DCPS Diversity Policy 100.06</vt:lpstr>
      <vt:lpstr>DCPS Equity Policy 100.07</vt:lpstr>
      <vt:lpstr>DCPS Equity Policy 100.07</vt:lpstr>
      <vt:lpstr>DCPS Equal Employment Opportunity Policy 502.01 and 502.02</vt:lpstr>
      <vt:lpstr>Hiring Practices per Maryland Legislature HB 1372 Kirwin Provision</vt:lpstr>
      <vt:lpstr>Educational Equity Task Force Stated Goal </vt:lpstr>
      <vt:lpstr>DCPS Staff Demographics</vt:lpstr>
      <vt:lpstr>State Analysis of Professional Staff by Assignment, Race/Ethnicity and Gender 2021</vt:lpstr>
      <vt:lpstr>Dorchester County Demographics</vt:lpstr>
      <vt:lpstr>Staff Diversity</vt:lpstr>
      <vt:lpstr>How to Recruit &amp; Retain</vt:lpstr>
      <vt:lpstr>Salary Impact 2021</vt:lpstr>
      <vt:lpstr>Specific Support Commitments</vt:lpstr>
      <vt:lpstr>Definitions</vt:lpstr>
      <vt:lpstr>Organizational Culture and Climate</vt:lpstr>
      <vt:lpstr>Professional Development and School Improvement</vt:lpstr>
      <vt:lpstr>Curriculum &amp; Assessment</vt:lpstr>
      <vt:lpstr>Equitable Discipline Practices</vt:lpstr>
      <vt:lpstr>Restorative Practices </vt:lpstr>
      <vt:lpstr>Community Collaboration</vt:lpstr>
      <vt:lpstr>Supports for Students and Staff</vt:lpstr>
      <vt:lpstr>Initiatives and Practices</vt:lpstr>
      <vt:lpstr>DCPS Educational Equity Task Force</vt:lpstr>
      <vt:lpstr>DCPS Educational Equity Task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Equity, Diversity, and Inclusivity</dc:title>
  <dc:creator>Howie, Kirk</dc:creator>
  <cp:lastModifiedBy>Dayton, Chris</cp:lastModifiedBy>
  <cp:revision>202</cp:revision>
  <dcterms:created xsi:type="dcterms:W3CDTF">2022-02-12T11:55:53Z</dcterms:created>
  <dcterms:modified xsi:type="dcterms:W3CDTF">2022-06-14T17:05:54Z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