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 roundtripDataSignature="AMtx7mgBf9z5jO7VMiZEWZDCngJG1mFD5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ffba14c52dd1f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g5ffba14c52dd1f4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5ffba14c52dd1f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g5ffba14c52dd1f4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5ffba14c52dd1f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g5ffba14c52dd1f4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ffba14c52dd1f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g5ffba14c52dd1f4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ffba14c52dd1f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5ffba14c52dd1f4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5ffba14c52dd1f4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5ffba14c52dd1f4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5ffba14c52dd1f4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5ffba14c52dd1f4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ffba14c52dd1f4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5ffba14c52dd1f4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ffba14c52dd1f4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5ffba14c52dd1f4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
        <p:cNvGrpSpPr/>
        <p:nvPr/>
      </p:nvGrpSpPr>
      <p:grpSpPr>
        <a:xfrm>
          <a:off x="0" y="0"/>
          <a:ext cx="0" cy="0"/>
          <a:chOff x="0" y="0"/>
          <a:chExt cx="0" cy="0"/>
        </a:xfrm>
      </p:grpSpPr>
      <p:sp>
        <p:nvSpPr>
          <p:cNvPr id="14" name="Google Shape;14;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
        <p:cNvGrpSpPr/>
        <p:nvPr/>
      </p:nvGrpSpPr>
      <p:grpSpPr>
        <a:xfrm>
          <a:off x="0" y="0"/>
          <a:ext cx="0" cy="0"/>
          <a:chOff x="0" y="0"/>
          <a:chExt cx="0" cy="0"/>
        </a:xfrm>
      </p:grpSpPr>
      <p:sp>
        <p:nvSpPr>
          <p:cNvPr id="17" name="Google Shape;17;p1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8" name="Google Shape;18;p1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 name="Google Shape;19;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
        <p:cNvGrpSpPr/>
        <p:nvPr/>
      </p:nvGrpSpPr>
      <p:grpSpPr>
        <a:xfrm>
          <a:off x="0" y="0"/>
          <a:ext cx="0" cy="0"/>
          <a:chOff x="0" y="0"/>
          <a:chExt cx="0" cy="0"/>
        </a:xfrm>
      </p:grpSpPr>
      <p:sp>
        <p:nvSpPr>
          <p:cNvPr id="21" name="Google Shape;21;p1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 name="Google Shape;22;p1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3" name="Google Shape;23;p1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4" name="Google Shape;24;p1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 name="Google Shape;2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9" name="Google Shape;2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p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7" name="Google Shape;3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1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74F"/>
        </a:solidFill>
        <a:effectLst/>
      </p:bgPr>
    </p:bg>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2883901" y="926625"/>
            <a:ext cx="3298249" cy="15618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a:solidFill>
                  <a:schemeClr val="lt1"/>
                </a:solidFill>
                <a:latin typeface="Times New Roman"/>
                <a:ea typeface="Times New Roman"/>
                <a:cs typeface="Times New Roman"/>
                <a:sym typeface="Times New Roman"/>
              </a:rPr>
              <a:t>DCTC </a:t>
            </a:r>
            <a:endParaRPr dirty="0">
              <a:solidFill>
                <a:schemeClr val="lt1"/>
              </a:solidFill>
              <a:latin typeface="Times New Roman"/>
              <a:ea typeface="Times New Roman"/>
              <a:cs typeface="Times New Roman"/>
              <a:sym typeface="Times New Roman"/>
            </a:endParaRPr>
          </a:p>
          <a:p>
            <a:pPr marL="0" lvl="0" indent="0" algn="ctr" rtl="0">
              <a:lnSpc>
                <a:spcPct val="100000"/>
              </a:lnSpc>
              <a:spcBef>
                <a:spcPts val="0"/>
              </a:spcBef>
              <a:spcAft>
                <a:spcPts val="0"/>
              </a:spcAft>
              <a:buSzPct val="111111"/>
              <a:buNone/>
            </a:pPr>
            <a:r>
              <a:rPr lang="en">
                <a:solidFill>
                  <a:schemeClr val="lt1"/>
                </a:solidFill>
                <a:latin typeface="Times New Roman"/>
                <a:ea typeface="Times New Roman"/>
                <a:cs typeface="Times New Roman"/>
                <a:sym typeface="Times New Roman"/>
              </a:rPr>
              <a:t>October  2022 </a:t>
            </a:r>
            <a:endParaRPr dirty="0">
              <a:solidFill>
                <a:schemeClr val="lt1"/>
              </a:solidFill>
              <a:latin typeface="Times New Roman"/>
              <a:ea typeface="Times New Roman"/>
              <a:cs typeface="Times New Roman"/>
              <a:sym typeface="Times New Roman"/>
            </a:endParaRPr>
          </a:p>
        </p:txBody>
      </p:sp>
      <p:sp>
        <p:nvSpPr>
          <p:cNvPr id="55" name="Google Shape;55;p1"/>
          <p:cNvSpPr txBox="1">
            <a:spLocks noGrp="1"/>
          </p:cNvSpPr>
          <p:nvPr>
            <p:ph type="subTitle" idx="1"/>
          </p:nvPr>
        </p:nvSpPr>
        <p:spPr>
          <a:xfrm>
            <a:off x="3045050" y="2625475"/>
            <a:ext cx="3376200" cy="12624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sz="1700" dirty="0">
                <a:solidFill>
                  <a:schemeClr val="bg1"/>
                </a:solidFill>
                <a:latin typeface="Times New Roman"/>
                <a:ea typeface="Times New Roman"/>
                <a:cs typeface="Times New Roman"/>
                <a:sym typeface="Times New Roman"/>
              </a:rPr>
              <a:t>Katelyn Masden, DCTC student Board of Education Representative </a:t>
            </a:r>
            <a:endParaRPr sz="1700" dirty="0">
              <a:solidFill>
                <a:schemeClr val="bg1"/>
              </a:solidFill>
              <a:latin typeface="Times New Roman"/>
              <a:ea typeface="Times New Roman"/>
              <a:cs typeface="Times New Roman"/>
              <a:sym typeface="Times New Roman"/>
            </a:endParaRPr>
          </a:p>
        </p:txBody>
      </p:sp>
      <p:pic>
        <p:nvPicPr>
          <p:cNvPr id="56" name="Google Shape;56;p1"/>
          <p:cNvPicPr preferRelativeResize="0"/>
          <p:nvPr/>
        </p:nvPicPr>
        <p:blipFill rotWithShape="1">
          <a:blip r:embed="rId3">
            <a:alphaModFix/>
          </a:blip>
          <a:srcRect/>
          <a:stretch/>
        </p:blipFill>
        <p:spPr>
          <a:xfrm>
            <a:off x="6260111" y="3350100"/>
            <a:ext cx="2334212" cy="1561800"/>
          </a:xfrm>
          <a:prstGeom prst="rect">
            <a:avLst/>
          </a:prstGeom>
          <a:noFill/>
          <a:ln>
            <a:noFill/>
          </a:ln>
        </p:spPr>
      </p:pic>
      <p:pic>
        <p:nvPicPr>
          <p:cNvPr id="57" name="Google Shape;57;p1" descr="Logo&#10;&#10;Description automatically generated"/>
          <p:cNvPicPr preferRelativeResize="0"/>
          <p:nvPr/>
        </p:nvPicPr>
        <p:blipFill rotWithShape="1">
          <a:blip r:embed="rId4">
            <a:alphaModFix/>
          </a:blip>
          <a:srcRect t="6164" b="4747"/>
          <a:stretch/>
        </p:blipFill>
        <p:spPr>
          <a:xfrm>
            <a:off x="0" y="1638400"/>
            <a:ext cx="3042598" cy="3509005"/>
          </a:xfrm>
          <a:custGeom>
            <a:avLst/>
            <a:gdLst/>
            <a:ahLst/>
            <a:cxnLst/>
            <a:rect l="l" t="t" r="r" b="b"/>
            <a:pathLst>
              <a:path w="5385130" h="6210629" extrusionOk="0">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ln>
            <a:noFill/>
          </a:ln>
        </p:spPr>
      </p:pic>
      <p:pic>
        <p:nvPicPr>
          <p:cNvPr id="58" name="Google Shape;58;p1"/>
          <p:cNvPicPr preferRelativeResize="0"/>
          <p:nvPr/>
        </p:nvPicPr>
        <p:blipFill rotWithShape="1">
          <a:blip r:embed="rId5">
            <a:alphaModFix/>
          </a:blip>
          <a:srcRect/>
          <a:stretch/>
        </p:blipFill>
        <p:spPr>
          <a:xfrm>
            <a:off x="6260100" y="211400"/>
            <a:ext cx="2528671" cy="2169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7474F"/>
        </a:solidFill>
        <a:effectLst/>
      </p:bgPr>
    </p:bg>
    <p:spTree>
      <p:nvGrpSpPr>
        <p:cNvPr id="1" name="Shape 150"/>
        <p:cNvGrpSpPr/>
        <p:nvPr/>
      </p:nvGrpSpPr>
      <p:grpSpPr>
        <a:xfrm>
          <a:off x="0" y="0"/>
          <a:ext cx="0" cy="0"/>
          <a:chOff x="0" y="0"/>
          <a:chExt cx="0" cy="0"/>
        </a:xfrm>
      </p:grpSpPr>
      <p:sp>
        <p:nvSpPr>
          <p:cNvPr id="151" name="Google Shape;151;g5ffba14c52dd1f4_38"/>
          <p:cNvSpPr txBox="1"/>
          <p:nvPr/>
        </p:nvSpPr>
        <p:spPr>
          <a:xfrm>
            <a:off x="781981" y="264200"/>
            <a:ext cx="4205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chemeClr val="lt1"/>
                </a:solidFill>
              </a:rPr>
              <a:t>Homeland Security</a:t>
            </a:r>
            <a:endParaRPr sz="3600" dirty="0">
              <a:solidFill>
                <a:schemeClr val="lt1"/>
              </a:solidFill>
            </a:endParaRPr>
          </a:p>
        </p:txBody>
      </p:sp>
      <p:pic>
        <p:nvPicPr>
          <p:cNvPr id="152" name="Google Shape;152;g5ffba14c52dd1f4_38"/>
          <p:cNvPicPr preferRelativeResize="0"/>
          <p:nvPr/>
        </p:nvPicPr>
        <p:blipFill rotWithShape="1">
          <a:blip r:embed="rId3">
            <a:alphaModFix/>
          </a:blip>
          <a:srcRect l="7328" t="58638" r="10697" b="19795"/>
          <a:stretch/>
        </p:blipFill>
        <p:spPr>
          <a:xfrm>
            <a:off x="4782200" y="2477900"/>
            <a:ext cx="1523951" cy="1242900"/>
          </a:xfrm>
          <a:prstGeom prst="rect">
            <a:avLst/>
          </a:prstGeom>
          <a:noFill/>
          <a:ln>
            <a:noFill/>
          </a:ln>
        </p:spPr>
      </p:pic>
      <p:pic>
        <p:nvPicPr>
          <p:cNvPr id="153" name="Google Shape;153;g5ffba14c52dd1f4_38"/>
          <p:cNvPicPr preferRelativeResize="0"/>
          <p:nvPr/>
        </p:nvPicPr>
        <p:blipFill rotWithShape="1">
          <a:blip r:embed="rId4">
            <a:alphaModFix/>
          </a:blip>
          <a:srcRect t="58794" r="-6157" b="25166"/>
          <a:stretch/>
        </p:blipFill>
        <p:spPr>
          <a:xfrm>
            <a:off x="6562000" y="2785650"/>
            <a:ext cx="1918600" cy="627424"/>
          </a:xfrm>
          <a:prstGeom prst="rect">
            <a:avLst/>
          </a:prstGeom>
          <a:noFill/>
          <a:ln>
            <a:noFill/>
          </a:ln>
        </p:spPr>
      </p:pic>
      <p:sp>
        <p:nvSpPr>
          <p:cNvPr id="154" name="Google Shape;154;g5ffba14c52dd1f4_38"/>
          <p:cNvSpPr txBox="1"/>
          <p:nvPr/>
        </p:nvSpPr>
        <p:spPr>
          <a:xfrm>
            <a:off x="496375" y="1070006"/>
            <a:ext cx="44910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rPr>
              <a:t>In Homeland Security and Emergency Preparedness, students worked this week to analyze fingerprints to identify them as an arch, loop or whorl. They then identified minutiae points, which are what makes each print unique to a person.</a:t>
            </a:r>
            <a:endParaRPr sz="1600" dirty="0">
              <a:solidFill>
                <a:schemeClr val="lt1"/>
              </a:solidFill>
            </a:endParaRPr>
          </a:p>
        </p:txBody>
      </p:sp>
      <p:sp>
        <p:nvSpPr>
          <p:cNvPr id="155" name="Google Shape;155;g5ffba14c52dd1f4_38"/>
          <p:cNvSpPr txBox="1"/>
          <p:nvPr/>
        </p:nvSpPr>
        <p:spPr>
          <a:xfrm>
            <a:off x="4987375" y="3842250"/>
            <a:ext cx="3855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rPr>
              <a:t>Students are seen removing prints from objects. They began by applying Mikrosil to a bottle with an uneven surface</a:t>
            </a:r>
            <a:endParaRPr sz="1600" dirty="0">
              <a:solidFill>
                <a:schemeClr val="lt1"/>
              </a:solidFill>
            </a:endParaRPr>
          </a:p>
        </p:txBody>
      </p:sp>
      <p:pic>
        <p:nvPicPr>
          <p:cNvPr id="156" name="Google Shape;156;g5ffba14c52dd1f4_38"/>
          <p:cNvPicPr preferRelativeResize="0"/>
          <p:nvPr/>
        </p:nvPicPr>
        <p:blipFill>
          <a:blip r:embed="rId5">
            <a:alphaModFix/>
          </a:blip>
          <a:stretch>
            <a:fillRect/>
          </a:stretch>
        </p:blipFill>
        <p:spPr>
          <a:xfrm>
            <a:off x="698100" y="2900550"/>
            <a:ext cx="3828250" cy="1920477"/>
          </a:xfrm>
          <a:prstGeom prst="rect">
            <a:avLst/>
          </a:prstGeom>
          <a:noFill/>
          <a:ln>
            <a:noFill/>
          </a:ln>
        </p:spPr>
      </p:pic>
      <p:pic>
        <p:nvPicPr>
          <p:cNvPr id="157" name="Google Shape;157;g5ffba14c52dd1f4_38"/>
          <p:cNvPicPr preferRelativeResize="0"/>
          <p:nvPr/>
        </p:nvPicPr>
        <p:blipFill>
          <a:blip r:embed="rId6">
            <a:alphaModFix/>
          </a:blip>
          <a:stretch>
            <a:fillRect/>
          </a:stretch>
        </p:blipFill>
        <p:spPr>
          <a:xfrm>
            <a:off x="5854374" y="331100"/>
            <a:ext cx="2804651" cy="2025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7474F"/>
        </a:solidFill>
        <a:effectLst/>
      </p:bgPr>
    </p:bg>
    <p:spTree>
      <p:nvGrpSpPr>
        <p:cNvPr id="1" name="Shape 62"/>
        <p:cNvGrpSpPr/>
        <p:nvPr/>
      </p:nvGrpSpPr>
      <p:grpSpPr>
        <a:xfrm>
          <a:off x="0" y="0"/>
          <a:ext cx="0" cy="0"/>
          <a:chOff x="0" y="0"/>
          <a:chExt cx="0" cy="0"/>
        </a:xfrm>
      </p:grpSpPr>
      <p:sp>
        <p:nvSpPr>
          <p:cNvPr id="63" name="Google Shape;63;g5ffba14c52dd1f4_5"/>
          <p:cNvSpPr txBox="1"/>
          <p:nvPr/>
        </p:nvSpPr>
        <p:spPr>
          <a:xfrm>
            <a:off x="1111500" y="185550"/>
            <a:ext cx="3460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Cosmetology </a:t>
            </a:r>
            <a:endParaRPr sz="3600" b="1" dirty="0">
              <a:solidFill>
                <a:schemeClr val="lt1"/>
              </a:solidFill>
            </a:endParaRPr>
          </a:p>
        </p:txBody>
      </p:sp>
      <p:pic>
        <p:nvPicPr>
          <p:cNvPr id="64" name="Google Shape;64;g5ffba14c52dd1f4_5"/>
          <p:cNvPicPr preferRelativeResize="0"/>
          <p:nvPr/>
        </p:nvPicPr>
        <p:blipFill>
          <a:blip r:embed="rId3">
            <a:alphaModFix/>
          </a:blip>
          <a:stretch>
            <a:fillRect/>
          </a:stretch>
        </p:blipFill>
        <p:spPr>
          <a:xfrm>
            <a:off x="238125" y="2627055"/>
            <a:ext cx="2365512" cy="2297370"/>
          </a:xfrm>
          <a:prstGeom prst="rect">
            <a:avLst/>
          </a:prstGeom>
          <a:noFill/>
          <a:ln>
            <a:noFill/>
          </a:ln>
        </p:spPr>
      </p:pic>
      <p:pic>
        <p:nvPicPr>
          <p:cNvPr id="65" name="Google Shape;65;g5ffba14c52dd1f4_5"/>
          <p:cNvPicPr preferRelativeResize="0"/>
          <p:nvPr/>
        </p:nvPicPr>
        <p:blipFill>
          <a:blip r:embed="rId4">
            <a:alphaModFix/>
          </a:blip>
          <a:stretch>
            <a:fillRect/>
          </a:stretch>
        </p:blipFill>
        <p:spPr>
          <a:xfrm>
            <a:off x="2746512" y="2627055"/>
            <a:ext cx="2144557" cy="2297370"/>
          </a:xfrm>
          <a:prstGeom prst="rect">
            <a:avLst/>
          </a:prstGeom>
          <a:noFill/>
          <a:ln>
            <a:noFill/>
          </a:ln>
        </p:spPr>
      </p:pic>
      <p:sp>
        <p:nvSpPr>
          <p:cNvPr id="66" name="Google Shape;66;g5ffba14c52dd1f4_5"/>
          <p:cNvSpPr txBox="1"/>
          <p:nvPr/>
        </p:nvSpPr>
        <p:spPr>
          <a:xfrm>
            <a:off x="5057696" y="3732330"/>
            <a:ext cx="40863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rPr>
              <a:t>Cosmetology students in Ms. Ewing's class visited Pleasant Day and performed mini-manicures for clients. It was a great opportunity for students to serve their</a:t>
            </a:r>
            <a:endParaRPr sz="1600" dirty="0">
              <a:solidFill>
                <a:schemeClr val="lt1"/>
              </a:solidFill>
            </a:endParaRPr>
          </a:p>
          <a:p>
            <a:pPr marL="0" lvl="0" indent="0" algn="l" rtl="0">
              <a:spcBef>
                <a:spcPts val="0"/>
              </a:spcBef>
              <a:spcAft>
                <a:spcPts val="0"/>
              </a:spcAft>
              <a:buNone/>
            </a:pPr>
            <a:r>
              <a:rPr lang="en" sz="1600">
                <a:solidFill>
                  <a:schemeClr val="lt1"/>
                </a:solidFill>
              </a:rPr>
              <a:t>community and get practice in their field.</a:t>
            </a:r>
            <a:endParaRPr sz="1600" dirty="0">
              <a:solidFill>
                <a:schemeClr val="lt1"/>
              </a:solidFill>
            </a:endParaRPr>
          </a:p>
        </p:txBody>
      </p:sp>
      <p:sp>
        <p:nvSpPr>
          <p:cNvPr id="67" name="Google Shape;67;g5ffba14c52dd1f4_5"/>
          <p:cNvSpPr txBox="1"/>
          <p:nvPr/>
        </p:nvSpPr>
        <p:spPr>
          <a:xfrm>
            <a:off x="2" y="812950"/>
            <a:ext cx="52308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rPr>
              <a:t>Ms. Budd and Ms. Ewing's classes had the opportunity to hear from Sports Clips professionals from both Cambridge and Easton locations when they paid a visit to their classrooms. Students learned about income potential, the application process and the educational opportunities provided by the franchise.</a:t>
            </a:r>
            <a:endParaRPr sz="1600" dirty="0">
              <a:solidFill>
                <a:schemeClr val="lt1"/>
              </a:solidFill>
            </a:endParaRPr>
          </a:p>
        </p:txBody>
      </p:sp>
      <p:pic>
        <p:nvPicPr>
          <p:cNvPr id="68" name="Google Shape;68;g5ffba14c52dd1f4_5"/>
          <p:cNvPicPr preferRelativeResize="0"/>
          <p:nvPr/>
        </p:nvPicPr>
        <p:blipFill>
          <a:blip r:embed="rId5">
            <a:alphaModFix/>
          </a:blip>
          <a:stretch>
            <a:fillRect/>
          </a:stretch>
        </p:blipFill>
        <p:spPr>
          <a:xfrm>
            <a:off x="5230791" y="185550"/>
            <a:ext cx="1784351" cy="3546781"/>
          </a:xfrm>
          <a:prstGeom prst="rect">
            <a:avLst/>
          </a:prstGeom>
          <a:noFill/>
          <a:ln>
            <a:noFill/>
          </a:ln>
        </p:spPr>
      </p:pic>
      <p:pic>
        <p:nvPicPr>
          <p:cNvPr id="69" name="Google Shape;69;g5ffba14c52dd1f4_5"/>
          <p:cNvPicPr preferRelativeResize="0"/>
          <p:nvPr/>
        </p:nvPicPr>
        <p:blipFill rotWithShape="1">
          <a:blip r:embed="rId6">
            <a:alphaModFix/>
          </a:blip>
          <a:srcRect t="1835"/>
          <a:stretch/>
        </p:blipFill>
        <p:spPr>
          <a:xfrm>
            <a:off x="7224750" y="185550"/>
            <a:ext cx="1784350" cy="3546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7474F"/>
        </a:solidFill>
        <a:effectLst/>
      </p:bgPr>
    </p:bg>
    <p:spTree>
      <p:nvGrpSpPr>
        <p:cNvPr id="1" name="Shape 73"/>
        <p:cNvGrpSpPr/>
        <p:nvPr/>
      </p:nvGrpSpPr>
      <p:grpSpPr>
        <a:xfrm>
          <a:off x="0" y="0"/>
          <a:ext cx="0" cy="0"/>
          <a:chOff x="0" y="0"/>
          <a:chExt cx="0" cy="0"/>
        </a:xfrm>
      </p:grpSpPr>
      <p:sp>
        <p:nvSpPr>
          <p:cNvPr id="74" name="Google Shape;74;g5ffba14c52dd1f4_13"/>
          <p:cNvSpPr txBox="1"/>
          <p:nvPr/>
        </p:nvSpPr>
        <p:spPr>
          <a:xfrm>
            <a:off x="273600" y="222674"/>
            <a:ext cx="40947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b="1">
                <a:solidFill>
                  <a:schemeClr val="lt1"/>
                </a:solidFill>
              </a:rPr>
              <a:t>Teacher Academy</a:t>
            </a:r>
            <a:r>
              <a:rPr lang="en" sz="3300"/>
              <a:t> </a:t>
            </a:r>
            <a:endParaRPr sz="3300" dirty="0"/>
          </a:p>
        </p:txBody>
      </p:sp>
      <p:pic>
        <p:nvPicPr>
          <p:cNvPr id="75" name="Google Shape;75;g5ffba14c52dd1f4_13"/>
          <p:cNvPicPr preferRelativeResize="0"/>
          <p:nvPr/>
        </p:nvPicPr>
        <p:blipFill rotWithShape="1">
          <a:blip r:embed="rId3">
            <a:alphaModFix/>
          </a:blip>
          <a:srcRect t="16506"/>
          <a:stretch/>
        </p:blipFill>
        <p:spPr>
          <a:xfrm>
            <a:off x="152400" y="3072975"/>
            <a:ext cx="1723024" cy="1918127"/>
          </a:xfrm>
          <a:prstGeom prst="rect">
            <a:avLst/>
          </a:prstGeom>
          <a:noFill/>
          <a:ln>
            <a:noFill/>
          </a:ln>
        </p:spPr>
      </p:pic>
      <p:pic>
        <p:nvPicPr>
          <p:cNvPr id="76" name="Google Shape;76;g5ffba14c52dd1f4_13"/>
          <p:cNvPicPr preferRelativeResize="0"/>
          <p:nvPr/>
        </p:nvPicPr>
        <p:blipFill rotWithShape="1">
          <a:blip r:embed="rId4">
            <a:alphaModFix/>
          </a:blip>
          <a:srcRect t="16506" r="5222"/>
          <a:stretch/>
        </p:blipFill>
        <p:spPr>
          <a:xfrm>
            <a:off x="2027825" y="3072975"/>
            <a:ext cx="1632275" cy="1918125"/>
          </a:xfrm>
          <a:prstGeom prst="rect">
            <a:avLst/>
          </a:prstGeom>
          <a:noFill/>
          <a:ln>
            <a:noFill/>
          </a:ln>
        </p:spPr>
      </p:pic>
      <p:pic>
        <p:nvPicPr>
          <p:cNvPr id="77" name="Google Shape;77;g5ffba14c52dd1f4_13"/>
          <p:cNvPicPr preferRelativeResize="0"/>
          <p:nvPr/>
        </p:nvPicPr>
        <p:blipFill rotWithShape="1">
          <a:blip r:embed="rId5">
            <a:alphaModFix/>
          </a:blip>
          <a:srcRect t="25694"/>
          <a:stretch/>
        </p:blipFill>
        <p:spPr>
          <a:xfrm>
            <a:off x="6333963" y="1321600"/>
            <a:ext cx="2429200" cy="3821900"/>
          </a:xfrm>
          <a:prstGeom prst="rect">
            <a:avLst/>
          </a:prstGeom>
          <a:noFill/>
          <a:ln>
            <a:noFill/>
          </a:ln>
        </p:spPr>
      </p:pic>
      <p:pic>
        <p:nvPicPr>
          <p:cNvPr id="78" name="Google Shape;78;g5ffba14c52dd1f4_13"/>
          <p:cNvPicPr preferRelativeResize="0"/>
          <p:nvPr/>
        </p:nvPicPr>
        <p:blipFill>
          <a:blip r:embed="rId6">
            <a:alphaModFix/>
          </a:blip>
          <a:stretch>
            <a:fillRect/>
          </a:stretch>
        </p:blipFill>
        <p:spPr>
          <a:xfrm>
            <a:off x="4368299" y="1321588"/>
            <a:ext cx="1965676" cy="3821901"/>
          </a:xfrm>
          <a:prstGeom prst="rect">
            <a:avLst/>
          </a:prstGeom>
          <a:noFill/>
          <a:ln>
            <a:noFill/>
          </a:ln>
        </p:spPr>
      </p:pic>
      <p:sp>
        <p:nvSpPr>
          <p:cNvPr id="79" name="Google Shape;79;g5ffba14c52dd1f4_13"/>
          <p:cNvSpPr txBox="1"/>
          <p:nvPr/>
        </p:nvSpPr>
        <p:spPr>
          <a:xfrm>
            <a:off x="4666854" y="222675"/>
            <a:ext cx="40008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rPr>
              <a:t>Junior students in Teacher Academy of Maryland learned how to use the Ellison machine</a:t>
            </a:r>
            <a:r>
              <a:rPr lang="en"/>
              <a:t>.</a:t>
            </a:r>
            <a:endParaRPr dirty="0"/>
          </a:p>
        </p:txBody>
      </p:sp>
      <p:sp>
        <p:nvSpPr>
          <p:cNvPr id="80" name="Google Shape;80;g5ffba14c52dd1f4_13"/>
          <p:cNvSpPr txBox="1"/>
          <p:nvPr/>
        </p:nvSpPr>
        <p:spPr>
          <a:xfrm>
            <a:off x="152400" y="869176"/>
            <a:ext cx="3453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rPr>
              <a:t>Seniors first day in their internships</a:t>
            </a:r>
            <a:endParaRPr sz="1800" dirty="0">
              <a:solidFill>
                <a:schemeClr val="lt1"/>
              </a:solidFill>
            </a:endParaRPr>
          </a:p>
        </p:txBody>
      </p:sp>
      <p:pic>
        <p:nvPicPr>
          <p:cNvPr id="81" name="Google Shape;81;g5ffba14c52dd1f4_13"/>
          <p:cNvPicPr preferRelativeResize="0"/>
          <p:nvPr/>
        </p:nvPicPr>
        <p:blipFill rotWithShape="1">
          <a:blip r:embed="rId7">
            <a:alphaModFix/>
          </a:blip>
          <a:srcRect t="12609" r="803" b="12601"/>
          <a:stretch/>
        </p:blipFill>
        <p:spPr>
          <a:xfrm>
            <a:off x="606287" y="1544374"/>
            <a:ext cx="2546125" cy="1439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7474F"/>
        </a:solidFill>
        <a:effectLst/>
      </p:bgPr>
    </p:bg>
    <p:spTree>
      <p:nvGrpSpPr>
        <p:cNvPr id="1" name="Shape 85"/>
        <p:cNvGrpSpPr/>
        <p:nvPr/>
      </p:nvGrpSpPr>
      <p:grpSpPr>
        <a:xfrm>
          <a:off x="0" y="0"/>
          <a:ext cx="0" cy="0"/>
          <a:chOff x="0" y="0"/>
          <a:chExt cx="0" cy="0"/>
        </a:xfrm>
      </p:grpSpPr>
      <p:sp>
        <p:nvSpPr>
          <p:cNvPr id="86" name="Google Shape;86;g5ffba14c52dd1f4_16"/>
          <p:cNvSpPr txBox="1"/>
          <p:nvPr/>
        </p:nvSpPr>
        <p:spPr>
          <a:xfrm>
            <a:off x="2004675" y="207550"/>
            <a:ext cx="5031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chemeClr val="lt1"/>
                </a:solidFill>
              </a:rPr>
              <a:t>Medium / Heavy Trucks</a:t>
            </a:r>
            <a:endParaRPr sz="3600" dirty="0">
              <a:solidFill>
                <a:schemeClr val="lt1"/>
              </a:solidFill>
            </a:endParaRPr>
          </a:p>
        </p:txBody>
      </p:sp>
      <p:pic>
        <p:nvPicPr>
          <p:cNvPr id="87" name="Google Shape;87;g5ffba14c52dd1f4_16"/>
          <p:cNvPicPr preferRelativeResize="0"/>
          <p:nvPr/>
        </p:nvPicPr>
        <p:blipFill rotWithShape="1">
          <a:blip r:embed="rId3">
            <a:alphaModFix/>
          </a:blip>
          <a:srcRect t="27314" b="18251"/>
          <a:stretch/>
        </p:blipFill>
        <p:spPr>
          <a:xfrm>
            <a:off x="6885075" y="2020126"/>
            <a:ext cx="1796125" cy="2115900"/>
          </a:xfrm>
          <a:prstGeom prst="rect">
            <a:avLst/>
          </a:prstGeom>
          <a:noFill/>
          <a:ln>
            <a:noFill/>
          </a:ln>
        </p:spPr>
      </p:pic>
      <p:pic>
        <p:nvPicPr>
          <p:cNvPr id="88" name="Google Shape;88;g5ffba14c52dd1f4_16"/>
          <p:cNvPicPr preferRelativeResize="0"/>
          <p:nvPr/>
        </p:nvPicPr>
        <p:blipFill rotWithShape="1">
          <a:blip r:embed="rId4">
            <a:alphaModFix/>
          </a:blip>
          <a:srcRect l="-14759" t="41724" r="14759" b="16383"/>
          <a:stretch/>
        </p:blipFill>
        <p:spPr>
          <a:xfrm>
            <a:off x="4126950" y="2020126"/>
            <a:ext cx="2333865" cy="2115900"/>
          </a:xfrm>
          <a:prstGeom prst="rect">
            <a:avLst/>
          </a:prstGeom>
          <a:noFill/>
          <a:ln>
            <a:noFill/>
          </a:ln>
        </p:spPr>
      </p:pic>
      <p:pic>
        <p:nvPicPr>
          <p:cNvPr id="89" name="Google Shape;89;g5ffba14c52dd1f4_16"/>
          <p:cNvPicPr preferRelativeResize="0"/>
          <p:nvPr/>
        </p:nvPicPr>
        <p:blipFill rotWithShape="1">
          <a:blip r:embed="rId5">
            <a:alphaModFix/>
          </a:blip>
          <a:srcRect t="27033" b="19424"/>
          <a:stretch/>
        </p:blipFill>
        <p:spPr>
          <a:xfrm>
            <a:off x="848800" y="1567776"/>
            <a:ext cx="1928799" cy="2235076"/>
          </a:xfrm>
          <a:prstGeom prst="rect">
            <a:avLst/>
          </a:prstGeom>
          <a:noFill/>
          <a:ln>
            <a:noFill/>
          </a:ln>
        </p:spPr>
      </p:pic>
      <p:sp>
        <p:nvSpPr>
          <p:cNvPr id="90" name="Google Shape;90;g5ffba14c52dd1f4_16"/>
          <p:cNvSpPr txBox="1"/>
          <p:nvPr/>
        </p:nvSpPr>
        <p:spPr>
          <a:xfrm>
            <a:off x="0" y="3934275"/>
            <a:ext cx="36264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rPr>
              <a:t>Students seen using outside micrometers to measure a crankshaft</a:t>
            </a:r>
            <a:endParaRPr sz="1600" dirty="0">
              <a:solidFill>
                <a:schemeClr val="lt1"/>
              </a:solidFill>
            </a:endParaRPr>
          </a:p>
        </p:txBody>
      </p:sp>
      <p:sp>
        <p:nvSpPr>
          <p:cNvPr id="91" name="Google Shape;91;g5ffba14c52dd1f4_16"/>
          <p:cNvSpPr txBox="1"/>
          <p:nvPr/>
        </p:nvSpPr>
        <p:spPr>
          <a:xfrm>
            <a:off x="3888581" y="4203720"/>
            <a:ext cx="5153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rPr>
              <a:t>Owen Jorette and Zach Sacona passed the ASE certification test for Diesel Engines </a:t>
            </a:r>
            <a:endParaRPr sz="1600" dirty="0">
              <a:solidFill>
                <a:schemeClr val="lt1"/>
              </a:solidFill>
            </a:endParaRPr>
          </a:p>
        </p:txBody>
      </p:sp>
      <p:sp>
        <p:nvSpPr>
          <p:cNvPr id="92" name="Google Shape;92;g5ffba14c52dd1f4_16"/>
          <p:cNvSpPr txBox="1"/>
          <p:nvPr/>
        </p:nvSpPr>
        <p:spPr>
          <a:xfrm>
            <a:off x="3831684" y="1077825"/>
            <a:ext cx="5153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rPr>
              <a:t>Owen Jorette and Landon Abey are now ASE Certified in inspection Maintenance and Minor Repair</a:t>
            </a:r>
            <a:r>
              <a:rPr lang="en">
                <a:solidFill>
                  <a:schemeClr val="lt1"/>
                </a:solidFill>
              </a:rPr>
              <a:t>.</a:t>
            </a:r>
            <a:endParaRPr dirty="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7474F"/>
        </a:solidFill>
        <a:effectLst/>
      </p:bgPr>
    </p:bg>
    <p:spTree>
      <p:nvGrpSpPr>
        <p:cNvPr id="1" name="Shape 96"/>
        <p:cNvGrpSpPr/>
        <p:nvPr/>
      </p:nvGrpSpPr>
      <p:grpSpPr>
        <a:xfrm>
          <a:off x="0" y="0"/>
          <a:ext cx="0" cy="0"/>
          <a:chOff x="0" y="0"/>
          <a:chExt cx="0" cy="0"/>
        </a:xfrm>
      </p:grpSpPr>
      <p:sp>
        <p:nvSpPr>
          <p:cNvPr id="97" name="Google Shape;97;g5ffba14c52dd1f4_19"/>
          <p:cNvSpPr txBox="1"/>
          <p:nvPr/>
        </p:nvSpPr>
        <p:spPr>
          <a:xfrm>
            <a:off x="3261750" y="122675"/>
            <a:ext cx="2620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Auto tech </a:t>
            </a:r>
            <a:endParaRPr sz="3600" b="1" dirty="0">
              <a:solidFill>
                <a:schemeClr val="lt1"/>
              </a:solidFill>
            </a:endParaRPr>
          </a:p>
        </p:txBody>
      </p:sp>
      <p:pic>
        <p:nvPicPr>
          <p:cNvPr id="98" name="Google Shape;98;g5ffba14c52dd1f4_19"/>
          <p:cNvPicPr preferRelativeResize="0"/>
          <p:nvPr/>
        </p:nvPicPr>
        <p:blipFill rotWithShape="1">
          <a:blip r:embed="rId3">
            <a:alphaModFix/>
          </a:blip>
          <a:srcRect t="43676" b="21628"/>
          <a:stretch/>
        </p:blipFill>
        <p:spPr>
          <a:xfrm>
            <a:off x="697725" y="1853083"/>
            <a:ext cx="2376449" cy="1784550"/>
          </a:xfrm>
          <a:prstGeom prst="rect">
            <a:avLst/>
          </a:prstGeom>
          <a:noFill/>
          <a:ln>
            <a:noFill/>
          </a:ln>
        </p:spPr>
      </p:pic>
      <p:sp>
        <p:nvSpPr>
          <p:cNvPr id="99" name="Google Shape;99;g5ffba14c52dd1f4_19"/>
          <p:cNvSpPr txBox="1"/>
          <p:nvPr/>
        </p:nvSpPr>
        <p:spPr>
          <a:xfrm>
            <a:off x="125094" y="938937"/>
            <a:ext cx="3678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rPr>
              <a:t>Three automotive students passed 2 of their ASE Certification exams under the tutelage of Mr. Perry.</a:t>
            </a:r>
            <a:endParaRPr dirty="0">
              <a:solidFill>
                <a:schemeClr val="lt1"/>
              </a:solidFill>
            </a:endParaRPr>
          </a:p>
        </p:txBody>
      </p:sp>
      <p:sp>
        <p:nvSpPr>
          <p:cNvPr id="100" name="Google Shape;100;g5ffba14c52dd1f4_19"/>
          <p:cNvSpPr txBox="1"/>
          <p:nvPr/>
        </p:nvSpPr>
        <p:spPr>
          <a:xfrm>
            <a:off x="95252" y="3720475"/>
            <a:ext cx="3737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rPr>
              <a:t>Left to right are Brooks McDuffie (CSD, NHS President),Gavin Whitman (ND), and Tyler Tyson (CSD).</a:t>
            </a:r>
            <a:endParaRPr sz="1600" dirty="0">
              <a:solidFill>
                <a:schemeClr val="lt1"/>
              </a:solidFill>
            </a:endParaRPr>
          </a:p>
        </p:txBody>
      </p:sp>
      <p:pic>
        <p:nvPicPr>
          <p:cNvPr id="101" name="Google Shape;101;g5ffba14c52dd1f4_19"/>
          <p:cNvPicPr preferRelativeResize="0"/>
          <p:nvPr/>
        </p:nvPicPr>
        <p:blipFill rotWithShape="1">
          <a:blip r:embed="rId4">
            <a:alphaModFix/>
          </a:blip>
          <a:srcRect l="1750" r="2592"/>
          <a:stretch/>
        </p:blipFill>
        <p:spPr>
          <a:xfrm>
            <a:off x="5410200" y="3141950"/>
            <a:ext cx="3518300" cy="1830100"/>
          </a:xfrm>
          <a:prstGeom prst="rect">
            <a:avLst/>
          </a:prstGeom>
          <a:noFill/>
          <a:ln>
            <a:noFill/>
          </a:ln>
        </p:spPr>
      </p:pic>
      <p:pic>
        <p:nvPicPr>
          <p:cNvPr id="102" name="Google Shape;102;g5ffba14c52dd1f4_19"/>
          <p:cNvPicPr preferRelativeResize="0"/>
          <p:nvPr/>
        </p:nvPicPr>
        <p:blipFill>
          <a:blip r:embed="rId5">
            <a:alphaModFix/>
          </a:blip>
          <a:stretch>
            <a:fillRect/>
          </a:stretch>
        </p:blipFill>
        <p:spPr>
          <a:xfrm>
            <a:off x="6253976" y="657226"/>
            <a:ext cx="2259775" cy="2237403"/>
          </a:xfrm>
          <a:prstGeom prst="rect">
            <a:avLst/>
          </a:prstGeom>
          <a:noFill/>
          <a:ln>
            <a:noFill/>
          </a:ln>
        </p:spPr>
      </p:pic>
      <p:pic>
        <p:nvPicPr>
          <p:cNvPr id="103" name="Google Shape;103;g5ffba14c52dd1f4_19"/>
          <p:cNvPicPr preferRelativeResize="0"/>
          <p:nvPr/>
        </p:nvPicPr>
        <p:blipFill>
          <a:blip r:embed="rId6">
            <a:alphaModFix/>
          </a:blip>
          <a:stretch>
            <a:fillRect/>
          </a:stretch>
        </p:blipFill>
        <p:spPr>
          <a:xfrm>
            <a:off x="3787370" y="1646425"/>
            <a:ext cx="2259783" cy="2220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7474F"/>
        </a:solidFill>
        <a:effectLst/>
      </p:bgPr>
    </p:bg>
    <p:spTree>
      <p:nvGrpSpPr>
        <p:cNvPr id="1" name="Shape 107"/>
        <p:cNvGrpSpPr/>
        <p:nvPr/>
      </p:nvGrpSpPr>
      <p:grpSpPr>
        <a:xfrm>
          <a:off x="0" y="0"/>
          <a:ext cx="0" cy="0"/>
          <a:chOff x="0" y="0"/>
          <a:chExt cx="0" cy="0"/>
        </a:xfrm>
      </p:grpSpPr>
      <p:sp>
        <p:nvSpPr>
          <p:cNvPr id="108" name="Google Shape;108;g5ffba14c52dd1f4_22"/>
          <p:cNvSpPr txBox="1"/>
          <p:nvPr/>
        </p:nvSpPr>
        <p:spPr>
          <a:xfrm>
            <a:off x="208750" y="65675"/>
            <a:ext cx="383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PLTW - Biomed </a:t>
            </a:r>
            <a:endParaRPr sz="3600" b="1" dirty="0">
              <a:solidFill>
                <a:schemeClr val="lt1"/>
              </a:solidFill>
            </a:endParaRPr>
          </a:p>
        </p:txBody>
      </p:sp>
      <p:pic>
        <p:nvPicPr>
          <p:cNvPr id="109" name="Google Shape;109;g5ffba14c52dd1f4_22"/>
          <p:cNvPicPr preferRelativeResize="0"/>
          <p:nvPr/>
        </p:nvPicPr>
        <p:blipFill rotWithShape="1">
          <a:blip r:embed="rId3">
            <a:alphaModFix/>
          </a:blip>
          <a:srcRect t="31609" b="8728"/>
          <a:stretch/>
        </p:blipFill>
        <p:spPr>
          <a:xfrm>
            <a:off x="5071426" y="162325"/>
            <a:ext cx="1791080" cy="2312948"/>
          </a:xfrm>
          <a:prstGeom prst="rect">
            <a:avLst/>
          </a:prstGeom>
          <a:noFill/>
          <a:ln>
            <a:noFill/>
          </a:ln>
        </p:spPr>
      </p:pic>
      <p:pic>
        <p:nvPicPr>
          <p:cNvPr id="110" name="Google Shape;110;g5ffba14c52dd1f4_22"/>
          <p:cNvPicPr preferRelativeResize="0"/>
          <p:nvPr/>
        </p:nvPicPr>
        <p:blipFill rotWithShape="1">
          <a:blip r:embed="rId4">
            <a:alphaModFix/>
          </a:blip>
          <a:srcRect t="17817" b="24070"/>
          <a:stretch/>
        </p:blipFill>
        <p:spPr>
          <a:xfrm>
            <a:off x="5293251" y="2807587"/>
            <a:ext cx="1347433" cy="1694676"/>
          </a:xfrm>
          <a:prstGeom prst="rect">
            <a:avLst/>
          </a:prstGeom>
          <a:noFill/>
          <a:ln>
            <a:noFill/>
          </a:ln>
        </p:spPr>
      </p:pic>
      <p:pic>
        <p:nvPicPr>
          <p:cNvPr id="111" name="Google Shape;111;g5ffba14c52dd1f4_22"/>
          <p:cNvPicPr preferRelativeResize="0"/>
          <p:nvPr/>
        </p:nvPicPr>
        <p:blipFill rotWithShape="1">
          <a:blip r:embed="rId5">
            <a:alphaModFix/>
          </a:blip>
          <a:srcRect t="22646" b="20020"/>
          <a:stretch/>
        </p:blipFill>
        <p:spPr>
          <a:xfrm>
            <a:off x="161925" y="950362"/>
            <a:ext cx="1863975" cy="2312925"/>
          </a:xfrm>
          <a:prstGeom prst="rect">
            <a:avLst/>
          </a:prstGeom>
          <a:noFill/>
          <a:ln>
            <a:noFill/>
          </a:ln>
        </p:spPr>
      </p:pic>
      <p:pic>
        <p:nvPicPr>
          <p:cNvPr id="112" name="Google Shape;112;g5ffba14c52dd1f4_22"/>
          <p:cNvPicPr preferRelativeResize="0"/>
          <p:nvPr/>
        </p:nvPicPr>
        <p:blipFill rotWithShape="1">
          <a:blip r:embed="rId6">
            <a:alphaModFix/>
          </a:blip>
          <a:srcRect t="9973" b="58403"/>
          <a:stretch/>
        </p:blipFill>
        <p:spPr>
          <a:xfrm>
            <a:off x="2110225" y="1314149"/>
            <a:ext cx="2261750" cy="1694676"/>
          </a:xfrm>
          <a:prstGeom prst="rect">
            <a:avLst/>
          </a:prstGeom>
          <a:noFill/>
          <a:ln>
            <a:noFill/>
          </a:ln>
        </p:spPr>
      </p:pic>
      <p:sp>
        <p:nvSpPr>
          <p:cNvPr id="113" name="Google Shape;113;g5ffba14c52dd1f4_22"/>
          <p:cNvSpPr txBox="1"/>
          <p:nvPr/>
        </p:nvSpPr>
        <p:spPr>
          <a:xfrm>
            <a:off x="368927" y="3409075"/>
            <a:ext cx="38889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lt1"/>
                </a:solidFill>
              </a:rPr>
              <a:t>Medical Services and Homeland Security students designed their own Corsi Cubes, a do-it-yourself air purifier that can aid in reducing airborne viral particles like COVID-19 and Flu in homes, schools, and offices</a:t>
            </a:r>
            <a:r>
              <a:rPr lang="en" sz="1500"/>
              <a:t>.</a:t>
            </a:r>
            <a:endParaRPr sz="1500" dirty="0"/>
          </a:p>
        </p:txBody>
      </p:sp>
      <p:sp>
        <p:nvSpPr>
          <p:cNvPr id="114" name="Google Shape;114;g5ffba14c52dd1f4_22"/>
          <p:cNvSpPr txBox="1"/>
          <p:nvPr/>
        </p:nvSpPr>
        <p:spPr>
          <a:xfrm>
            <a:off x="6943301" y="610800"/>
            <a:ext cx="20409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rPr>
              <a:t>Check out the October DCTC PLTW Biomedical Science</a:t>
            </a:r>
            <a:endParaRPr sz="1600" dirty="0">
              <a:solidFill>
                <a:schemeClr val="lt1"/>
              </a:solidFill>
            </a:endParaRPr>
          </a:p>
          <a:p>
            <a:pPr marL="0" lvl="0" indent="0" algn="ctr" rtl="0">
              <a:spcBef>
                <a:spcPts val="0"/>
              </a:spcBef>
              <a:spcAft>
                <a:spcPts val="0"/>
              </a:spcAft>
              <a:buNone/>
            </a:pPr>
            <a:r>
              <a:rPr lang="en" sz="1600">
                <a:solidFill>
                  <a:schemeClr val="lt1"/>
                </a:solidFill>
              </a:rPr>
              <a:t>Newsletters.</a:t>
            </a:r>
            <a:endParaRPr sz="1600" dirty="0">
              <a:solidFill>
                <a:schemeClr val="lt1"/>
              </a:solidFill>
            </a:endParaRPr>
          </a:p>
        </p:txBody>
      </p:sp>
      <p:pic>
        <p:nvPicPr>
          <p:cNvPr id="115" name="Google Shape;115;g5ffba14c52dd1f4_22"/>
          <p:cNvPicPr preferRelativeResize="0"/>
          <p:nvPr/>
        </p:nvPicPr>
        <p:blipFill>
          <a:blip r:embed="rId7">
            <a:alphaModFix/>
          </a:blip>
          <a:stretch>
            <a:fillRect/>
          </a:stretch>
        </p:blipFill>
        <p:spPr>
          <a:xfrm>
            <a:off x="7120225" y="2475272"/>
            <a:ext cx="1863975" cy="23593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7474F"/>
        </a:solidFill>
        <a:effectLst/>
      </p:bgPr>
    </p:bg>
    <p:spTree>
      <p:nvGrpSpPr>
        <p:cNvPr id="1" name="Shape 119"/>
        <p:cNvGrpSpPr/>
        <p:nvPr/>
      </p:nvGrpSpPr>
      <p:grpSpPr>
        <a:xfrm>
          <a:off x="0" y="0"/>
          <a:ext cx="0" cy="0"/>
          <a:chOff x="0" y="0"/>
          <a:chExt cx="0" cy="0"/>
        </a:xfrm>
      </p:grpSpPr>
      <p:sp>
        <p:nvSpPr>
          <p:cNvPr id="120" name="Google Shape;120;g5ffba14c52dd1f4_29"/>
          <p:cNvSpPr txBox="1"/>
          <p:nvPr/>
        </p:nvSpPr>
        <p:spPr>
          <a:xfrm>
            <a:off x="96650" y="133805"/>
            <a:ext cx="7315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Welding and Masonry</a:t>
            </a:r>
            <a:endParaRPr sz="3600" b="1" dirty="0">
              <a:solidFill>
                <a:schemeClr val="lt1"/>
              </a:solidFill>
            </a:endParaRPr>
          </a:p>
        </p:txBody>
      </p:sp>
      <p:pic>
        <p:nvPicPr>
          <p:cNvPr id="121" name="Google Shape;121;g5ffba14c52dd1f4_29"/>
          <p:cNvPicPr preferRelativeResize="0"/>
          <p:nvPr/>
        </p:nvPicPr>
        <p:blipFill>
          <a:blip r:embed="rId3">
            <a:alphaModFix/>
          </a:blip>
          <a:stretch>
            <a:fillRect/>
          </a:stretch>
        </p:blipFill>
        <p:spPr>
          <a:xfrm>
            <a:off x="241606" y="2273443"/>
            <a:ext cx="3078914" cy="1866684"/>
          </a:xfrm>
          <a:prstGeom prst="rect">
            <a:avLst/>
          </a:prstGeom>
          <a:noFill/>
          <a:ln>
            <a:noFill/>
          </a:ln>
        </p:spPr>
      </p:pic>
      <p:pic>
        <p:nvPicPr>
          <p:cNvPr id="122" name="Google Shape;122;g5ffba14c52dd1f4_29"/>
          <p:cNvPicPr preferRelativeResize="0"/>
          <p:nvPr/>
        </p:nvPicPr>
        <p:blipFill>
          <a:blip r:embed="rId4">
            <a:alphaModFix/>
          </a:blip>
          <a:stretch>
            <a:fillRect/>
          </a:stretch>
        </p:blipFill>
        <p:spPr>
          <a:xfrm>
            <a:off x="2811437" y="2739405"/>
            <a:ext cx="3078914" cy="2181996"/>
          </a:xfrm>
          <a:prstGeom prst="rect">
            <a:avLst/>
          </a:prstGeom>
          <a:noFill/>
          <a:ln>
            <a:noFill/>
          </a:ln>
        </p:spPr>
      </p:pic>
      <p:sp>
        <p:nvSpPr>
          <p:cNvPr id="123" name="Google Shape;123;g5ffba14c52dd1f4_29"/>
          <p:cNvSpPr txBox="1"/>
          <p:nvPr/>
        </p:nvSpPr>
        <p:spPr>
          <a:xfrm>
            <a:off x="4686905" y="1396255"/>
            <a:ext cx="26274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lt1"/>
                </a:solidFill>
              </a:rPr>
              <a:t>Check out Colby Phillips working on a masonry arch. Thanks so much Mr. Bailey!</a:t>
            </a:r>
            <a:endParaRPr sz="1500" dirty="0">
              <a:solidFill>
                <a:schemeClr val="lt1"/>
              </a:solidFill>
            </a:endParaRPr>
          </a:p>
        </p:txBody>
      </p:sp>
      <p:pic>
        <p:nvPicPr>
          <p:cNvPr id="124" name="Google Shape;124;g5ffba14c52dd1f4_29"/>
          <p:cNvPicPr preferRelativeResize="0"/>
          <p:nvPr/>
        </p:nvPicPr>
        <p:blipFill>
          <a:blip r:embed="rId5">
            <a:alphaModFix/>
          </a:blip>
          <a:stretch>
            <a:fillRect/>
          </a:stretch>
        </p:blipFill>
        <p:spPr>
          <a:xfrm>
            <a:off x="7314300" y="190938"/>
            <a:ext cx="1543325" cy="3230225"/>
          </a:xfrm>
          <a:prstGeom prst="rect">
            <a:avLst/>
          </a:prstGeom>
          <a:noFill/>
          <a:ln>
            <a:noFill/>
          </a:ln>
        </p:spPr>
      </p:pic>
      <p:pic>
        <p:nvPicPr>
          <p:cNvPr id="125" name="Google Shape;125;g5ffba14c52dd1f4_29"/>
          <p:cNvPicPr preferRelativeResize="0"/>
          <p:nvPr/>
        </p:nvPicPr>
        <p:blipFill rotWithShape="1">
          <a:blip r:embed="rId6">
            <a:alphaModFix/>
          </a:blip>
          <a:srcRect t="14339" r="-25078"/>
          <a:stretch/>
        </p:blipFill>
        <p:spPr>
          <a:xfrm>
            <a:off x="6502325" y="2376000"/>
            <a:ext cx="1930325" cy="2644000"/>
          </a:xfrm>
          <a:prstGeom prst="rect">
            <a:avLst/>
          </a:prstGeom>
          <a:noFill/>
          <a:ln>
            <a:noFill/>
          </a:ln>
        </p:spPr>
      </p:pic>
      <p:sp>
        <p:nvSpPr>
          <p:cNvPr id="126" name="Google Shape;126;g5ffba14c52dd1f4_29"/>
          <p:cNvSpPr txBox="1"/>
          <p:nvPr/>
        </p:nvSpPr>
        <p:spPr>
          <a:xfrm>
            <a:off x="731100" y="703549"/>
            <a:ext cx="38409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dirty="0">
                <a:solidFill>
                  <a:schemeClr val="lt1"/>
                </a:solidFill>
              </a:rPr>
              <a:t>The American Welding Society Student Chapter of the Dorchester Career &amp; Technology Center ventured over to  Delmar, Delaware this evening to the General Refrigeration Company for a tour, meeting, and dinner.</a:t>
            </a:r>
            <a:endParaRPr sz="1500" dirty="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7474F"/>
        </a:solidFill>
        <a:effectLst/>
      </p:bgPr>
    </p:bg>
    <p:spTree>
      <p:nvGrpSpPr>
        <p:cNvPr id="1" name="Shape 130"/>
        <p:cNvGrpSpPr/>
        <p:nvPr/>
      </p:nvGrpSpPr>
      <p:grpSpPr>
        <a:xfrm>
          <a:off x="0" y="0"/>
          <a:ext cx="0" cy="0"/>
          <a:chOff x="0" y="0"/>
          <a:chExt cx="0" cy="0"/>
        </a:xfrm>
      </p:grpSpPr>
      <p:sp>
        <p:nvSpPr>
          <p:cNvPr id="131" name="Google Shape;131;g5ffba14c52dd1f4_32"/>
          <p:cNvSpPr txBox="1"/>
          <p:nvPr/>
        </p:nvSpPr>
        <p:spPr>
          <a:xfrm>
            <a:off x="2853600" y="187175"/>
            <a:ext cx="34368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a:solidFill>
                  <a:schemeClr val="lt1"/>
                </a:solidFill>
              </a:rPr>
              <a:t>Staff Shout Outs</a:t>
            </a:r>
            <a:endParaRPr sz="3400" dirty="0">
              <a:solidFill>
                <a:schemeClr val="lt1"/>
              </a:solidFill>
            </a:endParaRPr>
          </a:p>
        </p:txBody>
      </p:sp>
      <p:pic>
        <p:nvPicPr>
          <p:cNvPr id="132" name="Google Shape;132;g5ffba14c52dd1f4_32"/>
          <p:cNvPicPr preferRelativeResize="0"/>
          <p:nvPr/>
        </p:nvPicPr>
        <p:blipFill rotWithShape="1">
          <a:blip r:embed="rId3">
            <a:alphaModFix/>
          </a:blip>
          <a:srcRect t="33914" b="36217"/>
          <a:stretch/>
        </p:blipFill>
        <p:spPr>
          <a:xfrm>
            <a:off x="5676912" y="895182"/>
            <a:ext cx="2918050" cy="1886282"/>
          </a:xfrm>
          <a:prstGeom prst="rect">
            <a:avLst/>
          </a:prstGeom>
          <a:noFill/>
          <a:ln>
            <a:noFill/>
          </a:ln>
        </p:spPr>
      </p:pic>
      <p:sp>
        <p:nvSpPr>
          <p:cNvPr id="133" name="Google Shape;133;g5ffba14c52dd1f4_32"/>
          <p:cNvSpPr txBox="1"/>
          <p:nvPr/>
        </p:nvSpPr>
        <p:spPr>
          <a:xfrm flipH="1">
            <a:off x="4467225" y="3468862"/>
            <a:ext cx="39846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rPr>
              <a:t>Celebrating our Dorchester County Public Schools Teacher of the Year Phil Albert! He picked up his new vehicle, accompanied by Superintendent of Schools Dave Bromwell. </a:t>
            </a:r>
            <a:endParaRPr sz="1600" dirty="0">
              <a:solidFill>
                <a:schemeClr val="lt1"/>
              </a:solidFill>
            </a:endParaRPr>
          </a:p>
        </p:txBody>
      </p:sp>
      <p:pic>
        <p:nvPicPr>
          <p:cNvPr id="134" name="Google Shape;134;g5ffba14c52dd1f4_32"/>
          <p:cNvPicPr preferRelativeResize="0"/>
          <p:nvPr/>
        </p:nvPicPr>
        <p:blipFill>
          <a:blip r:embed="rId4">
            <a:alphaModFix/>
          </a:blip>
          <a:stretch>
            <a:fillRect/>
          </a:stretch>
        </p:blipFill>
        <p:spPr>
          <a:xfrm>
            <a:off x="219075" y="1362075"/>
            <a:ext cx="3239175" cy="1981200"/>
          </a:xfrm>
          <a:prstGeom prst="rect">
            <a:avLst/>
          </a:prstGeom>
          <a:noFill/>
          <a:ln>
            <a:noFill/>
          </a:ln>
        </p:spPr>
      </p:pic>
      <p:sp>
        <p:nvSpPr>
          <p:cNvPr id="135" name="Google Shape;135;g5ffba14c52dd1f4_32"/>
          <p:cNvSpPr txBox="1"/>
          <p:nvPr/>
        </p:nvSpPr>
        <p:spPr>
          <a:xfrm>
            <a:off x="295275" y="3408099"/>
            <a:ext cx="3657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chemeClr val="lt1"/>
                </a:solidFill>
              </a:rPr>
              <a:t>DCTC Staff is against Bullying!!!</a:t>
            </a:r>
            <a:endParaRPr sz="1600" dirty="0">
              <a:solidFill>
                <a:schemeClr val="lt1"/>
              </a:solidFill>
            </a:endParaRPr>
          </a:p>
        </p:txBody>
      </p:sp>
      <p:pic>
        <p:nvPicPr>
          <p:cNvPr id="136" name="Google Shape;136;g5ffba14c52dd1f4_32"/>
          <p:cNvPicPr preferRelativeResize="0"/>
          <p:nvPr/>
        </p:nvPicPr>
        <p:blipFill>
          <a:blip r:embed="rId5">
            <a:alphaModFix/>
          </a:blip>
          <a:stretch>
            <a:fillRect/>
          </a:stretch>
        </p:blipFill>
        <p:spPr>
          <a:xfrm>
            <a:off x="4374166" y="1971675"/>
            <a:ext cx="1982433" cy="1497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7474F"/>
        </a:solidFill>
        <a:effectLst/>
      </p:bgPr>
    </p:bg>
    <p:spTree>
      <p:nvGrpSpPr>
        <p:cNvPr id="1" name="Shape 140"/>
        <p:cNvGrpSpPr/>
        <p:nvPr/>
      </p:nvGrpSpPr>
      <p:grpSpPr>
        <a:xfrm>
          <a:off x="0" y="0"/>
          <a:ext cx="0" cy="0"/>
          <a:chOff x="0" y="0"/>
          <a:chExt cx="0" cy="0"/>
        </a:xfrm>
      </p:grpSpPr>
      <p:sp>
        <p:nvSpPr>
          <p:cNvPr id="141" name="Google Shape;141;g5ffba14c52dd1f4_35"/>
          <p:cNvSpPr txBox="1"/>
          <p:nvPr/>
        </p:nvSpPr>
        <p:spPr>
          <a:xfrm>
            <a:off x="2285025" y="269100"/>
            <a:ext cx="506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Students of the month</a:t>
            </a:r>
            <a:endParaRPr sz="3600" b="1" dirty="0">
              <a:solidFill>
                <a:schemeClr val="lt1"/>
              </a:solidFill>
            </a:endParaRPr>
          </a:p>
        </p:txBody>
      </p:sp>
      <p:pic>
        <p:nvPicPr>
          <p:cNvPr id="142" name="Google Shape;142;g5ffba14c52dd1f4_35"/>
          <p:cNvPicPr preferRelativeResize="0"/>
          <p:nvPr/>
        </p:nvPicPr>
        <p:blipFill rotWithShape="1">
          <a:blip r:embed="rId3">
            <a:alphaModFix/>
          </a:blip>
          <a:srcRect b="13978"/>
          <a:stretch/>
        </p:blipFill>
        <p:spPr>
          <a:xfrm>
            <a:off x="2406775" y="1106650"/>
            <a:ext cx="1844625" cy="3341524"/>
          </a:xfrm>
          <a:prstGeom prst="rect">
            <a:avLst/>
          </a:prstGeom>
          <a:noFill/>
          <a:ln>
            <a:noFill/>
          </a:ln>
        </p:spPr>
      </p:pic>
      <p:pic>
        <p:nvPicPr>
          <p:cNvPr id="143" name="Google Shape;143;g5ffba14c52dd1f4_35"/>
          <p:cNvPicPr preferRelativeResize="0"/>
          <p:nvPr/>
        </p:nvPicPr>
        <p:blipFill rotWithShape="1">
          <a:blip r:embed="rId4">
            <a:alphaModFix/>
          </a:blip>
          <a:srcRect r="-1999" b="13978"/>
          <a:stretch/>
        </p:blipFill>
        <p:spPr>
          <a:xfrm>
            <a:off x="5307575" y="1106650"/>
            <a:ext cx="2042050" cy="3341526"/>
          </a:xfrm>
          <a:prstGeom prst="rect">
            <a:avLst/>
          </a:prstGeom>
          <a:noFill/>
          <a:ln>
            <a:noFill/>
          </a:ln>
        </p:spPr>
      </p:pic>
      <p:sp>
        <p:nvSpPr>
          <p:cNvPr id="144" name="Google Shape;144;g5ffba14c52dd1f4_35"/>
          <p:cNvSpPr txBox="1"/>
          <p:nvPr/>
        </p:nvSpPr>
        <p:spPr>
          <a:xfrm>
            <a:off x="619125" y="1916901"/>
            <a:ext cx="16539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rPr>
              <a:t>Nia White for being selected as DCTC's Students of the Month for</a:t>
            </a:r>
            <a:endParaRPr sz="1600" dirty="0">
              <a:solidFill>
                <a:schemeClr val="lt1"/>
              </a:solidFill>
            </a:endParaRPr>
          </a:p>
          <a:p>
            <a:pPr marL="0" lvl="0" indent="0" algn="ctr" rtl="0">
              <a:spcBef>
                <a:spcPts val="0"/>
              </a:spcBef>
              <a:spcAft>
                <a:spcPts val="0"/>
              </a:spcAft>
              <a:buNone/>
            </a:pPr>
            <a:r>
              <a:rPr lang="en" sz="1600" dirty="0">
                <a:solidFill>
                  <a:schemeClr val="lt1"/>
                </a:solidFill>
              </a:rPr>
              <a:t>September.</a:t>
            </a:r>
            <a:endParaRPr sz="1600" dirty="0">
              <a:solidFill>
                <a:schemeClr val="lt1"/>
              </a:solidFill>
            </a:endParaRPr>
          </a:p>
        </p:txBody>
      </p:sp>
      <p:sp>
        <p:nvSpPr>
          <p:cNvPr id="145" name="Google Shape;145;g5ffba14c52dd1f4_35"/>
          <p:cNvSpPr txBox="1"/>
          <p:nvPr/>
        </p:nvSpPr>
        <p:spPr>
          <a:xfrm>
            <a:off x="2474175" y="4546825"/>
            <a:ext cx="4686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rPr>
              <a:t>Thank you for demonstrating integrity this month! </a:t>
            </a:r>
            <a:endParaRPr sz="1600" dirty="0">
              <a:solidFill>
                <a:schemeClr val="lt1"/>
              </a:solidFill>
            </a:endParaRPr>
          </a:p>
        </p:txBody>
      </p:sp>
      <p:sp>
        <p:nvSpPr>
          <p:cNvPr id="146" name="Google Shape;146;g5ffba14c52dd1f4_35"/>
          <p:cNvSpPr txBox="1"/>
          <p:nvPr/>
        </p:nvSpPr>
        <p:spPr>
          <a:xfrm>
            <a:off x="7485950" y="1946263"/>
            <a:ext cx="15024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lt1"/>
                </a:solidFill>
              </a:rPr>
              <a:t>Ja'Kira Jones selected as DCTC's Students of the Month for September.</a:t>
            </a:r>
            <a:endParaRPr sz="1600" dirty="0">
              <a:solidFill>
                <a:schemeClr val="l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89A5B3"/>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448</Words>
  <Application>Microsoft Office PowerPoint</Application>
  <PresentationFormat>On-screen Show (16:9)</PresentationFormat>
  <Paragraphs>35</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Simple Light</vt:lpstr>
      <vt:lpstr>DCTC  October  2022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DCTC  October  2022 </dc:title>
  <dc:creator>Robinson, Ashley</dc:creator>
  <cp:lastModifiedBy>Dayton, Chris</cp:lastModifiedBy>
  <cp:revision>3</cp:revision>
  <dcterms:modified xsi:type="dcterms:W3CDTF">2022-10-20T18:12:10Z</dcterms:modified>
</cp:coreProperties>
</file>