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2A57"/>
    <a:srgbClr val="CA2528"/>
    <a:srgbClr val="154D88"/>
    <a:srgbClr val="DD232B"/>
    <a:srgbClr val="304DA0"/>
    <a:srgbClr val="474F65"/>
    <a:srgbClr val="3E9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96787-1716-41CE-B20A-FBE66993AB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7420C3-8C07-478E-AC77-60855A253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92F556-1B69-4EAC-BEDB-EBBF501F3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1A20-E751-4D0C-AA95-928C4A20D2A8}" type="datetimeFigureOut">
              <a:rPr lang="en-US" smtClean="0"/>
              <a:t>10/18/2022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AC87D-9B4B-4C84-AC45-D83043637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27CA0-E5AE-454D-A285-9B8522DC3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0A94-9584-4B8E-A583-B62337BCEB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97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2C501-EE58-4C61-ADFF-663998831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2FD528-A738-4E2F-8F63-8A7B2AF0C0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78873-BD72-4370-A57F-F39EA9577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1A20-E751-4D0C-AA95-928C4A20D2A8}" type="datetimeFigureOut">
              <a:rPr lang="en-US" smtClean="0"/>
              <a:t>10/18/2022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AB02D4-6C2F-4133-98DE-27632AEF6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372A9-CDFA-49B3-B59E-F7943BF4E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0A94-9584-4B8E-A583-B62337BCEB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893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6D07F8-B44D-4DC0-818F-DC37BE4E79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FA619B-AB33-45A7-8665-521BE2F930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729ED-D536-4E32-8A0F-A68BC0FAB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1A20-E751-4D0C-AA95-928C4A20D2A8}" type="datetimeFigureOut">
              <a:rPr lang="en-US" smtClean="0"/>
              <a:t>10/18/2022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B3653-A96F-4DBF-AEA6-AA5A4EAD8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1F7ADD-FC02-4619-A3C9-47DEDD8A7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0A94-9584-4B8E-A583-B62337BCEB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941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07313-2F92-426A-8923-3CCD31558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13085-E43D-4FBC-8B11-B51C44669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69617-221E-44E3-92A7-927C23F24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1A20-E751-4D0C-AA95-928C4A20D2A8}" type="datetimeFigureOut">
              <a:rPr lang="en-US" smtClean="0"/>
              <a:t>10/18/2022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9175C8-3A65-427C-98BA-7110A7B4D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7631C-6717-4E65-BF2E-54F893BF4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0A94-9584-4B8E-A583-B62337BCEB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816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2FA69-64D3-4EE8-9BEF-22753B92A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A1F8DA-5590-4CA0-9E7A-0BC97244E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52EDC-1B20-488B-A7D4-D9AE9D5BF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1A20-E751-4D0C-AA95-928C4A20D2A8}" type="datetimeFigureOut">
              <a:rPr lang="en-US" smtClean="0"/>
              <a:t>10/18/2022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800480-B989-41E3-BB24-4F95BC7F3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A40C82-A35A-4B94-9520-7102B9788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0A94-9584-4B8E-A583-B62337BCEB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283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8D9EE-BD9C-4124-946E-1C488D2F6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D3F4A-508E-4AAA-A2A4-9AA8752A6E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5B7C5A-8FA0-4282-BC14-C48E542857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3015E-D1B2-4860-BFE8-A1333AF9A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1A20-E751-4D0C-AA95-928C4A20D2A8}" type="datetimeFigureOut">
              <a:rPr lang="en-US" smtClean="0"/>
              <a:t>10/18/2022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867952-D090-43F7-B251-8FBC94F70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3D587-DE5B-4F51-BFD0-7D1DD3805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0A94-9584-4B8E-A583-B62337BCEB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236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A0E2B-57DF-46FD-9AF3-736A439AA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590DBA-A726-4033-B7FC-016357C6D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815BD-88C1-4F4F-B790-606F34FB76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FCB64F-5C76-4910-9D48-B6E64ADF6C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66AC87-080F-4604-B1F7-C1E699DD0D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35FEA2-A7CE-4B49-BFDF-4784A2E35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1A20-E751-4D0C-AA95-928C4A20D2A8}" type="datetimeFigureOut">
              <a:rPr lang="en-US" smtClean="0"/>
              <a:t>10/18/2022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85CF73-2663-46B6-B7BF-4620FBE2B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106E4A-06B9-4F01-9287-1B68D6EA4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0A94-9584-4B8E-A583-B62337BCEB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944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3140C-538C-4A73-B4BE-2B688EBCE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98488-A914-47F9-97E8-CF86EEB5C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1A20-E751-4D0C-AA95-928C4A20D2A8}" type="datetimeFigureOut">
              <a:rPr lang="en-US" smtClean="0"/>
              <a:t>10/18/2022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58ACA3-A5E3-41D6-8623-6D545E13A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AD0F4F-976F-4631-9001-4AD937AE0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0A94-9584-4B8E-A583-B62337BCEB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426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83D825-D04A-4824-B233-908C8AF4E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1A20-E751-4D0C-AA95-928C4A20D2A8}" type="datetimeFigureOut">
              <a:rPr lang="en-US" smtClean="0"/>
              <a:t>10/18/2022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52A4E7-F97B-4A7A-9D5D-3DA790F21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DE0E44-C768-46DC-878A-A6C694CEB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0A94-9584-4B8E-A583-B62337BCEB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483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89F37-379C-473A-BEEF-DD5535404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FAC26-264A-42C2-960A-9C0F85416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4BD897-A224-4106-959D-B3BD2A6674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5F480A-386A-4B9E-8589-EE13C10CE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1A20-E751-4D0C-AA95-928C4A20D2A8}" type="datetimeFigureOut">
              <a:rPr lang="en-US" smtClean="0"/>
              <a:t>10/18/2022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64E1F3-FB75-4925-848D-A8F8D4200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C69DD5-99A9-489E-B729-CD8CCF60E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0A94-9584-4B8E-A583-B62337BCEB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529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7192C-3063-40E4-BD3D-C8652016F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CC8CE9-6CB1-4E66-91E6-D2902C7ECA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EBC3EB-FA99-4D2B-BA9E-115794C52A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026BA5-644D-4153-A9B5-48A8A7A6C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1A20-E751-4D0C-AA95-928C4A20D2A8}" type="datetimeFigureOut">
              <a:rPr lang="en-US" smtClean="0"/>
              <a:t>10/18/2022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A0B9F-CF0E-4506-8947-9385DCF15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B24289-F684-490E-ADDB-70E1A8EA7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0A94-9584-4B8E-A583-B62337BCEB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08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2A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7601F8-30EB-445F-BB25-544BBA671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FF48A4-E9FF-4BBB-B5E2-07DFA7578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B7B35-7FF9-4A34-98BE-9D2E4B890A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01A20-E751-4D0C-AA95-928C4A20D2A8}" type="datetimeFigureOut">
              <a:rPr lang="en-US" smtClean="0"/>
              <a:t>10/18/2022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8754E-619C-4ED4-A306-94CD514E17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01B1A5-05C7-471D-B66C-BAFDB12A63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50A94-9584-4B8E-A583-B62337BCEB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635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9C57E340-0D1A-4ACC-8D24-D5DA41E368F1}"/>
              </a:ext>
            </a:extLst>
          </p:cNvPr>
          <p:cNvSpPr txBox="1"/>
          <p:nvPr/>
        </p:nvSpPr>
        <p:spPr>
          <a:xfrm>
            <a:off x="3403600" y="2845126"/>
            <a:ext cx="38552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rgbClr val="CA2528"/>
                </a:solidFill>
                <a:latin typeface="Tw Cen MT" panose="020B0602020104020603" pitchFamily="34" charset="0"/>
              </a:rPr>
              <a:t>Dorchester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B7AF43A-9981-4AB6-98A8-D142DF81434C}"/>
              </a:ext>
            </a:extLst>
          </p:cNvPr>
          <p:cNvSpPr/>
          <p:nvPr/>
        </p:nvSpPr>
        <p:spPr>
          <a:xfrm>
            <a:off x="0" y="2782507"/>
            <a:ext cx="3502700" cy="1292985"/>
          </a:xfrm>
          <a:prstGeom prst="rect">
            <a:avLst/>
          </a:prstGeom>
          <a:solidFill>
            <a:srgbClr val="1A2A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2347291-E14A-4C41-ADE2-84F01D888DC0}"/>
              </a:ext>
            </a:extLst>
          </p:cNvPr>
          <p:cNvSpPr txBox="1"/>
          <p:nvPr/>
        </p:nvSpPr>
        <p:spPr>
          <a:xfrm>
            <a:off x="3403599" y="3520127"/>
            <a:ext cx="47112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rgbClr val="CA2528"/>
                </a:solidFill>
                <a:latin typeface="Tw Cen MT" panose="020B0602020104020603" pitchFamily="34" charset="0"/>
              </a:rPr>
              <a:t>High School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FBF42E-478C-47F4-8769-C5FC79FE1DE1}"/>
              </a:ext>
            </a:extLst>
          </p:cNvPr>
          <p:cNvSpPr/>
          <p:nvPr/>
        </p:nvSpPr>
        <p:spPr>
          <a:xfrm>
            <a:off x="7637270" y="3586639"/>
            <a:ext cx="4554727" cy="1292985"/>
          </a:xfrm>
          <a:prstGeom prst="rect">
            <a:avLst/>
          </a:prstGeom>
          <a:solidFill>
            <a:srgbClr val="1A2A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190EE7-CF11-43A9-A5FA-A9EBF0755B25}"/>
              </a:ext>
            </a:extLst>
          </p:cNvPr>
          <p:cNvSpPr txBox="1"/>
          <p:nvPr/>
        </p:nvSpPr>
        <p:spPr>
          <a:xfrm>
            <a:off x="3403600" y="2156432"/>
            <a:ext cx="38552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rgbClr val="CA2528"/>
                </a:solidFill>
                <a:latin typeface="Tw Cen MT" panose="020B0602020104020603" pitchFamily="34" charset="0"/>
              </a:rPr>
              <a:t>North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96D9D43-350F-446C-A1B2-825F4963AFFC}"/>
              </a:ext>
            </a:extLst>
          </p:cNvPr>
          <p:cNvSpPr/>
          <p:nvPr/>
        </p:nvSpPr>
        <p:spPr>
          <a:xfrm>
            <a:off x="5532501" y="1887332"/>
            <a:ext cx="6659493" cy="1292985"/>
          </a:xfrm>
          <a:prstGeom prst="rect">
            <a:avLst/>
          </a:prstGeom>
          <a:solidFill>
            <a:srgbClr val="1A2A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4051ABA-04D7-4D17-A46A-7024066DA1AF}"/>
              </a:ext>
            </a:extLst>
          </p:cNvPr>
          <p:cNvCxnSpPr>
            <a:cxnSpLocks/>
          </p:cNvCxnSpPr>
          <p:nvPr/>
        </p:nvCxnSpPr>
        <p:spPr>
          <a:xfrm>
            <a:off x="4361592" y="1501346"/>
            <a:ext cx="3855308" cy="0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F188DB2-A583-4125-A1C8-A0E1B9AE2E35}"/>
              </a:ext>
            </a:extLst>
          </p:cNvPr>
          <p:cNvCxnSpPr>
            <a:cxnSpLocks/>
          </p:cNvCxnSpPr>
          <p:nvPr/>
        </p:nvCxnSpPr>
        <p:spPr>
          <a:xfrm rot="5400000">
            <a:off x="6212617" y="3429000"/>
            <a:ext cx="3855308" cy="0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848A8EE-6B05-4B73-88E5-ACADE64F49E6}"/>
              </a:ext>
            </a:extLst>
          </p:cNvPr>
          <p:cNvCxnSpPr>
            <a:cxnSpLocks/>
          </p:cNvCxnSpPr>
          <p:nvPr/>
        </p:nvCxnSpPr>
        <p:spPr>
          <a:xfrm>
            <a:off x="4361592" y="5285946"/>
            <a:ext cx="3855308" cy="0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590B1C1-9717-44CD-9713-093B4CA349A1}"/>
              </a:ext>
            </a:extLst>
          </p:cNvPr>
          <p:cNvCxnSpPr>
            <a:cxnSpLocks/>
          </p:cNvCxnSpPr>
          <p:nvPr/>
        </p:nvCxnSpPr>
        <p:spPr>
          <a:xfrm>
            <a:off x="4431871" y="4715137"/>
            <a:ext cx="0" cy="641517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6333020-CB81-452F-9BE2-B43C85797E36}"/>
              </a:ext>
            </a:extLst>
          </p:cNvPr>
          <p:cNvCxnSpPr>
            <a:cxnSpLocks/>
          </p:cNvCxnSpPr>
          <p:nvPr/>
        </p:nvCxnSpPr>
        <p:spPr>
          <a:xfrm>
            <a:off x="4431871" y="1501346"/>
            <a:ext cx="0" cy="641517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463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0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"/>
                            </p:stCondLst>
                            <p:childTnLst>
                              <p:par>
                                <p:cTn id="43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4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"/>
                            </p:stCondLst>
                            <p:childTnLst>
                              <p:par>
                                <p:cTn id="51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2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6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xit" presetSubtype="2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" presetClass="exit" presetSubtype="8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" presetClass="exit" presetSubtype="2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7" grpId="0"/>
      <p:bldP spid="17" grpId="1"/>
      <p:bldP spid="15" grpId="0"/>
      <p:bldP spid="1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ocess 2">
            <a:extLst>
              <a:ext uri="{FF2B5EF4-FFF2-40B4-BE49-F238E27FC236}">
                <a16:creationId xmlns:a16="http://schemas.microsoft.com/office/drawing/2014/main" id="{6557D472-2287-B468-DF20-CFC206388378}"/>
              </a:ext>
            </a:extLst>
          </p:cNvPr>
          <p:cNvSpPr/>
          <p:nvPr/>
        </p:nvSpPr>
        <p:spPr>
          <a:xfrm>
            <a:off x="1967132" y="2053883"/>
            <a:ext cx="8257735" cy="4093699"/>
          </a:xfrm>
          <a:prstGeom prst="flowChartProcess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  <a:latin typeface="Tw Cen MT" panose="020B0602020104020603" pitchFamily="34" charset="0"/>
              </a:rPr>
              <a:t>Quarter 1 ends and Quarter 2 begins on 11/1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  <a:latin typeface="Tw Cen MT" panose="020B0602020104020603" pitchFamily="34" charset="0"/>
              </a:rPr>
              <a:t>NDHS Cheer has their Navy Game performance on 10/22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  <a:latin typeface="Tw Cen MT" panose="020B0602020104020603" pitchFamily="34" charset="0"/>
              </a:rPr>
              <a:t>Nov 17th and 18th NDHS Fall play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548C9644-613D-23F8-D960-1FC2193B927C}"/>
              </a:ext>
            </a:extLst>
          </p:cNvPr>
          <p:cNvSpPr/>
          <p:nvPr/>
        </p:nvSpPr>
        <p:spPr>
          <a:xfrm>
            <a:off x="1967131" y="710418"/>
            <a:ext cx="8257735" cy="1343465"/>
          </a:xfrm>
          <a:prstGeom prst="flowChartProcess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CA2528"/>
                </a:solidFill>
                <a:latin typeface="Tw Cen MT" panose="020B0602020104020603" pitchFamily="34" charset="0"/>
              </a:rPr>
              <a:t>Upcoming Events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F0CA98-8ABE-CE1B-000F-E2C97FD6FBF9}"/>
              </a:ext>
            </a:extLst>
          </p:cNvPr>
          <p:cNvSpPr/>
          <p:nvPr/>
        </p:nvSpPr>
        <p:spPr>
          <a:xfrm>
            <a:off x="10382864" y="0"/>
            <a:ext cx="1809135" cy="6858000"/>
          </a:xfrm>
          <a:prstGeom prst="rect">
            <a:avLst/>
          </a:prstGeom>
          <a:solidFill>
            <a:srgbClr val="1A2A57"/>
          </a:solidFill>
          <a:ln>
            <a:solidFill>
              <a:srgbClr val="1A2A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A40BD4-454C-FCF7-DD14-A139C568192C}"/>
              </a:ext>
            </a:extLst>
          </p:cNvPr>
          <p:cNvSpPr/>
          <p:nvPr/>
        </p:nvSpPr>
        <p:spPr>
          <a:xfrm>
            <a:off x="-127820" y="0"/>
            <a:ext cx="1809135" cy="6858000"/>
          </a:xfrm>
          <a:prstGeom prst="rect">
            <a:avLst/>
          </a:prstGeom>
          <a:solidFill>
            <a:srgbClr val="1A2A57"/>
          </a:solidFill>
          <a:ln>
            <a:solidFill>
              <a:srgbClr val="1A2A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996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9C57E340-0D1A-4ACC-8D24-D5DA41E368F1}"/>
              </a:ext>
            </a:extLst>
          </p:cNvPr>
          <p:cNvSpPr txBox="1"/>
          <p:nvPr/>
        </p:nvSpPr>
        <p:spPr>
          <a:xfrm>
            <a:off x="2982444" y="2836050"/>
            <a:ext cx="38552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rgbClr val="CA2528"/>
                </a:solidFill>
                <a:latin typeface="Tw Cen MT" panose="020B0602020104020603" pitchFamily="34" charset="0"/>
              </a:rPr>
              <a:t>From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B7AF43A-9981-4AB6-98A8-D142DF81434C}"/>
              </a:ext>
            </a:extLst>
          </p:cNvPr>
          <p:cNvSpPr/>
          <p:nvPr/>
        </p:nvSpPr>
        <p:spPr>
          <a:xfrm>
            <a:off x="0" y="2782507"/>
            <a:ext cx="3011797" cy="1292985"/>
          </a:xfrm>
          <a:prstGeom prst="rect">
            <a:avLst/>
          </a:prstGeom>
          <a:solidFill>
            <a:srgbClr val="1A2A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2347291-E14A-4C41-ADE2-84F01D888DC0}"/>
              </a:ext>
            </a:extLst>
          </p:cNvPr>
          <p:cNvSpPr txBox="1"/>
          <p:nvPr/>
        </p:nvSpPr>
        <p:spPr>
          <a:xfrm>
            <a:off x="2982443" y="3511051"/>
            <a:ext cx="66387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rgbClr val="CA2528"/>
                </a:solidFill>
                <a:latin typeface="Tw Cen MT" panose="020B0602020104020603" pitchFamily="34" charset="0"/>
              </a:rPr>
              <a:t>North Dorchester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FBF42E-478C-47F4-8769-C5FC79FE1DE1}"/>
              </a:ext>
            </a:extLst>
          </p:cNvPr>
          <p:cNvSpPr/>
          <p:nvPr/>
        </p:nvSpPr>
        <p:spPr>
          <a:xfrm>
            <a:off x="9103581" y="3586639"/>
            <a:ext cx="3088415" cy="1292985"/>
          </a:xfrm>
          <a:prstGeom prst="rect">
            <a:avLst/>
          </a:prstGeom>
          <a:solidFill>
            <a:srgbClr val="1A2A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190EE7-CF11-43A9-A5FA-A9EBF0755B25}"/>
              </a:ext>
            </a:extLst>
          </p:cNvPr>
          <p:cNvSpPr txBox="1"/>
          <p:nvPr/>
        </p:nvSpPr>
        <p:spPr>
          <a:xfrm>
            <a:off x="2982444" y="2147356"/>
            <a:ext cx="41570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rgbClr val="CA2528"/>
                </a:solidFill>
                <a:latin typeface="Tw Cen MT" panose="020B0602020104020603" pitchFamily="34" charset="0"/>
              </a:rPr>
              <a:t>Thank you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96D9D43-350F-446C-A1B2-825F4963AFFC}"/>
              </a:ext>
            </a:extLst>
          </p:cNvPr>
          <p:cNvSpPr/>
          <p:nvPr/>
        </p:nvSpPr>
        <p:spPr>
          <a:xfrm>
            <a:off x="6837742" y="1949307"/>
            <a:ext cx="5354252" cy="1292985"/>
          </a:xfrm>
          <a:prstGeom prst="rect">
            <a:avLst/>
          </a:prstGeom>
          <a:solidFill>
            <a:srgbClr val="1A2A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4051ABA-04D7-4D17-A46A-7024066DA1AF}"/>
              </a:ext>
            </a:extLst>
          </p:cNvPr>
          <p:cNvCxnSpPr>
            <a:cxnSpLocks/>
          </p:cNvCxnSpPr>
          <p:nvPr/>
        </p:nvCxnSpPr>
        <p:spPr>
          <a:xfrm>
            <a:off x="5401523" y="1481010"/>
            <a:ext cx="3855308" cy="0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F188DB2-A583-4125-A1C8-A0E1B9AE2E35}"/>
              </a:ext>
            </a:extLst>
          </p:cNvPr>
          <p:cNvCxnSpPr>
            <a:cxnSpLocks/>
          </p:cNvCxnSpPr>
          <p:nvPr/>
        </p:nvCxnSpPr>
        <p:spPr>
          <a:xfrm rot="5400000">
            <a:off x="7252548" y="3408664"/>
            <a:ext cx="3855308" cy="0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848A8EE-6B05-4B73-88E5-ACADE64F49E6}"/>
              </a:ext>
            </a:extLst>
          </p:cNvPr>
          <p:cNvCxnSpPr>
            <a:cxnSpLocks/>
          </p:cNvCxnSpPr>
          <p:nvPr/>
        </p:nvCxnSpPr>
        <p:spPr>
          <a:xfrm>
            <a:off x="5401523" y="5265610"/>
            <a:ext cx="3855308" cy="0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590B1C1-9717-44CD-9713-093B4CA349A1}"/>
              </a:ext>
            </a:extLst>
          </p:cNvPr>
          <p:cNvCxnSpPr>
            <a:cxnSpLocks/>
          </p:cNvCxnSpPr>
          <p:nvPr/>
        </p:nvCxnSpPr>
        <p:spPr>
          <a:xfrm>
            <a:off x="5471802" y="4694801"/>
            <a:ext cx="0" cy="641517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6333020-CB81-452F-9BE2-B43C85797E36}"/>
              </a:ext>
            </a:extLst>
          </p:cNvPr>
          <p:cNvCxnSpPr>
            <a:cxnSpLocks/>
          </p:cNvCxnSpPr>
          <p:nvPr/>
        </p:nvCxnSpPr>
        <p:spPr>
          <a:xfrm>
            <a:off x="5471802" y="1481010"/>
            <a:ext cx="0" cy="641517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4535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0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"/>
                            </p:stCondLst>
                            <p:childTnLst>
                              <p:par>
                                <p:cTn id="43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4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"/>
                            </p:stCondLst>
                            <p:childTnLst>
                              <p:par>
                                <p:cTn id="51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2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6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xit" presetSubtype="2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" presetClass="exit" presetSubtype="8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" presetClass="exit" presetSubtype="2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7" grpId="0"/>
      <p:bldP spid="17" grpId="1"/>
      <p:bldP spid="15" grpId="0"/>
      <p:bldP spid="1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842B325-0D74-7EBF-74E9-C8ED50B2DE0C}"/>
              </a:ext>
            </a:extLst>
          </p:cNvPr>
          <p:cNvCxnSpPr>
            <a:cxnSpLocks/>
          </p:cNvCxnSpPr>
          <p:nvPr/>
        </p:nvCxnSpPr>
        <p:spPr>
          <a:xfrm flipV="1">
            <a:off x="1512277" y="5904911"/>
            <a:ext cx="0" cy="284683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8ED1C3EE-011A-FBDA-0D8A-C276129614E4}"/>
              </a:ext>
            </a:extLst>
          </p:cNvPr>
          <p:cNvCxnSpPr>
            <a:cxnSpLocks/>
          </p:cNvCxnSpPr>
          <p:nvPr/>
        </p:nvCxnSpPr>
        <p:spPr>
          <a:xfrm>
            <a:off x="445765" y="1600199"/>
            <a:ext cx="5763306" cy="0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F382E85-78D6-D5E6-8AD5-F16757F6651A}"/>
              </a:ext>
            </a:extLst>
          </p:cNvPr>
          <p:cNvSpPr txBox="1"/>
          <p:nvPr/>
        </p:nvSpPr>
        <p:spPr>
          <a:xfrm>
            <a:off x="590843" y="520883"/>
            <a:ext cx="54361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CA2528"/>
                </a:solidFill>
                <a:latin typeface="Tw Cen MT" panose="020B0602020104020603" pitchFamily="34" charset="0"/>
              </a:rPr>
              <a:t>Current Events 1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2D2BFCE-15D8-362D-2DF4-1E1DC28A571D}"/>
              </a:ext>
            </a:extLst>
          </p:cNvPr>
          <p:cNvCxnSpPr>
            <a:cxnSpLocks/>
          </p:cNvCxnSpPr>
          <p:nvPr/>
        </p:nvCxnSpPr>
        <p:spPr>
          <a:xfrm flipV="1">
            <a:off x="6096000" y="545689"/>
            <a:ext cx="0" cy="1054510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80137DA-9573-E40E-38B1-A49A5520F896}"/>
              </a:ext>
            </a:extLst>
          </p:cNvPr>
          <p:cNvCxnSpPr>
            <a:cxnSpLocks/>
          </p:cNvCxnSpPr>
          <p:nvPr/>
        </p:nvCxnSpPr>
        <p:spPr>
          <a:xfrm>
            <a:off x="-162233" y="6214400"/>
            <a:ext cx="12477135" cy="0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E42C1D00-D695-E81D-EC92-AFC30B73E13E}"/>
              </a:ext>
            </a:extLst>
          </p:cNvPr>
          <p:cNvSpPr/>
          <p:nvPr/>
        </p:nvSpPr>
        <p:spPr>
          <a:xfrm>
            <a:off x="6164985" y="575912"/>
            <a:ext cx="6027015" cy="1179146"/>
          </a:xfrm>
          <a:prstGeom prst="rect">
            <a:avLst/>
          </a:prstGeom>
          <a:solidFill>
            <a:srgbClr val="1A2A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9202E6A-52C6-07D6-3334-976040273617}"/>
              </a:ext>
            </a:extLst>
          </p:cNvPr>
          <p:cNvSpPr/>
          <p:nvPr/>
        </p:nvSpPr>
        <p:spPr>
          <a:xfrm>
            <a:off x="590843" y="3207434"/>
            <a:ext cx="1842868" cy="26974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1A2A57"/>
                </a:solidFill>
                <a:latin typeface="Tw Cen MT" panose="020B0602020104020603" pitchFamily="34" charset="0"/>
              </a:rPr>
              <a:t>(9/17)</a:t>
            </a:r>
          </a:p>
          <a:p>
            <a:pPr algn="ctr"/>
            <a:r>
              <a:rPr lang="en-US" sz="2000" b="1" dirty="0">
                <a:solidFill>
                  <a:srgbClr val="CA2528"/>
                </a:solidFill>
                <a:latin typeface="Tw Cen MT" panose="020B0602020104020603" pitchFamily="34" charset="0"/>
              </a:rPr>
              <a:t>NDHS</a:t>
            </a:r>
            <a:r>
              <a:rPr lang="en-US" sz="2000" b="1" dirty="0">
                <a:solidFill>
                  <a:srgbClr val="1A2A57"/>
                </a:solidFill>
                <a:latin typeface="Tw Cen MT" panose="020B0602020104020603" pitchFamily="34" charset="0"/>
              </a:rPr>
              <a:t> students and staff </a:t>
            </a:r>
            <a:r>
              <a:rPr lang="en-US" sz="2000" b="1" u="sng" dirty="0">
                <a:solidFill>
                  <a:srgbClr val="1A2A57"/>
                </a:solidFill>
                <a:latin typeface="Tw Cen MT" panose="020B0602020104020603" pitchFamily="34" charset="0"/>
              </a:rPr>
              <a:t>volunteered</a:t>
            </a:r>
            <a:r>
              <a:rPr lang="en-US" sz="2000" b="1" dirty="0">
                <a:solidFill>
                  <a:srgbClr val="1A2A57"/>
                </a:solidFill>
                <a:latin typeface="Tw Cen MT" panose="020B0602020104020603" pitchFamily="34" charset="0"/>
              </a:rPr>
              <a:t> with the </a:t>
            </a:r>
            <a:r>
              <a:rPr lang="en-US" sz="2000" b="1" dirty="0">
                <a:solidFill>
                  <a:srgbClr val="154D88"/>
                </a:solidFill>
                <a:latin typeface="Tw Cen MT Condensed Extra Bold" panose="020B0803020202020204" pitchFamily="34" charset="0"/>
              </a:rPr>
              <a:t>IRON</a:t>
            </a:r>
            <a:r>
              <a:rPr lang="en-US" sz="2000" b="1" dirty="0">
                <a:solidFill>
                  <a:srgbClr val="DD232B"/>
                </a:solidFill>
                <a:latin typeface="Tw Cen MT Condensed Extra Bold" panose="020B0803020202020204" pitchFamily="34" charset="0"/>
              </a:rPr>
              <a:t>M</a:t>
            </a:r>
            <a:r>
              <a:rPr lang="en-US" sz="2000" b="1" dirty="0">
                <a:solidFill>
                  <a:srgbClr val="154D88"/>
                </a:solidFill>
                <a:latin typeface="Tw Cen MT Condensed Extra Bold" panose="020B0803020202020204" pitchFamily="34" charset="0"/>
              </a:rPr>
              <a:t>AN</a:t>
            </a:r>
          </a:p>
          <a:p>
            <a:pPr algn="ctr"/>
            <a:r>
              <a:rPr lang="en-US" sz="2000" b="1" dirty="0">
                <a:solidFill>
                  <a:srgbClr val="1A2A57"/>
                </a:solidFill>
                <a:latin typeface="Tw Cen MT" panose="020B0602020104020603" pitchFamily="34" charset="0"/>
              </a:rPr>
              <a:t>Triathlon.</a:t>
            </a:r>
            <a:endParaRPr lang="en-US" sz="2000" b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C49E56C-6FD2-AF6D-D196-E772509133F5}"/>
              </a:ext>
            </a:extLst>
          </p:cNvPr>
          <p:cNvCxnSpPr>
            <a:cxnSpLocks/>
          </p:cNvCxnSpPr>
          <p:nvPr/>
        </p:nvCxnSpPr>
        <p:spPr>
          <a:xfrm flipV="1">
            <a:off x="3824408" y="5904911"/>
            <a:ext cx="0" cy="284683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118CBAA3-5E2C-915B-2425-39388B7306A5}"/>
              </a:ext>
            </a:extLst>
          </p:cNvPr>
          <p:cNvSpPr/>
          <p:nvPr/>
        </p:nvSpPr>
        <p:spPr>
          <a:xfrm>
            <a:off x="2902974" y="3207434"/>
            <a:ext cx="1842868" cy="26974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1A2A57"/>
                </a:solidFill>
                <a:latin typeface="Tw Cen MT" panose="020B0602020104020603" pitchFamily="34" charset="0"/>
              </a:rPr>
              <a:t>(9/17)</a:t>
            </a:r>
          </a:p>
          <a:p>
            <a:pPr algn="ctr"/>
            <a:r>
              <a:rPr lang="en-US" sz="2000" b="1" dirty="0">
                <a:solidFill>
                  <a:srgbClr val="CA2528"/>
                </a:solidFill>
                <a:latin typeface="Tw Cen MT" panose="020B0602020104020603" pitchFamily="34" charset="0"/>
              </a:rPr>
              <a:t>NDHS</a:t>
            </a:r>
            <a:r>
              <a:rPr lang="en-US" sz="2000" b="1" dirty="0">
                <a:solidFill>
                  <a:srgbClr val="1A2A57"/>
                </a:solidFill>
                <a:latin typeface="Tw Cen MT" panose="020B0602020104020603" pitchFamily="34" charset="0"/>
              </a:rPr>
              <a:t> Band marched in the </a:t>
            </a:r>
            <a:r>
              <a:rPr lang="en-US" sz="2000" b="1" u="sng" dirty="0">
                <a:solidFill>
                  <a:srgbClr val="1A2A57"/>
                </a:solidFill>
                <a:latin typeface="Tw Cen MT" panose="020B0602020104020603" pitchFamily="34" charset="0"/>
              </a:rPr>
              <a:t>Sharptown Parade</a:t>
            </a:r>
            <a:r>
              <a:rPr lang="en-US" sz="2000" b="1" dirty="0">
                <a:solidFill>
                  <a:srgbClr val="1A2A57"/>
                </a:solidFill>
                <a:latin typeface="Tw Cen MT" panose="020B0602020104020603" pitchFamily="34" charset="0"/>
              </a:rPr>
              <a:t>.</a:t>
            </a:r>
          </a:p>
          <a:p>
            <a:pPr algn="ctr"/>
            <a:endParaRPr lang="en-US" sz="2000" b="1" dirty="0">
              <a:solidFill>
                <a:srgbClr val="1A2A57"/>
              </a:solidFill>
              <a:latin typeface="Tw Cen MT" panose="020B0602020104020603" pitchFamily="34" charset="0"/>
            </a:endParaRPr>
          </a:p>
          <a:p>
            <a:pPr algn="ctr"/>
            <a:endParaRPr lang="en-US" sz="2000" b="1" dirty="0">
              <a:solidFill>
                <a:srgbClr val="1A2A57"/>
              </a:solidFill>
              <a:latin typeface="Tw Cen MT" panose="020B0602020104020603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814C3F2-FBC3-4903-532D-0ED3BD99FBE2}"/>
              </a:ext>
            </a:extLst>
          </p:cNvPr>
          <p:cNvSpPr/>
          <p:nvPr/>
        </p:nvSpPr>
        <p:spPr>
          <a:xfrm>
            <a:off x="5171616" y="3207434"/>
            <a:ext cx="1842868" cy="26974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50" b="1" dirty="0">
                <a:solidFill>
                  <a:srgbClr val="1A2A57"/>
                </a:solidFill>
                <a:latin typeface="Tw Cen MT" panose="020B0602020104020603" pitchFamily="34" charset="0"/>
              </a:rPr>
              <a:t>(9/19 and 9/21)</a:t>
            </a:r>
          </a:p>
          <a:p>
            <a:pPr algn="ctr"/>
            <a:r>
              <a:rPr lang="en-US" sz="2000" b="1" u="sng" dirty="0">
                <a:solidFill>
                  <a:srgbClr val="1A2A57"/>
                </a:solidFill>
                <a:latin typeface="Tw Cen MT" panose="020B0602020104020603" pitchFamily="34" charset="0"/>
              </a:rPr>
              <a:t>Christopher Newport University </a:t>
            </a:r>
            <a:r>
              <a:rPr lang="en-US" sz="2000" b="1" dirty="0">
                <a:solidFill>
                  <a:srgbClr val="1A2A57"/>
                </a:solidFill>
                <a:latin typeface="Tw Cen MT" panose="020B0602020104020603" pitchFamily="34" charset="0"/>
              </a:rPr>
              <a:t>and </a:t>
            </a:r>
            <a:r>
              <a:rPr lang="en-US" sz="2000" b="1" u="sng" dirty="0">
                <a:solidFill>
                  <a:srgbClr val="1A2A57"/>
                </a:solidFill>
                <a:latin typeface="Tw Cen MT" panose="020B0602020104020603" pitchFamily="34" charset="0"/>
              </a:rPr>
              <a:t>McDaniel College </a:t>
            </a:r>
            <a:r>
              <a:rPr lang="en-US" sz="2000" b="1" dirty="0">
                <a:solidFill>
                  <a:srgbClr val="1A2A57"/>
                </a:solidFill>
                <a:latin typeface="Tw Cen MT" panose="020B0602020104020603" pitchFamily="34" charset="0"/>
              </a:rPr>
              <a:t>visit </a:t>
            </a:r>
            <a:r>
              <a:rPr lang="en-US" sz="2000" b="1" dirty="0">
                <a:solidFill>
                  <a:srgbClr val="CA2528"/>
                </a:solidFill>
                <a:latin typeface="Tw Cen MT" panose="020B0602020104020603" pitchFamily="34" charset="0"/>
              </a:rPr>
              <a:t>NDHS</a:t>
            </a:r>
            <a:r>
              <a:rPr lang="en-US" sz="2000" b="1" dirty="0">
                <a:solidFill>
                  <a:srgbClr val="1A2A57"/>
                </a:solidFill>
                <a:latin typeface="Tw Cen MT" panose="020B0602020104020603" pitchFamily="34" charset="0"/>
              </a:rPr>
              <a:t>.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59BAB28E-C1EC-B4C0-EDB2-52FFA59AFA3B}"/>
              </a:ext>
            </a:extLst>
          </p:cNvPr>
          <p:cNvCxnSpPr>
            <a:cxnSpLocks/>
          </p:cNvCxnSpPr>
          <p:nvPr/>
        </p:nvCxnSpPr>
        <p:spPr>
          <a:xfrm flipV="1">
            <a:off x="6087152" y="5904911"/>
            <a:ext cx="0" cy="284683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BBA905CA-9562-C493-507B-4978A73D29BB}"/>
              </a:ext>
            </a:extLst>
          </p:cNvPr>
          <p:cNvSpPr/>
          <p:nvPr/>
        </p:nvSpPr>
        <p:spPr>
          <a:xfrm>
            <a:off x="9746794" y="3207434"/>
            <a:ext cx="1842868" cy="26974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1A2A57"/>
                </a:solidFill>
                <a:latin typeface="Tw Cen MT" panose="020B0602020104020603" pitchFamily="34" charset="0"/>
              </a:rPr>
              <a:t>(10/3)</a:t>
            </a:r>
          </a:p>
          <a:p>
            <a:pPr algn="ctr"/>
            <a:r>
              <a:rPr lang="en-US" sz="2000" b="1" dirty="0">
                <a:solidFill>
                  <a:srgbClr val="1A2A57"/>
                </a:solidFill>
                <a:latin typeface="Tw Cen MT" panose="020B0602020104020603" pitchFamily="34" charset="0"/>
              </a:rPr>
              <a:t>First issue of “</a:t>
            </a:r>
            <a:r>
              <a:rPr lang="en-US" sz="2000" b="1" i="1" u="sng" dirty="0">
                <a:solidFill>
                  <a:srgbClr val="1A2A57"/>
                </a:solidFill>
                <a:latin typeface="Tw Cen MT" panose="020B0602020104020603" pitchFamily="34" charset="0"/>
              </a:rPr>
              <a:t>Bubba’s Bulletin</a:t>
            </a:r>
            <a:r>
              <a:rPr lang="en-US" sz="2000" b="1" dirty="0">
                <a:solidFill>
                  <a:srgbClr val="1A2A57"/>
                </a:solidFill>
                <a:latin typeface="Tw Cen MT" panose="020B0602020104020603" pitchFamily="34" charset="0"/>
              </a:rPr>
              <a:t>”,</a:t>
            </a:r>
          </a:p>
          <a:p>
            <a:pPr algn="ctr"/>
            <a:r>
              <a:rPr lang="en-US" sz="2000" b="1" dirty="0">
                <a:solidFill>
                  <a:srgbClr val="1A2A57"/>
                </a:solidFill>
                <a:latin typeface="Tw Cen MT" panose="020B0602020104020603" pitchFamily="34" charset="0"/>
              </a:rPr>
              <a:t>our </a:t>
            </a:r>
            <a:r>
              <a:rPr lang="en-US" sz="2000" b="1" dirty="0">
                <a:solidFill>
                  <a:srgbClr val="CA2528"/>
                </a:solidFill>
                <a:latin typeface="Tw Cen MT" panose="020B0602020104020603" pitchFamily="34" charset="0"/>
              </a:rPr>
              <a:t>NDHS</a:t>
            </a:r>
            <a:r>
              <a:rPr lang="en-US" sz="2000" b="1" dirty="0">
                <a:solidFill>
                  <a:srgbClr val="1A2A57"/>
                </a:solidFill>
                <a:latin typeface="Tw Cen MT" panose="020B0602020104020603" pitchFamily="34" charset="0"/>
              </a:rPr>
              <a:t> newspaper.</a:t>
            </a:r>
          </a:p>
          <a:p>
            <a:pPr algn="ctr"/>
            <a:endParaRPr lang="en-US" sz="2000" b="1" dirty="0">
              <a:solidFill>
                <a:srgbClr val="1A2A57"/>
              </a:solidFill>
              <a:latin typeface="Tw Cen MT" panose="020B0602020104020603" pitchFamily="34" charset="0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63B09370-CD27-AFCA-E705-0D728AB242F8}"/>
              </a:ext>
            </a:extLst>
          </p:cNvPr>
          <p:cNvCxnSpPr>
            <a:cxnSpLocks/>
          </p:cNvCxnSpPr>
          <p:nvPr/>
        </p:nvCxnSpPr>
        <p:spPr>
          <a:xfrm flipV="1">
            <a:off x="10662330" y="5904911"/>
            <a:ext cx="0" cy="284683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522B3CF4-E003-6D67-DB76-C05956F2BD0A}"/>
              </a:ext>
            </a:extLst>
          </p:cNvPr>
          <p:cNvSpPr/>
          <p:nvPr/>
        </p:nvSpPr>
        <p:spPr>
          <a:xfrm>
            <a:off x="7446158" y="3207434"/>
            <a:ext cx="1842868" cy="26974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1A2A57"/>
                </a:solidFill>
                <a:latin typeface="Tw Cen MT" panose="020B0602020104020603" pitchFamily="34" charset="0"/>
              </a:rPr>
              <a:t>(9/28)</a:t>
            </a:r>
          </a:p>
          <a:p>
            <a:pPr algn="ctr"/>
            <a:r>
              <a:rPr lang="en-US" sz="2000" b="1" dirty="0">
                <a:solidFill>
                  <a:srgbClr val="CA2528"/>
                </a:solidFill>
                <a:latin typeface="Tw Cen MT" panose="020B0602020104020603" pitchFamily="34" charset="0"/>
              </a:rPr>
              <a:t>NDHS</a:t>
            </a:r>
            <a:r>
              <a:rPr lang="en-US" sz="2000" b="1" dirty="0">
                <a:solidFill>
                  <a:srgbClr val="1A2A57"/>
                </a:solidFill>
                <a:latin typeface="Tw Cen MT" panose="020B0602020104020603" pitchFamily="34" charset="0"/>
              </a:rPr>
              <a:t> 1</a:t>
            </a:r>
            <a:r>
              <a:rPr lang="en-US" sz="2000" b="1" baseline="30000" dirty="0">
                <a:solidFill>
                  <a:srgbClr val="1A2A57"/>
                </a:solidFill>
                <a:latin typeface="Tw Cen MT" panose="020B0602020104020603" pitchFamily="34" charset="0"/>
              </a:rPr>
              <a:t>st</a:t>
            </a:r>
            <a:r>
              <a:rPr lang="en-US" sz="2000" b="1" dirty="0">
                <a:solidFill>
                  <a:srgbClr val="1A2A57"/>
                </a:solidFill>
                <a:latin typeface="Tw Cen MT" panose="020B0602020104020603" pitchFamily="34" charset="0"/>
              </a:rPr>
              <a:t> quarter interim </a:t>
            </a:r>
            <a:r>
              <a:rPr lang="en-US" sz="2000" b="1" u="sng" dirty="0">
                <a:solidFill>
                  <a:srgbClr val="1A2A57"/>
                </a:solidFill>
                <a:latin typeface="Tw Cen MT" panose="020B0602020104020603" pitchFamily="34" charset="0"/>
              </a:rPr>
              <a:t>Parent-Teacher Conferences</a:t>
            </a:r>
            <a:r>
              <a:rPr lang="en-US" sz="2000" b="1" i="1" dirty="0">
                <a:solidFill>
                  <a:srgbClr val="1A2A57"/>
                </a:solidFill>
                <a:latin typeface="Tw Cen MT" panose="020B0602020104020603" pitchFamily="34" charset="0"/>
              </a:rPr>
              <a:t>.</a:t>
            </a:r>
          </a:p>
          <a:p>
            <a:pPr algn="ctr"/>
            <a:endParaRPr lang="en-US" sz="2000" b="1" dirty="0">
              <a:solidFill>
                <a:srgbClr val="1A2A57"/>
              </a:solidFill>
              <a:latin typeface="Tw Cen MT" panose="020B0602020104020603" pitchFamily="34" charset="0"/>
            </a:endParaRPr>
          </a:p>
          <a:p>
            <a:pPr algn="ctr"/>
            <a:endParaRPr lang="en-US" sz="2000" b="1" dirty="0">
              <a:solidFill>
                <a:srgbClr val="1A2A57"/>
              </a:solidFill>
              <a:latin typeface="Tw Cen MT" panose="020B0602020104020603" pitchFamily="34" charset="0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76E9CA41-28F5-2F08-41EF-8745FAD60515}"/>
              </a:ext>
            </a:extLst>
          </p:cNvPr>
          <p:cNvCxnSpPr>
            <a:cxnSpLocks/>
          </p:cNvCxnSpPr>
          <p:nvPr/>
        </p:nvCxnSpPr>
        <p:spPr>
          <a:xfrm flipV="1">
            <a:off x="8361694" y="5904911"/>
            <a:ext cx="0" cy="284683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A group of people in clothing&#10;&#10;Description automatically generated with medium confidence">
            <a:extLst>
              <a:ext uri="{FF2B5EF4-FFF2-40B4-BE49-F238E27FC236}">
                <a16:creationId xmlns:a16="http://schemas.microsoft.com/office/drawing/2014/main" id="{674F7B03-F832-9D72-B839-4F91114A14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5217" y="725239"/>
            <a:ext cx="2197512" cy="219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148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5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1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3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"/>
                            </p:stCondLst>
                            <p:childTnLst>
                              <p:par>
                                <p:cTn id="76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xit" presetSubtype="2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50"/>
                            </p:stCondLst>
                            <p:childTnLst>
                              <p:par>
                                <p:cTn id="84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4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4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4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"/>
                            </p:stCondLst>
                            <p:childTnLst>
                              <p:par>
                                <p:cTn id="105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6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9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2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5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8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00"/>
                            </p:stCondLst>
                            <p:childTnLst>
                              <p:par>
                                <p:cTn id="121" presetID="22" presetClass="exit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2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28" grpId="0" animBg="1"/>
      <p:bldP spid="28" grpId="1" animBg="1"/>
      <p:bldP spid="39" grpId="0" animBg="1"/>
      <p:bldP spid="39" grpId="1" animBg="1"/>
      <p:bldP spid="43" grpId="0" animBg="1"/>
      <p:bldP spid="43" grpId="1" animBg="1"/>
      <p:bldP spid="47" grpId="0" animBg="1"/>
      <p:bldP spid="47" grpId="1" animBg="1"/>
      <p:bldP spid="51" grpId="0" animBg="1"/>
      <p:bldP spid="5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842B325-0D74-7EBF-74E9-C8ED50B2DE0C}"/>
              </a:ext>
            </a:extLst>
          </p:cNvPr>
          <p:cNvCxnSpPr>
            <a:cxnSpLocks/>
          </p:cNvCxnSpPr>
          <p:nvPr/>
        </p:nvCxnSpPr>
        <p:spPr>
          <a:xfrm flipV="1">
            <a:off x="1512277" y="5904911"/>
            <a:ext cx="0" cy="284683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8ED1C3EE-011A-FBDA-0D8A-C276129614E4}"/>
              </a:ext>
            </a:extLst>
          </p:cNvPr>
          <p:cNvCxnSpPr>
            <a:cxnSpLocks/>
          </p:cNvCxnSpPr>
          <p:nvPr/>
        </p:nvCxnSpPr>
        <p:spPr>
          <a:xfrm>
            <a:off x="445765" y="1600199"/>
            <a:ext cx="5763306" cy="0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F382E85-78D6-D5E6-8AD5-F16757F6651A}"/>
              </a:ext>
            </a:extLst>
          </p:cNvPr>
          <p:cNvSpPr txBox="1"/>
          <p:nvPr/>
        </p:nvSpPr>
        <p:spPr>
          <a:xfrm>
            <a:off x="590843" y="520883"/>
            <a:ext cx="54361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CA2528"/>
                </a:solidFill>
                <a:latin typeface="Tw Cen MT" panose="020B0602020104020603" pitchFamily="34" charset="0"/>
              </a:rPr>
              <a:t>Current Events 2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2D2BFCE-15D8-362D-2DF4-1E1DC28A571D}"/>
              </a:ext>
            </a:extLst>
          </p:cNvPr>
          <p:cNvCxnSpPr>
            <a:cxnSpLocks/>
          </p:cNvCxnSpPr>
          <p:nvPr/>
        </p:nvCxnSpPr>
        <p:spPr>
          <a:xfrm flipV="1">
            <a:off x="6096000" y="545689"/>
            <a:ext cx="0" cy="1054510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80137DA-9573-E40E-38B1-A49A5520F896}"/>
              </a:ext>
            </a:extLst>
          </p:cNvPr>
          <p:cNvCxnSpPr>
            <a:cxnSpLocks/>
          </p:cNvCxnSpPr>
          <p:nvPr/>
        </p:nvCxnSpPr>
        <p:spPr>
          <a:xfrm>
            <a:off x="-162233" y="6214400"/>
            <a:ext cx="12477135" cy="0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E42C1D00-D695-E81D-EC92-AFC30B73E13E}"/>
              </a:ext>
            </a:extLst>
          </p:cNvPr>
          <p:cNvSpPr/>
          <p:nvPr/>
        </p:nvSpPr>
        <p:spPr>
          <a:xfrm>
            <a:off x="6164985" y="575912"/>
            <a:ext cx="6027015" cy="1179146"/>
          </a:xfrm>
          <a:prstGeom prst="rect">
            <a:avLst/>
          </a:prstGeom>
          <a:solidFill>
            <a:srgbClr val="1A2A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9202E6A-52C6-07D6-3334-976040273617}"/>
              </a:ext>
            </a:extLst>
          </p:cNvPr>
          <p:cNvSpPr/>
          <p:nvPr/>
        </p:nvSpPr>
        <p:spPr>
          <a:xfrm>
            <a:off x="590843" y="3207434"/>
            <a:ext cx="1842868" cy="26974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50" b="1" dirty="0">
                <a:solidFill>
                  <a:srgbClr val="1A2A57"/>
                </a:solidFill>
                <a:latin typeface="Tw Cen MT" panose="020B0602020104020603" pitchFamily="34" charset="0"/>
              </a:rPr>
              <a:t>(</a:t>
            </a:r>
            <a:r>
              <a:rPr lang="en-US" sz="2000" b="1" dirty="0">
                <a:solidFill>
                  <a:srgbClr val="1A2A57"/>
                </a:solidFill>
                <a:latin typeface="Tw Cen MT" panose="020B0602020104020603" pitchFamily="34" charset="0"/>
              </a:rPr>
              <a:t>10/8</a:t>
            </a:r>
            <a:r>
              <a:rPr lang="en-US" sz="1950" b="1" dirty="0">
                <a:solidFill>
                  <a:srgbClr val="1A2A57"/>
                </a:solidFill>
                <a:latin typeface="Tw Cen MT" panose="020B0602020104020603" pitchFamily="34" charset="0"/>
              </a:rPr>
              <a:t>)</a:t>
            </a:r>
          </a:p>
          <a:p>
            <a:pPr algn="ctr"/>
            <a:r>
              <a:rPr lang="en-US" sz="2000" b="1" dirty="0">
                <a:solidFill>
                  <a:srgbClr val="CA2528"/>
                </a:solidFill>
                <a:latin typeface="Tw Cen MT" panose="020B0602020104020603" pitchFamily="34" charset="0"/>
              </a:rPr>
              <a:t>NDHS</a:t>
            </a:r>
            <a:r>
              <a:rPr lang="en-US" sz="2000" b="1" dirty="0">
                <a:solidFill>
                  <a:srgbClr val="1A2A57"/>
                </a:solidFill>
                <a:latin typeface="Tw Cen MT" panose="020B0602020104020603" pitchFamily="34" charset="0"/>
              </a:rPr>
              <a:t> Cheer and Band participated in the Hurlock Fallfest parade.</a:t>
            </a:r>
          </a:p>
          <a:p>
            <a:pPr algn="ctr"/>
            <a:endParaRPr lang="en-US" sz="2000" b="1" dirty="0">
              <a:solidFill>
                <a:srgbClr val="1A2A57"/>
              </a:solidFill>
              <a:latin typeface="Tw Cen MT" panose="020B0602020104020603" pitchFamily="34" charset="0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C49E56C-6FD2-AF6D-D196-E772509133F5}"/>
              </a:ext>
            </a:extLst>
          </p:cNvPr>
          <p:cNvCxnSpPr>
            <a:cxnSpLocks/>
          </p:cNvCxnSpPr>
          <p:nvPr/>
        </p:nvCxnSpPr>
        <p:spPr>
          <a:xfrm flipV="1">
            <a:off x="3824408" y="5904911"/>
            <a:ext cx="0" cy="284683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118CBAA3-5E2C-915B-2425-39388B7306A5}"/>
              </a:ext>
            </a:extLst>
          </p:cNvPr>
          <p:cNvSpPr/>
          <p:nvPr/>
        </p:nvSpPr>
        <p:spPr>
          <a:xfrm>
            <a:off x="2902974" y="3207434"/>
            <a:ext cx="1842868" cy="26974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1A2A57"/>
                </a:solidFill>
                <a:latin typeface="Tw Cen MT" panose="020B0602020104020603" pitchFamily="34" charset="0"/>
              </a:rPr>
              <a:t>(10/10)</a:t>
            </a:r>
          </a:p>
          <a:p>
            <a:pPr algn="ctr"/>
            <a:r>
              <a:rPr lang="en-US" sz="2000" b="1" dirty="0">
                <a:solidFill>
                  <a:srgbClr val="CA2528"/>
                </a:solidFill>
                <a:latin typeface="Tw Cen MT" panose="020B0602020104020603" pitchFamily="34" charset="0"/>
              </a:rPr>
              <a:t>NDHS</a:t>
            </a:r>
            <a:r>
              <a:rPr lang="en-US" sz="2000" b="1" dirty="0">
                <a:solidFill>
                  <a:srgbClr val="1A2A57"/>
                </a:solidFill>
                <a:latin typeface="Tw Cen MT" panose="020B0602020104020603" pitchFamily="34" charset="0"/>
              </a:rPr>
              <a:t> class of 62’ visit and donate a plaque.</a:t>
            </a:r>
          </a:p>
          <a:p>
            <a:pPr algn="ctr"/>
            <a:endParaRPr lang="en-US" sz="2000" b="1" dirty="0">
              <a:solidFill>
                <a:srgbClr val="1A2A57"/>
              </a:solidFill>
              <a:latin typeface="Tw Cen MT" panose="020B0602020104020603" pitchFamily="34" charset="0"/>
            </a:endParaRPr>
          </a:p>
          <a:p>
            <a:pPr algn="ctr"/>
            <a:endParaRPr lang="en-US" sz="2000" b="1" dirty="0">
              <a:solidFill>
                <a:srgbClr val="1A2A57"/>
              </a:solidFill>
              <a:latin typeface="Tw Cen MT" panose="020B0602020104020603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814C3F2-FBC3-4903-532D-0ED3BD99FBE2}"/>
              </a:ext>
            </a:extLst>
          </p:cNvPr>
          <p:cNvSpPr/>
          <p:nvPr/>
        </p:nvSpPr>
        <p:spPr>
          <a:xfrm>
            <a:off x="5171616" y="3207434"/>
            <a:ext cx="1842868" cy="26974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50" b="1" dirty="0">
                <a:solidFill>
                  <a:srgbClr val="1A2A57"/>
                </a:solidFill>
                <a:latin typeface="Tw Cen MT" panose="020B0602020104020603" pitchFamily="34" charset="0"/>
              </a:rPr>
              <a:t>(10/10 – 10/14)</a:t>
            </a:r>
          </a:p>
          <a:p>
            <a:pPr algn="ctr"/>
            <a:r>
              <a:rPr lang="en-US" sz="2000" b="1" dirty="0">
                <a:solidFill>
                  <a:srgbClr val="CA2528"/>
                </a:solidFill>
                <a:latin typeface="Tw Cen MT" panose="020B0602020104020603" pitchFamily="34" charset="0"/>
              </a:rPr>
              <a:t>NDHS</a:t>
            </a:r>
            <a:r>
              <a:rPr lang="en-US" sz="2000" b="1" dirty="0">
                <a:solidFill>
                  <a:srgbClr val="1A2A57"/>
                </a:solidFill>
                <a:latin typeface="Tw Cen MT" panose="020B0602020104020603" pitchFamily="34" charset="0"/>
              </a:rPr>
              <a:t> Fall spirit week.</a:t>
            </a:r>
          </a:p>
          <a:p>
            <a:pPr algn="ctr"/>
            <a:r>
              <a:rPr lang="en-US" sz="1400" b="1" dirty="0">
                <a:solidFill>
                  <a:srgbClr val="1A2A57"/>
                </a:solidFill>
                <a:latin typeface="Tw Cen MT" panose="020B0602020104020603" pitchFamily="34" charset="0"/>
              </a:rPr>
              <a:t>M- Neon Day</a:t>
            </a:r>
          </a:p>
          <a:p>
            <a:pPr algn="ctr"/>
            <a:r>
              <a:rPr lang="en-US" sz="1400" b="1" dirty="0">
                <a:solidFill>
                  <a:srgbClr val="1A2A57"/>
                </a:solidFill>
                <a:latin typeface="Tw Cen MT" panose="020B0602020104020603" pitchFamily="34" charset="0"/>
              </a:rPr>
              <a:t>T- Country vs Country Club</a:t>
            </a:r>
          </a:p>
          <a:p>
            <a:pPr algn="ctr"/>
            <a:r>
              <a:rPr lang="en-US" sz="1400" b="1" dirty="0">
                <a:solidFill>
                  <a:srgbClr val="1A2A57"/>
                </a:solidFill>
                <a:latin typeface="Tw Cen MT" panose="020B0602020104020603" pitchFamily="34" charset="0"/>
              </a:rPr>
              <a:t>W- Class Colors</a:t>
            </a:r>
          </a:p>
          <a:p>
            <a:pPr algn="ctr"/>
            <a:r>
              <a:rPr lang="en-US" sz="1400" b="1" dirty="0">
                <a:solidFill>
                  <a:srgbClr val="1A2A57"/>
                </a:solidFill>
                <a:latin typeface="Tw Cen MT" panose="020B0602020104020603" pitchFamily="34" charset="0"/>
              </a:rPr>
              <a:t>Th- Senior Citizen</a:t>
            </a:r>
          </a:p>
          <a:p>
            <a:pPr algn="ctr"/>
            <a:r>
              <a:rPr lang="en-US" sz="1400" b="1" dirty="0">
                <a:solidFill>
                  <a:srgbClr val="1A2A57"/>
                </a:solidFill>
                <a:latin typeface="Tw Cen MT" panose="020B0602020104020603" pitchFamily="34" charset="0"/>
              </a:rPr>
              <a:t>F- Decades Day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59BAB28E-C1EC-B4C0-EDB2-52FFA59AFA3B}"/>
              </a:ext>
            </a:extLst>
          </p:cNvPr>
          <p:cNvCxnSpPr>
            <a:cxnSpLocks/>
          </p:cNvCxnSpPr>
          <p:nvPr/>
        </p:nvCxnSpPr>
        <p:spPr>
          <a:xfrm flipV="1">
            <a:off x="6087152" y="5904911"/>
            <a:ext cx="0" cy="284683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BBA905CA-9562-C493-507B-4978A73D29BB}"/>
              </a:ext>
            </a:extLst>
          </p:cNvPr>
          <p:cNvSpPr/>
          <p:nvPr/>
        </p:nvSpPr>
        <p:spPr>
          <a:xfrm>
            <a:off x="9746794" y="3207434"/>
            <a:ext cx="1842868" cy="26974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1A2A57"/>
                </a:solidFill>
                <a:latin typeface="Tw Cen MT" panose="020B0602020104020603" pitchFamily="34" charset="0"/>
              </a:rPr>
              <a:t>(10/14)</a:t>
            </a:r>
          </a:p>
          <a:p>
            <a:pPr algn="ctr"/>
            <a:r>
              <a:rPr lang="en-US" sz="2000" b="1" dirty="0">
                <a:solidFill>
                  <a:srgbClr val="CA2528"/>
                </a:solidFill>
                <a:latin typeface="Tw Cen MT" panose="020B0602020104020603" pitchFamily="34" charset="0"/>
              </a:rPr>
              <a:t>NDHS </a:t>
            </a:r>
            <a:r>
              <a:rPr lang="en-US" sz="2000" b="1" dirty="0">
                <a:solidFill>
                  <a:srgbClr val="1A2A57"/>
                </a:solidFill>
                <a:latin typeface="Tw Cen MT" panose="020B0602020104020603" pitchFamily="34" charset="0"/>
              </a:rPr>
              <a:t>Homecoming Dance, </a:t>
            </a:r>
            <a:r>
              <a:rPr lang="en-US" sz="1600" b="1" dirty="0">
                <a:solidFill>
                  <a:srgbClr val="1A2A57"/>
                </a:solidFill>
                <a:latin typeface="Tw Cen MT" panose="020B0602020104020603" pitchFamily="34" charset="0"/>
              </a:rPr>
              <a:t>with </a:t>
            </a:r>
            <a:r>
              <a:rPr lang="en-US" sz="1600" b="1" dirty="0">
                <a:solidFill>
                  <a:srgbClr val="CA2528"/>
                </a:solidFill>
                <a:latin typeface="Tw Cen MT" panose="020B0602020104020603" pitchFamily="34" charset="0"/>
              </a:rPr>
              <a:t>Nasir Polk </a:t>
            </a:r>
            <a:r>
              <a:rPr lang="en-US" sz="1600" b="1" dirty="0">
                <a:solidFill>
                  <a:srgbClr val="1A2A57"/>
                </a:solidFill>
                <a:latin typeface="Tw Cen MT" panose="020B0602020104020603" pitchFamily="34" charset="0"/>
              </a:rPr>
              <a:t>and</a:t>
            </a:r>
            <a:r>
              <a:rPr lang="en-US" sz="1600" b="1" dirty="0">
                <a:solidFill>
                  <a:srgbClr val="CA2528"/>
                </a:solidFill>
                <a:latin typeface="Tw Cen MT" panose="020B0602020104020603" pitchFamily="34" charset="0"/>
              </a:rPr>
              <a:t> Milan Jiggetts </a:t>
            </a:r>
            <a:r>
              <a:rPr lang="en-US" sz="1600" b="1" dirty="0">
                <a:solidFill>
                  <a:srgbClr val="1A2A57"/>
                </a:solidFill>
                <a:latin typeface="Tw Cen MT" panose="020B0602020104020603" pitchFamily="34" charset="0"/>
              </a:rPr>
              <a:t>crowned king and queen  </a:t>
            </a:r>
            <a:endParaRPr lang="en-US" sz="2000" b="1" dirty="0">
              <a:solidFill>
                <a:srgbClr val="1A2A57"/>
              </a:solidFill>
              <a:latin typeface="Tw Cen MT" panose="020B0602020104020603" pitchFamily="34" charset="0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63B09370-CD27-AFCA-E705-0D728AB242F8}"/>
              </a:ext>
            </a:extLst>
          </p:cNvPr>
          <p:cNvCxnSpPr>
            <a:cxnSpLocks/>
          </p:cNvCxnSpPr>
          <p:nvPr/>
        </p:nvCxnSpPr>
        <p:spPr>
          <a:xfrm flipV="1">
            <a:off x="10662330" y="5904911"/>
            <a:ext cx="0" cy="284683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522B3CF4-E003-6D67-DB76-C05956F2BD0A}"/>
              </a:ext>
            </a:extLst>
          </p:cNvPr>
          <p:cNvSpPr/>
          <p:nvPr/>
        </p:nvSpPr>
        <p:spPr>
          <a:xfrm>
            <a:off x="7446158" y="3207434"/>
            <a:ext cx="1842868" cy="26974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1A2A57"/>
                </a:solidFill>
                <a:latin typeface="Tw Cen MT" panose="020B0602020104020603" pitchFamily="34" charset="0"/>
              </a:rPr>
              <a:t>(10/12)</a:t>
            </a:r>
          </a:p>
          <a:p>
            <a:pPr algn="ctr"/>
            <a:r>
              <a:rPr lang="en-US" sz="2000" b="1" dirty="0">
                <a:solidFill>
                  <a:srgbClr val="1A2A57"/>
                </a:solidFill>
                <a:latin typeface="Tw Cen MT" panose="020B0602020104020603" pitchFamily="34" charset="0"/>
              </a:rPr>
              <a:t>Fall Pep Rally honoring </a:t>
            </a:r>
            <a:r>
              <a:rPr lang="en-US" sz="2000" b="1" dirty="0">
                <a:solidFill>
                  <a:srgbClr val="CA2528"/>
                </a:solidFill>
                <a:latin typeface="Tw Cen MT" panose="020B0602020104020603" pitchFamily="34" charset="0"/>
              </a:rPr>
              <a:t>NDHS</a:t>
            </a:r>
            <a:r>
              <a:rPr lang="en-US" sz="2000" b="1" dirty="0">
                <a:solidFill>
                  <a:srgbClr val="1A2A57"/>
                </a:solidFill>
                <a:latin typeface="Tw Cen MT" panose="020B0602020104020603" pitchFamily="34" charset="0"/>
              </a:rPr>
              <a:t> Fall Sports.</a:t>
            </a:r>
          </a:p>
          <a:p>
            <a:pPr algn="ctr"/>
            <a:endParaRPr lang="en-US" sz="2000" b="1" dirty="0">
              <a:solidFill>
                <a:srgbClr val="1A2A57"/>
              </a:solidFill>
              <a:latin typeface="Tw Cen MT" panose="020B0602020104020603" pitchFamily="34" charset="0"/>
            </a:endParaRPr>
          </a:p>
          <a:p>
            <a:pPr algn="ctr"/>
            <a:endParaRPr lang="en-US" sz="2000" b="1" dirty="0">
              <a:solidFill>
                <a:srgbClr val="1A2A57"/>
              </a:solidFill>
              <a:latin typeface="Tw Cen MT" panose="020B0602020104020603" pitchFamily="34" charset="0"/>
            </a:endParaRPr>
          </a:p>
          <a:p>
            <a:pPr algn="ctr"/>
            <a:endParaRPr lang="en-US" sz="2000" b="1" dirty="0">
              <a:solidFill>
                <a:srgbClr val="1A2A57"/>
              </a:solidFill>
              <a:latin typeface="Tw Cen MT" panose="020B0602020104020603" pitchFamily="34" charset="0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76E9CA41-28F5-2F08-41EF-8745FAD60515}"/>
              </a:ext>
            </a:extLst>
          </p:cNvPr>
          <p:cNvCxnSpPr>
            <a:cxnSpLocks/>
          </p:cNvCxnSpPr>
          <p:nvPr/>
        </p:nvCxnSpPr>
        <p:spPr>
          <a:xfrm flipV="1">
            <a:off x="8361694" y="5904911"/>
            <a:ext cx="0" cy="284683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group of men standing on a field&#10;&#10;Description automatically generated with low confidence">
            <a:extLst>
              <a:ext uri="{FF2B5EF4-FFF2-40B4-BE49-F238E27FC236}">
                <a16:creationId xmlns:a16="http://schemas.microsoft.com/office/drawing/2014/main" id="{B76F007D-7CFE-5A0B-683D-B00F5F2A79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502" y="312628"/>
            <a:ext cx="3499828" cy="2624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86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5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1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3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"/>
                            </p:stCondLst>
                            <p:childTnLst>
                              <p:par>
                                <p:cTn id="76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xit" presetSubtype="2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50"/>
                            </p:stCondLst>
                            <p:childTnLst>
                              <p:par>
                                <p:cTn id="84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5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300"/>
                            </p:stCondLst>
                            <p:childTnLst>
                              <p:par>
                                <p:cTn id="105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6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9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2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5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8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50"/>
                            </p:stCondLst>
                            <p:childTnLst>
                              <p:par>
                                <p:cTn id="121" presetID="22" presetClass="exit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2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28" grpId="0" animBg="1"/>
      <p:bldP spid="28" grpId="1" animBg="1"/>
      <p:bldP spid="39" grpId="0" animBg="1"/>
      <p:bldP spid="39" grpId="1" animBg="1"/>
      <p:bldP spid="43" grpId="0" animBg="1"/>
      <p:bldP spid="43" grpId="1" animBg="1"/>
      <p:bldP spid="47" grpId="0" animBg="1"/>
      <p:bldP spid="47" grpId="1" animBg="1"/>
      <p:bldP spid="51" grpId="0" animBg="1"/>
      <p:bldP spid="5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8E73140-3C75-9195-6C98-C9309B69FCAB}"/>
              </a:ext>
            </a:extLst>
          </p:cNvPr>
          <p:cNvCxnSpPr>
            <a:cxnSpLocks/>
          </p:cNvCxnSpPr>
          <p:nvPr/>
        </p:nvCxnSpPr>
        <p:spPr>
          <a:xfrm>
            <a:off x="7541148" y="1464866"/>
            <a:ext cx="3879103" cy="0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CBE666A-C668-94AE-A07F-06B8CDB94BF6}"/>
              </a:ext>
            </a:extLst>
          </p:cNvPr>
          <p:cNvSpPr txBox="1"/>
          <p:nvPr/>
        </p:nvSpPr>
        <p:spPr>
          <a:xfrm>
            <a:off x="7698141" y="449203"/>
            <a:ext cx="36090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CA2528"/>
                </a:solidFill>
                <a:latin typeface="Tw Cen MT" panose="020B0602020104020603" pitchFamily="34" charset="0"/>
              </a:rPr>
              <a:t>Athletics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4B06272-CA9C-812F-5E00-5900E69349D0}"/>
              </a:ext>
            </a:extLst>
          </p:cNvPr>
          <p:cNvCxnSpPr>
            <a:cxnSpLocks/>
          </p:cNvCxnSpPr>
          <p:nvPr/>
        </p:nvCxnSpPr>
        <p:spPr>
          <a:xfrm flipV="1">
            <a:off x="11307181" y="363932"/>
            <a:ext cx="0" cy="1100934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0E60980-F8F2-4506-BE3F-1004D9523419}"/>
              </a:ext>
            </a:extLst>
          </p:cNvPr>
          <p:cNvCxnSpPr>
            <a:cxnSpLocks/>
          </p:cNvCxnSpPr>
          <p:nvPr/>
        </p:nvCxnSpPr>
        <p:spPr>
          <a:xfrm flipH="1">
            <a:off x="7460345" y="363932"/>
            <a:ext cx="3915822" cy="0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FC48E0D0-5726-E4CB-DAA2-252BC58CE76E}"/>
              </a:ext>
            </a:extLst>
          </p:cNvPr>
          <p:cNvSpPr/>
          <p:nvPr/>
        </p:nvSpPr>
        <p:spPr>
          <a:xfrm>
            <a:off x="11376167" y="-1"/>
            <a:ext cx="815833" cy="1828798"/>
          </a:xfrm>
          <a:prstGeom prst="rect">
            <a:avLst/>
          </a:prstGeom>
          <a:solidFill>
            <a:srgbClr val="1A2A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FC9ACF9-3B56-FEF9-9E4A-E3258F4D792E}"/>
              </a:ext>
            </a:extLst>
          </p:cNvPr>
          <p:cNvCxnSpPr>
            <a:cxnSpLocks/>
          </p:cNvCxnSpPr>
          <p:nvPr/>
        </p:nvCxnSpPr>
        <p:spPr>
          <a:xfrm flipV="1">
            <a:off x="7629156" y="363932"/>
            <a:ext cx="0" cy="1100934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AB7960B4-04F1-E4A4-0043-62DC11E08423}"/>
              </a:ext>
            </a:extLst>
          </p:cNvPr>
          <p:cNvSpPr/>
          <p:nvPr/>
        </p:nvSpPr>
        <p:spPr>
          <a:xfrm>
            <a:off x="0" y="0"/>
            <a:ext cx="7560171" cy="1828798"/>
          </a:xfrm>
          <a:prstGeom prst="rect">
            <a:avLst/>
          </a:prstGeom>
          <a:solidFill>
            <a:srgbClr val="1A2A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3F977B5-D3B6-DF12-3C21-43AF0C3B1841}"/>
              </a:ext>
            </a:extLst>
          </p:cNvPr>
          <p:cNvSpPr/>
          <p:nvPr/>
        </p:nvSpPr>
        <p:spPr>
          <a:xfrm>
            <a:off x="-162232" y="522512"/>
            <a:ext cx="13090441" cy="5971556"/>
          </a:xfrm>
          <a:custGeom>
            <a:avLst/>
            <a:gdLst>
              <a:gd name="connsiteX0" fmla="*/ 0 w 12969448"/>
              <a:gd name="connsiteY0" fmla="*/ 0 h 4377730"/>
              <a:gd name="connsiteX1" fmla="*/ 4350774 w 12969448"/>
              <a:gd name="connsiteY1" fmla="*/ 4173794 h 4377730"/>
              <a:gd name="connsiteX2" fmla="*/ 10191136 w 12969448"/>
              <a:gd name="connsiteY2" fmla="*/ 2728452 h 4377730"/>
              <a:gd name="connsiteX3" fmla="*/ 12388645 w 12969448"/>
              <a:gd name="connsiteY3" fmla="*/ 4306529 h 4377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69448" h="4377730">
                <a:moveTo>
                  <a:pt x="0" y="0"/>
                </a:moveTo>
                <a:cubicBezTo>
                  <a:pt x="1326125" y="1859526"/>
                  <a:pt x="2652251" y="3719052"/>
                  <a:pt x="4350774" y="4173794"/>
                </a:cubicBezTo>
                <a:cubicBezTo>
                  <a:pt x="6049297" y="4628536"/>
                  <a:pt x="8851491" y="2706330"/>
                  <a:pt x="10191136" y="2728452"/>
                </a:cubicBezTo>
                <a:cubicBezTo>
                  <a:pt x="11530781" y="2750574"/>
                  <a:pt x="14128955" y="4778477"/>
                  <a:pt x="12388645" y="4306529"/>
                </a:cubicBezTo>
              </a:path>
            </a:pathLst>
          </a:cu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BEEFF8A5-1220-1FF1-7D6A-BDD87FC34859}"/>
              </a:ext>
            </a:extLst>
          </p:cNvPr>
          <p:cNvSpPr/>
          <p:nvPr/>
        </p:nvSpPr>
        <p:spPr>
          <a:xfrm rot="1553678">
            <a:off x="464902" y="1427329"/>
            <a:ext cx="876476" cy="3132101"/>
          </a:xfrm>
          <a:prstGeom prst="arc">
            <a:avLst>
              <a:gd name="adj1" fmla="val 16902324"/>
              <a:gd name="adj2" fmla="val 21494040"/>
            </a:avLst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7A67C18-7BC5-6F6F-E61A-0901EE65BF57}"/>
              </a:ext>
            </a:extLst>
          </p:cNvPr>
          <p:cNvSpPr/>
          <p:nvPr/>
        </p:nvSpPr>
        <p:spPr>
          <a:xfrm>
            <a:off x="925431" y="284698"/>
            <a:ext cx="1946276" cy="19462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CA2528"/>
                </a:solidFill>
                <a:latin typeface="Tw Cen MT" panose="020B0602020104020603" pitchFamily="34" charset="0"/>
              </a:rPr>
              <a:t>Golf</a:t>
            </a:r>
            <a:endParaRPr lang="en-US" sz="2000" b="1" dirty="0">
              <a:solidFill>
                <a:srgbClr val="CA2528"/>
              </a:solidFill>
              <a:latin typeface="Tw Cen MT" panose="020B0602020104020603" pitchFamily="34" charset="0"/>
            </a:endParaRPr>
          </a:p>
          <a:p>
            <a:pPr algn="ctr"/>
            <a:r>
              <a:rPr lang="en-US" sz="2000" b="1" dirty="0">
                <a:solidFill>
                  <a:srgbClr val="1A2A57"/>
                </a:solidFill>
                <a:latin typeface="Tw Cen MT" panose="020B0602020104020603" pitchFamily="34" charset="0"/>
              </a:rPr>
              <a:t>Bayside Championships held at the Hyatt Regency on 10/10.</a:t>
            </a:r>
          </a:p>
        </p:txBody>
      </p:sp>
      <p:sp>
        <p:nvSpPr>
          <p:cNvPr id="39" name="Arc 38">
            <a:extLst>
              <a:ext uri="{FF2B5EF4-FFF2-40B4-BE49-F238E27FC236}">
                <a16:creationId xmlns:a16="http://schemas.microsoft.com/office/drawing/2014/main" id="{B0432A87-8EAC-4857-26C9-625976E3D4D9}"/>
              </a:ext>
            </a:extLst>
          </p:cNvPr>
          <p:cNvSpPr/>
          <p:nvPr/>
        </p:nvSpPr>
        <p:spPr>
          <a:xfrm rot="1605697">
            <a:off x="3583639" y="5153168"/>
            <a:ext cx="538120" cy="1505078"/>
          </a:xfrm>
          <a:prstGeom prst="arc">
            <a:avLst>
              <a:gd name="adj1" fmla="val 16902324"/>
              <a:gd name="adj2" fmla="val 1594365"/>
            </a:avLst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1CBA482-AC72-3343-220C-C6CD7ED1AB60}"/>
              </a:ext>
            </a:extLst>
          </p:cNvPr>
          <p:cNvSpPr/>
          <p:nvPr/>
        </p:nvSpPr>
        <p:spPr>
          <a:xfrm>
            <a:off x="3273604" y="3402421"/>
            <a:ext cx="2297341" cy="19857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CA2528"/>
                </a:solidFill>
                <a:latin typeface="Tw Cen MT" panose="020B0602020104020603" pitchFamily="34" charset="0"/>
              </a:rPr>
              <a:t>Cross Country</a:t>
            </a:r>
          </a:p>
          <a:p>
            <a:pPr algn="ctr"/>
            <a:r>
              <a:rPr lang="en-US" sz="2000" b="1" dirty="0">
                <a:solidFill>
                  <a:srgbClr val="1A2A57"/>
                </a:solidFill>
                <a:latin typeface="Tw Cen MT" panose="020B0602020104020603" pitchFamily="34" charset="0"/>
              </a:rPr>
              <a:t>Team ranked number 2 in the region.</a:t>
            </a:r>
          </a:p>
        </p:txBody>
      </p:sp>
      <p:sp>
        <p:nvSpPr>
          <p:cNvPr id="41" name="Arc 40">
            <a:extLst>
              <a:ext uri="{FF2B5EF4-FFF2-40B4-BE49-F238E27FC236}">
                <a16:creationId xmlns:a16="http://schemas.microsoft.com/office/drawing/2014/main" id="{1D8BC866-05A4-0BAF-6AB7-FCB5EB8F2E54}"/>
              </a:ext>
            </a:extLst>
          </p:cNvPr>
          <p:cNvSpPr/>
          <p:nvPr/>
        </p:nvSpPr>
        <p:spPr>
          <a:xfrm rot="12742060">
            <a:off x="2355003" y="1982279"/>
            <a:ext cx="1915551" cy="3697958"/>
          </a:xfrm>
          <a:prstGeom prst="arc">
            <a:avLst>
              <a:gd name="adj1" fmla="val 18383296"/>
              <a:gd name="adj2" fmla="val 3769058"/>
            </a:avLst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172C0F3-FCE6-95C8-DFD4-F95040C68572}"/>
              </a:ext>
            </a:extLst>
          </p:cNvPr>
          <p:cNvSpPr/>
          <p:nvPr/>
        </p:nvSpPr>
        <p:spPr>
          <a:xfrm>
            <a:off x="3319522" y="805448"/>
            <a:ext cx="2187932" cy="21879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CA2528"/>
                </a:solidFill>
                <a:latin typeface="Tw Cen MT" panose="020B0602020104020603" pitchFamily="34" charset="0"/>
              </a:rPr>
              <a:t>Volleyball</a:t>
            </a:r>
          </a:p>
          <a:p>
            <a:pPr algn="ctr"/>
            <a:r>
              <a:rPr lang="en-US" sz="2000" b="1" dirty="0">
                <a:solidFill>
                  <a:srgbClr val="1A2A57"/>
                </a:solidFill>
                <a:latin typeface="Tw Cen MT" panose="020B0602020104020603" pitchFamily="34" charset="0"/>
              </a:rPr>
              <a:t>Still undefeated, 12-0 and ranked number 1 in the region!</a:t>
            </a:r>
          </a:p>
        </p:txBody>
      </p:sp>
      <p:sp>
        <p:nvSpPr>
          <p:cNvPr id="43" name="Arc 42">
            <a:extLst>
              <a:ext uri="{FF2B5EF4-FFF2-40B4-BE49-F238E27FC236}">
                <a16:creationId xmlns:a16="http://schemas.microsoft.com/office/drawing/2014/main" id="{100E9BB1-1C04-8A01-38D8-A0A4D4848B6C}"/>
              </a:ext>
            </a:extLst>
          </p:cNvPr>
          <p:cNvSpPr/>
          <p:nvPr/>
        </p:nvSpPr>
        <p:spPr>
          <a:xfrm rot="10001477">
            <a:off x="7143406" y="4500690"/>
            <a:ext cx="480148" cy="1231736"/>
          </a:xfrm>
          <a:prstGeom prst="arc">
            <a:avLst>
              <a:gd name="adj1" fmla="val 17907987"/>
              <a:gd name="adj2" fmla="val 2981632"/>
            </a:avLst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9912F74-821B-1A57-9E47-7B98C402ABA1}"/>
              </a:ext>
            </a:extLst>
          </p:cNvPr>
          <p:cNvSpPr/>
          <p:nvPr/>
        </p:nvSpPr>
        <p:spPr>
          <a:xfrm>
            <a:off x="5693653" y="2774390"/>
            <a:ext cx="2187932" cy="21879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CA2528"/>
                </a:solidFill>
                <a:latin typeface="Tw Cen MT" panose="020B0602020104020603" pitchFamily="34" charset="0"/>
              </a:rPr>
              <a:t>Boys Soccer</a:t>
            </a:r>
          </a:p>
          <a:p>
            <a:pPr algn="ctr"/>
            <a:r>
              <a:rPr lang="en-US" sz="2000" b="1" dirty="0">
                <a:solidFill>
                  <a:srgbClr val="1A2A57"/>
                </a:solidFill>
                <a:latin typeface="Tw Cen MT" panose="020B0602020104020603" pitchFamily="34" charset="0"/>
              </a:rPr>
              <a:t>Ranked number 2 in the region going into playoffs.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5127766-6878-E8FA-4170-ABC0AC5176D2}"/>
              </a:ext>
            </a:extLst>
          </p:cNvPr>
          <p:cNvSpPr/>
          <p:nvPr/>
        </p:nvSpPr>
        <p:spPr>
          <a:xfrm>
            <a:off x="9301808" y="1862760"/>
            <a:ext cx="2187932" cy="21879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CA2528"/>
                </a:solidFill>
                <a:latin typeface="Tw Cen MT" panose="020B0602020104020603" pitchFamily="34" charset="0"/>
              </a:rPr>
              <a:t>Playoffs</a:t>
            </a:r>
          </a:p>
          <a:p>
            <a:pPr algn="ctr"/>
            <a:r>
              <a:rPr lang="en-US" sz="2000" b="1" dirty="0">
                <a:solidFill>
                  <a:srgbClr val="1A2A57"/>
                </a:solidFill>
                <a:latin typeface="Tw Cen MT" panose="020B0602020104020603" pitchFamily="34" charset="0"/>
              </a:rPr>
              <a:t>All sports begin playoffs/regionals</a:t>
            </a:r>
          </a:p>
        </p:txBody>
      </p:sp>
      <p:sp>
        <p:nvSpPr>
          <p:cNvPr id="46" name="Arc 45">
            <a:extLst>
              <a:ext uri="{FF2B5EF4-FFF2-40B4-BE49-F238E27FC236}">
                <a16:creationId xmlns:a16="http://schemas.microsoft.com/office/drawing/2014/main" id="{0D4FBAF6-7928-96F4-8CD7-1E61CD5EF6A1}"/>
              </a:ext>
            </a:extLst>
          </p:cNvPr>
          <p:cNvSpPr/>
          <p:nvPr/>
        </p:nvSpPr>
        <p:spPr>
          <a:xfrm rot="1829688">
            <a:off x="10570873" y="3118517"/>
            <a:ext cx="1195386" cy="2576092"/>
          </a:xfrm>
          <a:prstGeom prst="arc">
            <a:avLst>
              <a:gd name="adj1" fmla="val 15340695"/>
              <a:gd name="adj2" fmla="val 946843"/>
            </a:avLst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9250EE83-4E5D-CFC9-0AE7-01AC695A69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704" y="1914067"/>
            <a:ext cx="5717658" cy="427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77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0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2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1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750"/>
                            </p:stCondLst>
                            <p:childTnLst>
                              <p:par>
                                <p:cTn id="124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25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" presetClass="exit" presetSubtype="8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250"/>
                            </p:stCondLst>
                            <p:childTnLst>
                              <p:par>
                                <p:cTn id="132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33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500"/>
                            </p:stCondLst>
                            <p:childTnLst>
                              <p:par>
                                <p:cTn id="136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37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750"/>
                            </p:stCondLst>
                            <p:childTnLst>
                              <p:par>
                                <p:cTn id="140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41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33" grpId="0" animBg="1"/>
      <p:bldP spid="33" grpId="1" animBg="1"/>
      <p:bldP spid="34" grpId="0" animBg="1"/>
      <p:bldP spid="34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96AF199-D276-D850-429D-3F29702E72DF}"/>
              </a:ext>
            </a:extLst>
          </p:cNvPr>
          <p:cNvCxnSpPr>
            <a:cxnSpLocks/>
          </p:cNvCxnSpPr>
          <p:nvPr/>
        </p:nvCxnSpPr>
        <p:spPr>
          <a:xfrm flipH="1">
            <a:off x="3331698" y="1348670"/>
            <a:ext cx="5528603" cy="0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33C76FB-FA30-3404-C5DF-0EA1401E6681}"/>
              </a:ext>
            </a:extLst>
          </p:cNvPr>
          <p:cNvSpPr txBox="1"/>
          <p:nvPr/>
        </p:nvSpPr>
        <p:spPr>
          <a:xfrm>
            <a:off x="4291479" y="333007"/>
            <a:ext cx="36090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CA2528"/>
                </a:solidFill>
                <a:latin typeface="Tw Cen MT" panose="020B0602020104020603" pitchFamily="34" charset="0"/>
              </a:rPr>
              <a:t>Shoutouts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467A573-0C78-F309-8FC2-2E92CE96BD94}"/>
              </a:ext>
            </a:extLst>
          </p:cNvPr>
          <p:cNvSpPr txBox="1"/>
          <p:nvPr/>
        </p:nvSpPr>
        <p:spPr>
          <a:xfrm>
            <a:off x="4291480" y="1488361"/>
            <a:ext cx="36090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CA2528"/>
                </a:solidFill>
                <a:latin typeface="Tw Cen MT" panose="020B0602020104020603" pitchFamily="34" charset="0"/>
              </a:rPr>
              <a:t>Staff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5FCEAE5-9F3D-60D0-93BA-30B59D577CC2}"/>
              </a:ext>
            </a:extLst>
          </p:cNvPr>
          <p:cNvSpPr/>
          <p:nvPr/>
        </p:nvSpPr>
        <p:spPr>
          <a:xfrm>
            <a:off x="0" y="29834"/>
            <a:ext cx="4291479" cy="1179146"/>
          </a:xfrm>
          <a:prstGeom prst="rect">
            <a:avLst/>
          </a:prstGeom>
          <a:solidFill>
            <a:srgbClr val="1A2A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04B2BF2-D380-A149-595D-13D8A8AC94D0}"/>
              </a:ext>
            </a:extLst>
          </p:cNvPr>
          <p:cNvSpPr/>
          <p:nvPr/>
        </p:nvSpPr>
        <p:spPr>
          <a:xfrm>
            <a:off x="7900521" y="-20057"/>
            <a:ext cx="4291479" cy="1179146"/>
          </a:xfrm>
          <a:prstGeom prst="rect">
            <a:avLst/>
          </a:prstGeom>
          <a:solidFill>
            <a:srgbClr val="1A2A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02663BD-CA03-893F-6AB4-E2371EC075BC}"/>
              </a:ext>
            </a:extLst>
          </p:cNvPr>
          <p:cNvSpPr/>
          <p:nvPr/>
        </p:nvSpPr>
        <p:spPr>
          <a:xfrm>
            <a:off x="3331698" y="2174752"/>
            <a:ext cx="5528603" cy="4049067"/>
          </a:xfrm>
          <a:prstGeom prst="rect">
            <a:avLst/>
          </a:prstGeom>
          <a:solidFill>
            <a:schemeClr val="bg1"/>
          </a:solidFill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1A2A57"/>
                </a:solidFill>
                <a:latin typeface="Tw Cen MT" panose="020B0602020104020603" pitchFamily="34" charset="0"/>
              </a:rPr>
              <a:t>9/21- Staff Professional Development Day</a:t>
            </a:r>
          </a:p>
          <a:p>
            <a:pPr algn="ctr"/>
            <a:r>
              <a:rPr lang="en-US" sz="2000" b="1" dirty="0">
                <a:solidFill>
                  <a:srgbClr val="1A2A57"/>
                </a:solidFill>
                <a:latin typeface="Tw Cen MT" panose="020B0602020104020603" pitchFamily="34" charset="0"/>
              </a:rPr>
              <a:t>9/28, Some staff attended Special Education Law Seminar </a:t>
            </a:r>
          </a:p>
          <a:p>
            <a:pPr algn="ctr"/>
            <a:endParaRPr lang="en-US" sz="2000" b="1" dirty="0">
              <a:solidFill>
                <a:srgbClr val="1A2A57"/>
              </a:solidFill>
              <a:latin typeface="Tw Cen MT" panose="020B0602020104020603" pitchFamily="34" charset="0"/>
            </a:endParaRPr>
          </a:p>
          <a:p>
            <a:pPr algn="ctr"/>
            <a:endParaRPr lang="en-US" sz="2000" b="1" dirty="0">
              <a:solidFill>
                <a:srgbClr val="1A2A57"/>
              </a:solidFill>
              <a:latin typeface="Tw Cen MT" panose="020B0602020104020603" pitchFamily="34" charset="0"/>
            </a:endParaRPr>
          </a:p>
          <a:p>
            <a:pPr algn="ctr"/>
            <a:r>
              <a:rPr lang="en-US" sz="2000" b="1" dirty="0">
                <a:solidFill>
                  <a:srgbClr val="1A2A57"/>
                </a:solidFill>
                <a:latin typeface="Tw Cen MT" panose="020B0602020104020603" pitchFamily="34" charset="0"/>
              </a:rPr>
              <a:t>Dr. Sabedra, selected for NFHS Athletic National Book Study Workshop</a:t>
            </a:r>
          </a:p>
          <a:p>
            <a:pPr algn="ctr"/>
            <a:endParaRPr lang="en-US" sz="2000" b="1" dirty="0">
              <a:solidFill>
                <a:srgbClr val="1A2A57"/>
              </a:solidFill>
              <a:latin typeface="Tw Cen MT" panose="020B0602020104020603" pitchFamily="34" charset="0"/>
            </a:endParaRPr>
          </a:p>
          <a:p>
            <a:pPr algn="ctr"/>
            <a:r>
              <a:rPr lang="en-US" sz="2000" b="1" dirty="0">
                <a:solidFill>
                  <a:srgbClr val="1A2A57"/>
                </a:solidFill>
                <a:latin typeface="Tw Cen MT" panose="020B0602020104020603" pitchFamily="34" charset="0"/>
              </a:rPr>
              <a:t>John Prekrel, New Envirothon Sponsor </a:t>
            </a:r>
          </a:p>
          <a:p>
            <a:pPr algn="ctr"/>
            <a:endParaRPr lang="en-US" sz="2000" b="1" dirty="0">
              <a:solidFill>
                <a:srgbClr val="1A2A57"/>
              </a:solidFill>
              <a:latin typeface="Tw Cen MT" panose="020B0602020104020603" pitchFamily="34" charset="0"/>
            </a:endParaRPr>
          </a:p>
          <a:p>
            <a:pPr algn="ctr"/>
            <a:r>
              <a:rPr lang="en-US" sz="2000" b="1" dirty="0">
                <a:solidFill>
                  <a:srgbClr val="1A2A57"/>
                </a:solidFill>
                <a:latin typeface="Tw Cen MT" panose="020B0602020104020603" pitchFamily="34" charset="0"/>
              </a:rPr>
              <a:t>Tabita Enciu, New Mu Alpha Theta Sponsor </a:t>
            </a:r>
          </a:p>
          <a:p>
            <a:pPr algn="ctr"/>
            <a:endParaRPr lang="en-US" sz="2000" b="1" dirty="0">
              <a:solidFill>
                <a:srgbClr val="1A2A57"/>
              </a:solidFill>
              <a:latin typeface="Tw Cen MT" panose="020B0602020104020603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05C50C4-25A3-69DC-EC97-E0C334D09F5F}"/>
              </a:ext>
            </a:extLst>
          </p:cNvPr>
          <p:cNvSpPr/>
          <p:nvPr/>
        </p:nvSpPr>
        <p:spPr>
          <a:xfrm>
            <a:off x="0" y="1159089"/>
            <a:ext cx="3200400" cy="5197466"/>
          </a:xfrm>
          <a:prstGeom prst="rect">
            <a:avLst/>
          </a:prstGeom>
          <a:solidFill>
            <a:srgbClr val="1A2A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5CEB0AF-7862-915D-13EB-D24DBA15C3CB}"/>
              </a:ext>
            </a:extLst>
          </p:cNvPr>
          <p:cNvSpPr/>
          <p:nvPr/>
        </p:nvSpPr>
        <p:spPr>
          <a:xfrm>
            <a:off x="9013875" y="1208980"/>
            <a:ext cx="3200400" cy="5147575"/>
          </a:xfrm>
          <a:prstGeom prst="rect">
            <a:avLst/>
          </a:prstGeom>
          <a:solidFill>
            <a:srgbClr val="1A2A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44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2" grpId="1"/>
      <p:bldP spid="17" grpId="0" animBg="1"/>
      <p:bldP spid="1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96AF199-D276-D850-429D-3F29702E72DF}"/>
              </a:ext>
            </a:extLst>
          </p:cNvPr>
          <p:cNvCxnSpPr>
            <a:cxnSpLocks/>
          </p:cNvCxnSpPr>
          <p:nvPr/>
        </p:nvCxnSpPr>
        <p:spPr>
          <a:xfrm flipH="1">
            <a:off x="3331698" y="1348670"/>
            <a:ext cx="5528603" cy="0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33C76FB-FA30-3404-C5DF-0EA1401E6681}"/>
              </a:ext>
            </a:extLst>
          </p:cNvPr>
          <p:cNvSpPr txBox="1"/>
          <p:nvPr/>
        </p:nvSpPr>
        <p:spPr>
          <a:xfrm>
            <a:off x="4291479" y="333007"/>
            <a:ext cx="36090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CA2528"/>
                </a:solidFill>
                <a:latin typeface="Tw Cen MT" panose="020B0602020104020603" pitchFamily="34" charset="0"/>
              </a:rPr>
              <a:t>Shoutouts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467A573-0C78-F309-8FC2-2E92CE96BD94}"/>
              </a:ext>
            </a:extLst>
          </p:cNvPr>
          <p:cNvSpPr txBox="1"/>
          <p:nvPr/>
        </p:nvSpPr>
        <p:spPr>
          <a:xfrm>
            <a:off x="4291480" y="1488361"/>
            <a:ext cx="36090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CA2528"/>
                </a:solidFill>
                <a:latin typeface="Tw Cen MT" panose="020B0602020104020603" pitchFamily="34" charset="0"/>
              </a:rPr>
              <a:t>Students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B28196F-C780-AE33-9D59-3725B9B1A5F6}"/>
              </a:ext>
            </a:extLst>
          </p:cNvPr>
          <p:cNvSpPr/>
          <p:nvPr/>
        </p:nvSpPr>
        <p:spPr>
          <a:xfrm>
            <a:off x="0" y="1488361"/>
            <a:ext cx="5219114" cy="1179146"/>
          </a:xfrm>
          <a:prstGeom prst="rect">
            <a:avLst/>
          </a:prstGeom>
          <a:solidFill>
            <a:srgbClr val="1A2A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16C1A7D-5E15-448C-5302-EDF34D79C510}"/>
              </a:ext>
            </a:extLst>
          </p:cNvPr>
          <p:cNvSpPr/>
          <p:nvPr/>
        </p:nvSpPr>
        <p:spPr>
          <a:xfrm>
            <a:off x="6972888" y="1488361"/>
            <a:ext cx="5219114" cy="1179146"/>
          </a:xfrm>
          <a:prstGeom prst="rect">
            <a:avLst/>
          </a:prstGeom>
          <a:solidFill>
            <a:srgbClr val="1A2A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5FCEAE5-9F3D-60D0-93BA-30B59D577CC2}"/>
              </a:ext>
            </a:extLst>
          </p:cNvPr>
          <p:cNvSpPr/>
          <p:nvPr/>
        </p:nvSpPr>
        <p:spPr>
          <a:xfrm>
            <a:off x="0" y="29834"/>
            <a:ext cx="4291479" cy="1179146"/>
          </a:xfrm>
          <a:prstGeom prst="rect">
            <a:avLst/>
          </a:prstGeom>
          <a:solidFill>
            <a:srgbClr val="1A2A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04B2BF2-D380-A149-595D-13D8A8AC94D0}"/>
              </a:ext>
            </a:extLst>
          </p:cNvPr>
          <p:cNvSpPr/>
          <p:nvPr/>
        </p:nvSpPr>
        <p:spPr>
          <a:xfrm>
            <a:off x="7900521" y="-20057"/>
            <a:ext cx="4291479" cy="1179146"/>
          </a:xfrm>
          <a:prstGeom prst="rect">
            <a:avLst/>
          </a:prstGeom>
          <a:solidFill>
            <a:srgbClr val="1A2A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02663BD-CA03-893F-6AB4-E2371EC075BC}"/>
              </a:ext>
            </a:extLst>
          </p:cNvPr>
          <p:cNvSpPr/>
          <p:nvPr/>
        </p:nvSpPr>
        <p:spPr>
          <a:xfrm>
            <a:off x="3331698" y="2174752"/>
            <a:ext cx="5528603" cy="4049067"/>
          </a:xfrm>
          <a:prstGeom prst="rect">
            <a:avLst/>
          </a:prstGeom>
          <a:solidFill>
            <a:schemeClr val="bg1"/>
          </a:solidFill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1A2A57"/>
                </a:solidFill>
                <a:latin typeface="Tw Cen MT" panose="020B0602020104020603" pitchFamily="34" charset="0"/>
              </a:rPr>
              <a:t>9/29, students begin auditioning for Fall Play Artifice! </a:t>
            </a:r>
          </a:p>
          <a:p>
            <a:pPr algn="ctr"/>
            <a:endParaRPr lang="en-US" sz="2000" b="1" dirty="0">
              <a:solidFill>
                <a:srgbClr val="1A2A57"/>
              </a:solidFill>
              <a:latin typeface="Tw Cen MT" panose="020B0602020104020603" pitchFamily="34" charset="0"/>
            </a:endParaRPr>
          </a:p>
          <a:p>
            <a:pPr algn="ctr"/>
            <a:r>
              <a:rPr lang="en-US" sz="2000" b="1" dirty="0">
                <a:solidFill>
                  <a:srgbClr val="1A2A57"/>
                </a:solidFill>
                <a:latin typeface="Tw Cen MT" panose="020B0602020104020603" pitchFamily="34" charset="0"/>
              </a:rPr>
              <a:t>10/14, the whole school participated in the Evacuation Drill to Shiloh Camp</a:t>
            </a:r>
          </a:p>
          <a:p>
            <a:pPr algn="ctr"/>
            <a:endParaRPr lang="en-US" sz="2000" b="1" dirty="0">
              <a:solidFill>
                <a:srgbClr val="1A2A57"/>
              </a:solidFill>
              <a:latin typeface="Tw Cen MT" panose="020B0602020104020603" pitchFamily="34" charset="0"/>
            </a:endParaRPr>
          </a:p>
          <a:p>
            <a:pPr algn="ctr"/>
            <a:r>
              <a:rPr lang="en-US" sz="2000" b="1" dirty="0">
                <a:solidFill>
                  <a:srgbClr val="1A2A57"/>
                </a:solidFill>
                <a:latin typeface="Tw Cen MT" panose="020B0602020104020603" pitchFamily="34" charset="0"/>
              </a:rPr>
              <a:t>10/19- Student Make-Up picture Day </a:t>
            </a:r>
          </a:p>
          <a:p>
            <a:pPr algn="ctr"/>
            <a:endParaRPr lang="en-US" sz="2000" b="1" dirty="0">
              <a:solidFill>
                <a:srgbClr val="1A2A57"/>
              </a:solidFill>
              <a:latin typeface="Tw Cen MT" panose="020B0602020104020603" pitchFamily="34" charset="0"/>
            </a:endParaRPr>
          </a:p>
          <a:p>
            <a:pPr algn="ctr"/>
            <a:endParaRPr lang="en-US" sz="2000" b="1" dirty="0">
              <a:solidFill>
                <a:srgbClr val="1A2A57"/>
              </a:solidFill>
              <a:latin typeface="Tw Cen MT" panose="020B0602020104020603" pitchFamily="34" charset="0"/>
            </a:endParaRPr>
          </a:p>
          <a:p>
            <a:pPr algn="ctr"/>
            <a:r>
              <a:rPr lang="en-US" sz="2000" b="1" dirty="0">
                <a:solidFill>
                  <a:srgbClr val="1A2A57"/>
                </a:solidFill>
                <a:latin typeface="Tw Cen MT" panose="020B0602020104020603" pitchFamily="34" charset="0"/>
              </a:rPr>
              <a:t>Avlynn Bennet, New Yearbook Editor </a:t>
            </a:r>
          </a:p>
          <a:p>
            <a:pPr algn="ctr"/>
            <a:endParaRPr lang="en-US" sz="2000" b="1" dirty="0">
              <a:solidFill>
                <a:srgbClr val="1A2A57"/>
              </a:solidFill>
              <a:latin typeface="Tw Cen MT" panose="020B0602020104020603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05C50C4-25A3-69DC-EC97-E0C334D09F5F}"/>
              </a:ext>
            </a:extLst>
          </p:cNvPr>
          <p:cNvSpPr/>
          <p:nvPr/>
        </p:nvSpPr>
        <p:spPr>
          <a:xfrm>
            <a:off x="0" y="2020529"/>
            <a:ext cx="3200400" cy="4336026"/>
          </a:xfrm>
          <a:prstGeom prst="rect">
            <a:avLst/>
          </a:prstGeom>
          <a:solidFill>
            <a:srgbClr val="1A2A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5CEB0AF-7862-915D-13EB-D24DBA15C3CB}"/>
              </a:ext>
            </a:extLst>
          </p:cNvPr>
          <p:cNvSpPr/>
          <p:nvPr/>
        </p:nvSpPr>
        <p:spPr>
          <a:xfrm>
            <a:off x="9013875" y="2020529"/>
            <a:ext cx="3200400" cy="4336026"/>
          </a:xfrm>
          <a:prstGeom prst="rect">
            <a:avLst/>
          </a:prstGeom>
          <a:solidFill>
            <a:srgbClr val="1A2A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715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8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0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"/>
                            </p:stCondLst>
                            <p:childTnLst>
                              <p:par>
                                <p:cTn id="33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2" grpId="0"/>
      <p:bldP spid="12" grpId="1"/>
      <p:bldP spid="17" grpId="0" animBg="1"/>
      <p:bldP spid="1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6E4CF4F3-3BD0-D25C-9254-53079A0DFCBF}"/>
              </a:ext>
            </a:extLst>
          </p:cNvPr>
          <p:cNvSpPr txBox="1"/>
          <p:nvPr/>
        </p:nvSpPr>
        <p:spPr>
          <a:xfrm>
            <a:off x="633663" y="2999027"/>
            <a:ext cx="34169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Tw Cen MT" panose="020B0602020104020603" pitchFamily="34" charset="0"/>
              </a:rPr>
              <a:t>(9/28)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Tw Cen MT" panose="020B0602020104020603" pitchFamily="34" charset="0"/>
              </a:rPr>
              <a:t>PBIS Staff and Coaches Met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E5B11CE-8F9B-C922-0D1F-67778E77A1CD}"/>
              </a:ext>
            </a:extLst>
          </p:cNvPr>
          <p:cNvCxnSpPr>
            <a:cxnSpLocks/>
          </p:cNvCxnSpPr>
          <p:nvPr/>
        </p:nvCxnSpPr>
        <p:spPr>
          <a:xfrm flipH="1">
            <a:off x="633663" y="725870"/>
            <a:ext cx="11645145" cy="0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507F2F93-4657-6533-C29B-0DC965BD047F}"/>
              </a:ext>
            </a:extLst>
          </p:cNvPr>
          <p:cNvSpPr/>
          <p:nvPr/>
        </p:nvSpPr>
        <p:spPr>
          <a:xfrm rot="5400000">
            <a:off x="8541000" y="3120192"/>
            <a:ext cx="6938201" cy="537414"/>
          </a:xfrm>
          <a:prstGeom prst="rect">
            <a:avLst/>
          </a:prstGeom>
          <a:solidFill>
            <a:srgbClr val="1A2A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Left Bracket 18">
            <a:extLst>
              <a:ext uri="{FF2B5EF4-FFF2-40B4-BE49-F238E27FC236}">
                <a16:creationId xmlns:a16="http://schemas.microsoft.com/office/drawing/2014/main" id="{11C3AA16-D8CB-59CC-AD1A-EF94813E5865}"/>
              </a:ext>
            </a:extLst>
          </p:cNvPr>
          <p:cNvSpPr/>
          <p:nvPr/>
        </p:nvSpPr>
        <p:spPr>
          <a:xfrm>
            <a:off x="633663" y="1620253"/>
            <a:ext cx="1708485" cy="4511874"/>
          </a:xfrm>
          <a:prstGeom prst="leftBracket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Left Bracket 19">
            <a:extLst>
              <a:ext uri="{FF2B5EF4-FFF2-40B4-BE49-F238E27FC236}">
                <a16:creationId xmlns:a16="http://schemas.microsoft.com/office/drawing/2014/main" id="{7EB77FAF-B707-14D6-ECF5-8CA188D6330C}"/>
              </a:ext>
            </a:extLst>
          </p:cNvPr>
          <p:cNvSpPr/>
          <p:nvPr/>
        </p:nvSpPr>
        <p:spPr>
          <a:xfrm flipH="1">
            <a:off x="2342148" y="1620253"/>
            <a:ext cx="1708485" cy="4511874"/>
          </a:xfrm>
          <a:prstGeom prst="leftBracket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7EA7716-BBD7-93F4-08D1-403CF5277FD0}"/>
              </a:ext>
            </a:extLst>
          </p:cNvPr>
          <p:cNvSpPr/>
          <p:nvPr/>
        </p:nvSpPr>
        <p:spPr>
          <a:xfrm>
            <a:off x="4195002" y="1411712"/>
            <a:ext cx="8109293" cy="5386052"/>
          </a:xfrm>
          <a:prstGeom prst="rect">
            <a:avLst/>
          </a:prstGeom>
          <a:solidFill>
            <a:srgbClr val="1A2A57"/>
          </a:solidFill>
          <a:ln>
            <a:solidFill>
              <a:srgbClr val="1A2A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Left Bracket 21">
            <a:extLst>
              <a:ext uri="{FF2B5EF4-FFF2-40B4-BE49-F238E27FC236}">
                <a16:creationId xmlns:a16="http://schemas.microsoft.com/office/drawing/2014/main" id="{1E80EB1D-DBAA-3ECB-A399-EACEEEF19BA1}"/>
              </a:ext>
            </a:extLst>
          </p:cNvPr>
          <p:cNvSpPr/>
          <p:nvPr/>
        </p:nvSpPr>
        <p:spPr>
          <a:xfrm>
            <a:off x="5434271" y="1699486"/>
            <a:ext cx="1708485" cy="4511874"/>
          </a:xfrm>
          <a:prstGeom prst="leftBracket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Left Bracket 22">
            <a:extLst>
              <a:ext uri="{FF2B5EF4-FFF2-40B4-BE49-F238E27FC236}">
                <a16:creationId xmlns:a16="http://schemas.microsoft.com/office/drawing/2014/main" id="{E2C14E9A-E5FC-8C09-0BEC-67B4CC40940C}"/>
              </a:ext>
            </a:extLst>
          </p:cNvPr>
          <p:cNvSpPr/>
          <p:nvPr/>
        </p:nvSpPr>
        <p:spPr>
          <a:xfrm flipH="1">
            <a:off x="7142756" y="1699486"/>
            <a:ext cx="1708485" cy="4511874"/>
          </a:xfrm>
          <a:prstGeom prst="leftBracket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9506A24-F6FF-B1D4-4C10-3662894F3CC4}"/>
              </a:ext>
            </a:extLst>
          </p:cNvPr>
          <p:cNvSpPr txBox="1"/>
          <p:nvPr/>
        </p:nvSpPr>
        <p:spPr>
          <a:xfrm>
            <a:off x="5434271" y="2673577"/>
            <a:ext cx="34169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Tw Cen MT" panose="020B0602020104020603" pitchFamily="34" charset="0"/>
              </a:rPr>
              <a:t>(10/7)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Tw Cen MT" panose="020B0602020104020603" pitchFamily="34" charset="0"/>
              </a:rPr>
              <a:t>FallFest event in which 427 students were eligible!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ED85DBE-5635-C1CE-018D-0E6EF545FDC0}"/>
              </a:ext>
            </a:extLst>
          </p:cNvPr>
          <p:cNvSpPr/>
          <p:nvPr/>
        </p:nvSpPr>
        <p:spPr>
          <a:xfrm>
            <a:off x="8991600" y="1471948"/>
            <a:ext cx="3200400" cy="5386052"/>
          </a:xfrm>
          <a:prstGeom prst="rect">
            <a:avLst/>
          </a:prstGeom>
          <a:solidFill>
            <a:srgbClr val="1A2A57"/>
          </a:solidFill>
          <a:ln>
            <a:solidFill>
              <a:srgbClr val="1A2A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21D6B64-4C30-EF53-09A3-55196B80139F}"/>
              </a:ext>
            </a:extLst>
          </p:cNvPr>
          <p:cNvCxnSpPr>
            <a:cxnSpLocks/>
          </p:cNvCxnSpPr>
          <p:nvPr/>
        </p:nvCxnSpPr>
        <p:spPr>
          <a:xfrm flipH="1">
            <a:off x="11670631" y="725870"/>
            <a:ext cx="8021" cy="5443444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B6F0FE7-D632-C9A6-384C-111D0994B054}"/>
              </a:ext>
            </a:extLst>
          </p:cNvPr>
          <p:cNvSpPr txBox="1"/>
          <p:nvPr/>
        </p:nvSpPr>
        <p:spPr>
          <a:xfrm>
            <a:off x="8077195" y="774034"/>
            <a:ext cx="34811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CA2528"/>
                </a:solidFill>
                <a:latin typeface="Tw Cen MT" panose="020B0602020104020603" pitchFamily="34" charset="0"/>
              </a:rPr>
              <a:t>PBIS</a:t>
            </a:r>
          </a:p>
        </p:txBody>
      </p:sp>
    </p:spTree>
    <p:extLst>
      <p:ext uri="{BB962C8B-B14F-4D97-AF65-F5344CB8AC3E}">
        <p14:creationId xmlns:p14="http://schemas.microsoft.com/office/powerpoint/2010/main" val="1109710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25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6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"/>
                            </p:stCondLst>
                            <p:childTnLst>
                              <p:par>
                                <p:cTn id="49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"/>
                            </p:stCondLst>
                            <p:childTnLst>
                              <p:par>
                                <p:cTn id="57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19" grpId="0" animBg="1"/>
      <p:bldP spid="19" grpId="1" animBg="1"/>
      <p:bldP spid="20" grpId="0" animBg="1"/>
      <p:bldP spid="20" grpId="1" animBg="1"/>
      <p:bldP spid="22" grpId="0" animBg="1"/>
      <p:bldP spid="22" grpId="1" animBg="1"/>
      <p:bldP spid="23" grpId="0" animBg="1"/>
      <p:bldP spid="23" grpId="1" animBg="1"/>
      <p:bldP spid="26" grpId="0"/>
      <p:bldP spid="26" grpId="1"/>
      <p:bldP spid="16" grpId="0"/>
      <p:bldP spid="1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1FFF46-9844-5F8C-70CF-4F4447D3670A}"/>
              </a:ext>
            </a:extLst>
          </p:cNvPr>
          <p:cNvSpPr txBox="1"/>
          <p:nvPr/>
        </p:nvSpPr>
        <p:spPr>
          <a:xfrm>
            <a:off x="6938554" y="513292"/>
            <a:ext cx="28319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CA2528"/>
                </a:solidFill>
                <a:latin typeface="Tw Cen MT" panose="020B0602020104020603" pitchFamily="34" charset="0"/>
              </a:rPr>
              <a:t>AVID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FA54BD1-6524-3B27-C600-B4732FA2E47E}"/>
              </a:ext>
            </a:extLst>
          </p:cNvPr>
          <p:cNvSpPr/>
          <p:nvPr/>
        </p:nvSpPr>
        <p:spPr>
          <a:xfrm>
            <a:off x="-2841674" y="467750"/>
            <a:ext cx="15150905" cy="5922499"/>
          </a:xfrm>
          <a:custGeom>
            <a:avLst/>
            <a:gdLst>
              <a:gd name="connsiteX0" fmla="*/ 0 w 11690252"/>
              <a:gd name="connsiteY0" fmla="*/ 3460652 h 4814605"/>
              <a:gd name="connsiteX1" fmla="*/ 2757267 w 11690252"/>
              <a:gd name="connsiteY1" fmla="*/ 1420837 h 4814605"/>
              <a:gd name="connsiteX2" fmla="*/ 7132320 w 11690252"/>
              <a:gd name="connsiteY2" fmla="*/ 4346917 h 4814605"/>
              <a:gd name="connsiteX3" fmla="*/ 9861452 w 11690252"/>
              <a:gd name="connsiteY3" fmla="*/ 4360985 h 4814605"/>
              <a:gd name="connsiteX4" fmla="*/ 11690252 w 11690252"/>
              <a:gd name="connsiteY4" fmla="*/ 0 h 4814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90252" h="4814605">
                <a:moveTo>
                  <a:pt x="0" y="3460652"/>
                </a:moveTo>
                <a:cubicBezTo>
                  <a:pt x="784273" y="2366889"/>
                  <a:pt x="1568547" y="1273126"/>
                  <a:pt x="2757267" y="1420837"/>
                </a:cubicBezTo>
                <a:cubicBezTo>
                  <a:pt x="3945987" y="1568548"/>
                  <a:pt x="5948289" y="3856892"/>
                  <a:pt x="7132320" y="4346917"/>
                </a:cubicBezTo>
                <a:cubicBezTo>
                  <a:pt x="8316351" y="4836942"/>
                  <a:pt x="9101797" y="5085471"/>
                  <a:pt x="9861452" y="4360985"/>
                </a:cubicBezTo>
                <a:cubicBezTo>
                  <a:pt x="10621107" y="3636499"/>
                  <a:pt x="11366695" y="813582"/>
                  <a:pt x="11690252" y="0"/>
                </a:cubicBezTo>
              </a:path>
            </a:pathLst>
          </a:cu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lowchart: Process 15">
            <a:extLst>
              <a:ext uri="{FF2B5EF4-FFF2-40B4-BE49-F238E27FC236}">
                <a16:creationId xmlns:a16="http://schemas.microsoft.com/office/drawing/2014/main" id="{8EEF2392-C314-FB20-B403-0D6725F75BAA}"/>
              </a:ext>
            </a:extLst>
          </p:cNvPr>
          <p:cNvSpPr/>
          <p:nvPr/>
        </p:nvSpPr>
        <p:spPr>
          <a:xfrm>
            <a:off x="1230982" y="4327319"/>
            <a:ext cx="2193220" cy="1860452"/>
          </a:xfrm>
          <a:prstGeom prst="flowChartProcess">
            <a:avLst/>
          </a:prstGeom>
          <a:solidFill>
            <a:schemeClr val="bg1"/>
          </a:solidFill>
          <a:ln w="1524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1A2A57"/>
                </a:solidFill>
                <a:latin typeface="Tw Cen MT" panose="020B0602020104020603" pitchFamily="34" charset="0"/>
              </a:rPr>
              <a:t>All AVID students are using physical 3-inch binders this year for organization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7" name="Flowchart: Process 16">
            <a:extLst>
              <a:ext uri="{FF2B5EF4-FFF2-40B4-BE49-F238E27FC236}">
                <a16:creationId xmlns:a16="http://schemas.microsoft.com/office/drawing/2014/main" id="{AD8176A8-2724-E31F-A765-B7D8E265F955}"/>
              </a:ext>
            </a:extLst>
          </p:cNvPr>
          <p:cNvSpPr/>
          <p:nvPr/>
        </p:nvSpPr>
        <p:spPr>
          <a:xfrm>
            <a:off x="3591030" y="1185646"/>
            <a:ext cx="2193220" cy="1860452"/>
          </a:xfrm>
          <a:prstGeom prst="flowChartProcess">
            <a:avLst/>
          </a:prstGeom>
          <a:solidFill>
            <a:schemeClr val="bg1"/>
          </a:solidFill>
          <a:ln w="1524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1A2A57"/>
                </a:solidFill>
                <a:latin typeface="Tw Cen MT" panose="020B0602020104020603" pitchFamily="34" charset="0"/>
              </a:rPr>
              <a:t>AVID 10th grade students recently prepared for and took the PSAT during school.</a:t>
            </a:r>
          </a:p>
        </p:txBody>
      </p:sp>
      <p:sp>
        <p:nvSpPr>
          <p:cNvPr id="18" name="Flowchart: Process 17">
            <a:extLst>
              <a:ext uri="{FF2B5EF4-FFF2-40B4-BE49-F238E27FC236}">
                <a16:creationId xmlns:a16="http://schemas.microsoft.com/office/drawing/2014/main" id="{DB7CE2FE-7F17-32D1-9028-837C08B8F6BF}"/>
              </a:ext>
            </a:extLst>
          </p:cNvPr>
          <p:cNvSpPr/>
          <p:nvPr/>
        </p:nvSpPr>
        <p:spPr>
          <a:xfrm>
            <a:off x="7053943" y="3599572"/>
            <a:ext cx="2193220" cy="1860452"/>
          </a:xfrm>
          <a:prstGeom prst="flowChartProcess">
            <a:avLst/>
          </a:prstGeom>
          <a:solidFill>
            <a:schemeClr val="bg1"/>
          </a:solidFill>
          <a:ln w="1524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1A2A57"/>
                </a:solidFill>
                <a:latin typeface="Tw Cen MT" panose="020B0602020104020603" pitchFamily="34" charset="0"/>
              </a:rPr>
              <a:t>NDHS AVID is preparing for a tour of University of Maryland College Park on Nov 10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3A04157-BC7B-9A42-9C62-8386CF390E72}"/>
              </a:ext>
            </a:extLst>
          </p:cNvPr>
          <p:cNvCxnSpPr>
            <a:cxnSpLocks/>
          </p:cNvCxnSpPr>
          <p:nvPr/>
        </p:nvCxnSpPr>
        <p:spPr>
          <a:xfrm flipH="1">
            <a:off x="7053943" y="1528955"/>
            <a:ext cx="2716571" cy="0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476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2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83BC24C-70BF-DC8A-3902-0F6346629A21}"/>
              </a:ext>
            </a:extLst>
          </p:cNvPr>
          <p:cNvSpPr txBox="1"/>
          <p:nvPr/>
        </p:nvSpPr>
        <p:spPr>
          <a:xfrm>
            <a:off x="4538104" y="800713"/>
            <a:ext cx="613972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Tw Cen MT" panose="020B0602020104020603" pitchFamily="34" charset="0"/>
              </a:rPr>
              <a:t>Senior Officer’s are meeting weekly to plan for Senior Year events (Ms. Benner) </a:t>
            </a:r>
          </a:p>
          <a:p>
            <a:endParaRPr lang="en-US" sz="26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Tw Cen MT" panose="020B0602020104020603" pitchFamily="34" charset="0"/>
              </a:rPr>
              <a:t>9/29 - Money for College Night Seminar! </a:t>
            </a:r>
          </a:p>
          <a:p>
            <a:endParaRPr lang="en-US" sz="26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Tw Cen MT" panose="020B0602020104020603" pitchFamily="34" charset="0"/>
              </a:rPr>
              <a:t>10/7- Senior Make-Up Portrait </a:t>
            </a:r>
          </a:p>
          <a:p>
            <a:endParaRPr lang="en-US" sz="26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Tw Cen MT" panose="020B0602020104020603" pitchFamily="34" charset="0"/>
              </a:rPr>
              <a:t>10/17 - 10/21- College Application Week (Salisbury, Swarthmore, Chesapeake College, Stevenson) </a:t>
            </a:r>
          </a:p>
          <a:p>
            <a:endParaRPr lang="en-US" sz="26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Tw Cen MT" panose="020B0602020104020603" pitchFamily="34" charset="0"/>
              </a:rPr>
              <a:t>10/17- College Spirit Week celebration!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773A85-00A0-5F09-A6CE-3A2BA920AB5C}"/>
              </a:ext>
            </a:extLst>
          </p:cNvPr>
          <p:cNvSpPr txBox="1"/>
          <p:nvPr/>
        </p:nvSpPr>
        <p:spPr>
          <a:xfrm>
            <a:off x="1056962" y="2809312"/>
            <a:ext cx="34811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CA2528"/>
                </a:solidFill>
                <a:latin typeface="Tw Cen MT" panose="020B0602020104020603" pitchFamily="34" charset="0"/>
              </a:rPr>
              <a:t>Seniors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52D9A39-F347-3F4E-0360-6D9DA07C130A}"/>
              </a:ext>
            </a:extLst>
          </p:cNvPr>
          <p:cNvCxnSpPr>
            <a:cxnSpLocks/>
          </p:cNvCxnSpPr>
          <p:nvPr/>
        </p:nvCxnSpPr>
        <p:spPr>
          <a:xfrm flipH="1">
            <a:off x="4296438" y="725870"/>
            <a:ext cx="8021" cy="5443444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600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6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6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1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  <p:bldP spid="2" grpId="1" uiExpand="1" build="allAtOnce"/>
      <p:bldP spid="3" grpId="0"/>
      <p:bldP spid="3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435</Words>
  <Application>Microsoft Office PowerPoint</Application>
  <PresentationFormat>Widescreen</PresentationFormat>
  <Paragraphs>91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Tw Cen MT</vt:lpstr>
      <vt:lpstr>Tw Cen MT Condensed Extra 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Nahid Ahmed</dc:creator>
  <cp:lastModifiedBy>Dayton, Chris</cp:lastModifiedBy>
  <cp:revision>5</cp:revision>
  <dcterms:created xsi:type="dcterms:W3CDTF">2018-07-09T09:35:32Z</dcterms:created>
  <dcterms:modified xsi:type="dcterms:W3CDTF">2022-10-18T16:36:42Z</dcterms:modified>
</cp:coreProperties>
</file>