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17"/>
  </p:notesMasterIdLst>
  <p:handoutMasterIdLst>
    <p:handoutMasterId r:id="rId18"/>
  </p:handoutMasterIdLst>
  <p:sldIdLst>
    <p:sldId id="279" r:id="rId2"/>
    <p:sldId id="277" r:id="rId3"/>
    <p:sldId id="286" r:id="rId4"/>
    <p:sldId id="288" r:id="rId5"/>
    <p:sldId id="258" r:id="rId6"/>
    <p:sldId id="273" r:id="rId7"/>
    <p:sldId id="274" r:id="rId8"/>
    <p:sldId id="285" r:id="rId9"/>
    <p:sldId id="272" r:id="rId10"/>
    <p:sldId id="280" r:id="rId11"/>
    <p:sldId id="281" r:id="rId12"/>
    <p:sldId id="289" r:id="rId13"/>
    <p:sldId id="282" r:id="rId14"/>
    <p:sldId id="290" r:id="rId15"/>
    <p:sldId id="28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E6D992-9044-3068-532A-BEAE531FF2A2}" name="Kim Miller" initials="KM" userId="56be34ab528b95e2"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ete Doyle" initials="PD" lastIdx="1" clrIdx="0">
    <p:extLst>
      <p:ext uri="{19B8F6BF-5375-455C-9EA6-DF929625EA0E}">
        <p15:presenceInfo xmlns:p15="http://schemas.microsoft.com/office/powerpoint/2012/main" userId="efd024daf669659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7EE"/>
    <a:srgbClr val="BADFE9"/>
    <a:srgbClr val="9DC3CC"/>
    <a:srgbClr val="91CCDC"/>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DA37D80-6434-44D0-A028-1B22A696006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58" autoAdjust="0"/>
    <p:restoredTop sz="94660"/>
  </p:normalViewPr>
  <p:slideViewPr>
    <p:cSldViewPr snapToGrid="0">
      <p:cViewPr varScale="1">
        <p:scale>
          <a:sx n="111" d="100"/>
          <a:sy n="111" d="100"/>
        </p:scale>
        <p:origin x="1044" y="10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1298E2-7C54-4EDD-8326-6DE3E09F2239}" type="doc">
      <dgm:prSet loTypeId="urn:microsoft.com/office/officeart/2018/2/layout/IconCircleList" loCatId="icon" qsTypeId="urn:microsoft.com/office/officeart/2005/8/quickstyle/simple1" qsCatId="simple" csTypeId="urn:microsoft.com/office/officeart/2005/8/colors/accent2_2" csCatId="accent2" phldr="1"/>
      <dgm:spPr/>
      <dgm:t>
        <a:bodyPr/>
        <a:lstStyle/>
        <a:p>
          <a:endParaRPr lang="en-US"/>
        </a:p>
      </dgm:t>
    </dgm:pt>
    <dgm:pt modelId="{1AE6F095-950F-4852-B9B8-C016C8FD4967}">
      <dgm:prSet custT="1"/>
      <dgm:spPr/>
      <dgm:t>
        <a:bodyPr/>
        <a:lstStyle/>
        <a:p>
          <a:r>
            <a:rPr lang="en-US" sz="1800" b="1" dirty="0"/>
            <a:t>84% </a:t>
          </a:r>
          <a:r>
            <a:rPr lang="en-US" sz="1800" dirty="0"/>
            <a:t>feel current Y location serves the community well (Q1)</a:t>
          </a:r>
        </a:p>
      </dgm:t>
    </dgm:pt>
    <dgm:pt modelId="{8C62DA09-48A1-48B9-9D43-C278E6E292A9}" type="parTrans" cxnId="{F893AB1C-6D27-40A4-85F2-B1646B7AE7B7}">
      <dgm:prSet/>
      <dgm:spPr/>
      <dgm:t>
        <a:bodyPr/>
        <a:lstStyle/>
        <a:p>
          <a:endParaRPr lang="en-US" sz="2800"/>
        </a:p>
      </dgm:t>
    </dgm:pt>
    <dgm:pt modelId="{D33160C9-36F5-46FA-A69D-0D03CA30F3BE}" type="sibTrans" cxnId="{F893AB1C-6D27-40A4-85F2-B1646B7AE7B7}">
      <dgm:prSet/>
      <dgm:spPr/>
      <dgm:t>
        <a:bodyPr/>
        <a:lstStyle/>
        <a:p>
          <a:endParaRPr lang="en-US" sz="2800"/>
        </a:p>
      </dgm:t>
    </dgm:pt>
    <dgm:pt modelId="{3207B6B0-E036-4830-A4FB-F9E0704C84F2}">
      <dgm:prSet custT="1"/>
      <dgm:spPr/>
      <dgm:t>
        <a:bodyPr/>
        <a:lstStyle/>
        <a:p>
          <a:r>
            <a:rPr lang="en-US" sz="1800" b="1" dirty="0"/>
            <a:t>71% </a:t>
          </a:r>
          <a:r>
            <a:rPr lang="en-US" sz="1800" dirty="0"/>
            <a:t>of respondents perceived there is no benefit in moving the Y (Q2)</a:t>
          </a:r>
        </a:p>
      </dgm:t>
    </dgm:pt>
    <dgm:pt modelId="{EE7D642C-FED1-4106-B0F5-ECE5FCECE489}" type="parTrans" cxnId="{3A634F46-F821-4699-B0E1-EC5F30F097A1}">
      <dgm:prSet/>
      <dgm:spPr/>
      <dgm:t>
        <a:bodyPr/>
        <a:lstStyle/>
        <a:p>
          <a:endParaRPr lang="en-US" sz="2800"/>
        </a:p>
      </dgm:t>
    </dgm:pt>
    <dgm:pt modelId="{22AA2F34-AD24-44E4-8A84-A2429056B2A3}" type="sibTrans" cxnId="{3A634F46-F821-4699-B0E1-EC5F30F097A1}">
      <dgm:prSet/>
      <dgm:spPr/>
      <dgm:t>
        <a:bodyPr/>
        <a:lstStyle/>
        <a:p>
          <a:endParaRPr lang="en-US" sz="2800"/>
        </a:p>
      </dgm:t>
    </dgm:pt>
    <dgm:pt modelId="{043F25BB-6E97-47A0-BC54-C79AB18725A0}">
      <dgm:prSet custT="1"/>
      <dgm:spPr/>
      <dgm:t>
        <a:bodyPr/>
        <a:lstStyle/>
        <a:p>
          <a:r>
            <a:rPr lang="en-US" sz="1800" b="1" dirty="0"/>
            <a:t>97% </a:t>
          </a:r>
          <a:r>
            <a:rPr lang="en-US" sz="1800" dirty="0"/>
            <a:t>of respondents perceived drawbacks, i.e., lost tax revenue, opportunity cost, unfavorable location, other drawbacks. (Q3)</a:t>
          </a:r>
        </a:p>
      </dgm:t>
    </dgm:pt>
    <dgm:pt modelId="{567EFA68-4874-42A9-8A42-41512B0FF923}" type="parTrans" cxnId="{E4140354-5085-4ABB-BA3F-148497EDDC54}">
      <dgm:prSet/>
      <dgm:spPr/>
      <dgm:t>
        <a:bodyPr/>
        <a:lstStyle/>
        <a:p>
          <a:endParaRPr lang="en-US" sz="2800"/>
        </a:p>
      </dgm:t>
    </dgm:pt>
    <dgm:pt modelId="{9ADEC663-937A-40C3-B8D6-64F625FE1FDC}" type="sibTrans" cxnId="{E4140354-5085-4ABB-BA3F-148497EDDC54}">
      <dgm:prSet/>
      <dgm:spPr/>
      <dgm:t>
        <a:bodyPr/>
        <a:lstStyle/>
        <a:p>
          <a:endParaRPr lang="en-US" sz="2800"/>
        </a:p>
      </dgm:t>
    </dgm:pt>
    <dgm:pt modelId="{9EF72A62-3F2A-4824-85B7-53E056467387}">
      <dgm:prSet custT="1"/>
      <dgm:spPr/>
      <dgm:t>
        <a:bodyPr/>
        <a:lstStyle/>
        <a:p>
          <a:r>
            <a:rPr lang="en-US" sz="1800" b="1" dirty="0"/>
            <a:t>85% </a:t>
          </a:r>
          <a:r>
            <a:rPr lang="en-US" sz="1800" dirty="0"/>
            <a:t>of respondents thought moving the Y is a bad idea overall (Q4)</a:t>
          </a:r>
        </a:p>
      </dgm:t>
    </dgm:pt>
    <dgm:pt modelId="{AF8FE68E-C216-431F-8E5A-D7F7DAF15C14}" type="parTrans" cxnId="{01322890-A79F-405D-BA77-2FB64ACD84EE}">
      <dgm:prSet/>
      <dgm:spPr/>
      <dgm:t>
        <a:bodyPr/>
        <a:lstStyle/>
        <a:p>
          <a:endParaRPr lang="en-US" sz="2800"/>
        </a:p>
      </dgm:t>
    </dgm:pt>
    <dgm:pt modelId="{9EA5FD24-2C3B-417C-A7E1-2780A33EA1B9}" type="sibTrans" cxnId="{01322890-A79F-405D-BA77-2FB64ACD84EE}">
      <dgm:prSet/>
      <dgm:spPr/>
      <dgm:t>
        <a:bodyPr/>
        <a:lstStyle/>
        <a:p>
          <a:endParaRPr lang="en-US" sz="2800"/>
        </a:p>
      </dgm:t>
    </dgm:pt>
    <dgm:pt modelId="{E507A0C0-A93A-46C6-A033-E8FB11B8F498}">
      <dgm:prSet custT="1"/>
      <dgm:spPr/>
      <dgm:t>
        <a:bodyPr/>
        <a:lstStyle/>
        <a:p>
          <a:r>
            <a:rPr lang="en-US" sz="1800" b="1"/>
            <a:t>15% </a:t>
          </a:r>
          <a:r>
            <a:rPr lang="en-US" sz="1800"/>
            <a:t>of respondents were excited about the possibility of a new facility (Q2)</a:t>
          </a:r>
        </a:p>
      </dgm:t>
    </dgm:pt>
    <dgm:pt modelId="{F0A1FEAB-994B-4E17-869B-21626232D764}" type="parTrans" cxnId="{E1DCF94E-2C34-4F2F-B201-E0BFFDFAFF20}">
      <dgm:prSet/>
      <dgm:spPr/>
      <dgm:t>
        <a:bodyPr/>
        <a:lstStyle/>
        <a:p>
          <a:endParaRPr lang="en-US" sz="2800"/>
        </a:p>
      </dgm:t>
    </dgm:pt>
    <dgm:pt modelId="{5EA0B07C-2785-4DA5-927B-9BC5116FDC50}" type="sibTrans" cxnId="{E1DCF94E-2C34-4F2F-B201-E0BFFDFAFF20}">
      <dgm:prSet/>
      <dgm:spPr/>
      <dgm:t>
        <a:bodyPr/>
        <a:lstStyle/>
        <a:p>
          <a:endParaRPr lang="en-US" sz="2800"/>
        </a:p>
      </dgm:t>
    </dgm:pt>
    <dgm:pt modelId="{5804F9E2-BEF5-43FF-BB21-8D55003904A3}">
      <dgm:prSet custT="1"/>
      <dgm:spPr/>
      <dgm:t>
        <a:bodyPr/>
        <a:lstStyle/>
        <a:p>
          <a:r>
            <a:rPr lang="en-US" sz="1800" b="1"/>
            <a:t>12% </a:t>
          </a:r>
          <a:r>
            <a:rPr lang="en-US" sz="1800"/>
            <a:t>of respondents were excited about the new location (Q2)</a:t>
          </a:r>
        </a:p>
      </dgm:t>
    </dgm:pt>
    <dgm:pt modelId="{CF79A198-EA18-4732-815A-0A3CB2C024CF}" type="parTrans" cxnId="{C587BDAC-6F9F-41DE-BC79-3A546E302957}">
      <dgm:prSet/>
      <dgm:spPr/>
      <dgm:t>
        <a:bodyPr/>
        <a:lstStyle/>
        <a:p>
          <a:endParaRPr lang="en-US" sz="2800"/>
        </a:p>
      </dgm:t>
    </dgm:pt>
    <dgm:pt modelId="{2B164F07-FC7B-40D5-ACE6-C464F0C98B4F}" type="sibTrans" cxnId="{C587BDAC-6F9F-41DE-BC79-3A546E302957}">
      <dgm:prSet/>
      <dgm:spPr/>
      <dgm:t>
        <a:bodyPr/>
        <a:lstStyle/>
        <a:p>
          <a:endParaRPr lang="en-US" sz="2800"/>
        </a:p>
      </dgm:t>
    </dgm:pt>
    <dgm:pt modelId="{5C48DA1F-3E67-40EA-93EF-707495201DBC}" type="pres">
      <dgm:prSet presAssocID="{2D1298E2-7C54-4EDD-8326-6DE3E09F2239}" presName="root" presStyleCnt="0">
        <dgm:presLayoutVars>
          <dgm:dir/>
          <dgm:resizeHandles val="exact"/>
        </dgm:presLayoutVars>
      </dgm:prSet>
      <dgm:spPr/>
    </dgm:pt>
    <dgm:pt modelId="{99AA4E14-6E88-4648-B22B-F96D8A1BEB34}" type="pres">
      <dgm:prSet presAssocID="{2D1298E2-7C54-4EDD-8326-6DE3E09F2239}" presName="container" presStyleCnt="0">
        <dgm:presLayoutVars>
          <dgm:dir/>
          <dgm:resizeHandles val="exact"/>
        </dgm:presLayoutVars>
      </dgm:prSet>
      <dgm:spPr/>
    </dgm:pt>
    <dgm:pt modelId="{DABDBA7B-A161-4174-B499-29ECE2E5A113}" type="pres">
      <dgm:prSet presAssocID="{1AE6F095-950F-4852-B9B8-C016C8FD4967}" presName="compNode" presStyleCnt="0"/>
      <dgm:spPr/>
    </dgm:pt>
    <dgm:pt modelId="{84CAC68D-AA46-42D5-934E-E698D8A5E2CC}" type="pres">
      <dgm:prSet presAssocID="{1AE6F095-950F-4852-B9B8-C016C8FD4967}" presName="iconBgRect" presStyleLbl="bgShp" presStyleIdx="0" presStyleCnt="6"/>
      <dgm:spPr>
        <a:solidFill>
          <a:srgbClr val="FFFF66"/>
        </a:solidFill>
      </dgm:spPr>
    </dgm:pt>
    <dgm:pt modelId="{57D5C654-9C6D-4B62-BDC5-782C655FDC6A}" type="pres">
      <dgm:prSet presAssocID="{1AE6F095-950F-4852-B9B8-C016C8FD4967}"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B664ED1D-D02E-4CBB-83FD-C0C1AC065A4E}" type="pres">
      <dgm:prSet presAssocID="{1AE6F095-950F-4852-B9B8-C016C8FD4967}" presName="spaceRect" presStyleCnt="0"/>
      <dgm:spPr/>
    </dgm:pt>
    <dgm:pt modelId="{473E50A8-DFD0-4377-A041-1070AAA7AFCE}" type="pres">
      <dgm:prSet presAssocID="{1AE6F095-950F-4852-B9B8-C016C8FD4967}" presName="textRect" presStyleLbl="revTx" presStyleIdx="0" presStyleCnt="6">
        <dgm:presLayoutVars>
          <dgm:chMax val="1"/>
          <dgm:chPref val="1"/>
        </dgm:presLayoutVars>
      </dgm:prSet>
      <dgm:spPr/>
    </dgm:pt>
    <dgm:pt modelId="{6E357CBE-5049-47E5-AACC-FCB133033216}" type="pres">
      <dgm:prSet presAssocID="{D33160C9-36F5-46FA-A69D-0D03CA30F3BE}" presName="sibTrans" presStyleLbl="sibTrans2D1" presStyleIdx="0" presStyleCnt="0"/>
      <dgm:spPr/>
    </dgm:pt>
    <dgm:pt modelId="{4B2A776B-A529-44AC-9833-DB0D9EF7D843}" type="pres">
      <dgm:prSet presAssocID="{3207B6B0-E036-4830-A4FB-F9E0704C84F2}" presName="compNode" presStyleCnt="0"/>
      <dgm:spPr/>
    </dgm:pt>
    <dgm:pt modelId="{BE42B0DC-F760-4322-B0E2-E159105577C0}" type="pres">
      <dgm:prSet presAssocID="{3207B6B0-E036-4830-A4FB-F9E0704C84F2}" presName="iconBgRect" presStyleLbl="bgShp" presStyleIdx="1" presStyleCnt="6"/>
      <dgm:spPr>
        <a:xfrm>
          <a:off x="4195759" y="654906"/>
          <a:ext cx="1039915" cy="1039915"/>
        </a:xfrm>
        <a:prstGeom prst="ellipse">
          <a:avLst/>
        </a:prstGeom>
        <a:solidFill>
          <a:srgbClr val="FFFF66"/>
        </a:solidFill>
        <a:ln>
          <a:noFill/>
        </a:ln>
        <a:effectLst/>
      </dgm:spPr>
    </dgm:pt>
    <dgm:pt modelId="{4871DCCF-418F-4F32-9BE2-94442C916178}" type="pres">
      <dgm:prSet presAssocID="{3207B6B0-E036-4830-A4FB-F9E0704C84F2}"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siness Growth"/>
        </a:ext>
      </dgm:extLst>
    </dgm:pt>
    <dgm:pt modelId="{EEC1A0CF-21CA-41C0-ADC5-2DA961245AAA}" type="pres">
      <dgm:prSet presAssocID="{3207B6B0-E036-4830-A4FB-F9E0704C84F2}" presName="spaceRect" presStyleCnt="0"/>
      <dgm:spPr/>
    </dgm:pt>
    <dgm:pt modelId="{91D3CBEA-FAF3-4F80-8BCB-D72B873A8924}" type="pres">
      <dgm:prSet presAssocID="{3207B6B0-E036-4830-A4FB-F9E0704C84F2}" presName="textRect" presStyleLbl="revTx" presStyleIdx="1" presStyleCnt="6">
        <dgm:presLayoutVars>
          <dgm:chMax val="1"/>
          <dgm:chPref val="1"/>
        </dgm:presLayoutVars>
      </dgm:prSet>
      <dgm:spPr/>
    </dgm:pt>
    <dgm:pt modelId="{986D1596-32FF-4541-8264-11FB2D08B214}" type="pres">
      <dgm:prSet presAssocID="{22AA2F34-AD24-44E4-8A84-A2429056B2A3}" presName="sibTrans" presStyleLbl="sibTrans2D1" presStyleIdx="0" presStyleCnt="0"/>
      <dgm:spPr/>
    </dgm:pt>
    <dgm:pt modelId="{601B6BDE-5275-4F2F-B303-072E3F6DCD60}" type="pres">
      <dgm:prSet presAssocID="{043F25BB-6E97-47A0-BC54-C79AB18725A0}" presName="compNode" presStyleCnt="0"/>
      <dgm:spPr/>
    </dgm:pt>
    <dgm:pt modelId="{CEFDEBA7-7406-4ABF-B832-92DE44E3D4D9}" type="pres">
      <dgm:prSet presAssocID="{043F25BB-6E97-47A0-BC54-C79AB18725A0}" presName="iconBgRect" presStyleLbl="bgShp" presStyleIdx="2" presStyleCnt="6"/>
      <dgm:spPr>
        <a:xfrm>
          <a:off x="8336852" y="654906"/>
          <a:ext cx="1039915" cy="1039915"/>
        </a:xfrm>
        <a:prstGeom prst="ellipse">
          <a:avLst/>
        </a:prstGeom>
        <a:solidFill>
          <a:srgbClr val="FFFF66"/>
        </a:solidFill>
        <a:ln>
          <a:noFill/>
        </a:ln>
        <a:effectLst/>
      </dgm:spPr>
    </dgm:pt>
    <dgm:pt modelId="{5F68D0A6-5BD5-4DD6-8F33-29D209EE4700}" type="pres">
      <dgm:prSet presAssocID="{043F25BB-6E97-47A0-BC54-C79AB18725A0}"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70E89813-47BB-44A4-8704-B31CB2C76CFA}" type="pres">
      <dgm:prSet presAssocID="{043F25BB-6E97-47A0-BC54-C79AB18725A0}" presName="spaceRect" presStyleCnt="0"/>
      <dgm:spPr/>
    </dgm:pt>
    <dgm:pt modelId="{27C28546-E611-4E81-9C40-73DC7D84F0FA}" type="pres">
      <dgm:prSet presAssocID="{043F25BB-6E97-47A0-BC54-C79AB18725A0}" presName="textRect" presStyleLbl="revTx" presStyleIdx="2" presStyleCnt="6">
        <dgm:presLayoutVars>
          <dgm:chMax val="1"/>
          <dgm:chPref val="1"/>
        </dgm:presLayoutVars>
      </dgm:prSet>
      <dgm:spPr/>
    </dgm:pt>
    <dgm:pt modelId="{2387C623-A95F-4607-92B3-8AF7F8A76ABA}" type="pres">
      <dgm:prSet presAssocID="{9ADEC663-937A-40C3-B8D6-64F625FE1FDC}" presName="sibTrans" presStyleLbl="sibTrans2D1" presStyleIdx="0" presStyleCnt="0"/>
      <dgm:spPr/>
    </dgm:pt>
    <dgm:pt modelId="{6BCDD762-9AA1-4B0B-8E63-67C2A43DF6F9}" type="pres">
      <dgm:prSet presAssocID="{9EF72A62-3F2A-4824-85B7-53E056467387}" presName="compNode" presStyleCnt="0"/>
      <dgm:spPr/>
    </dgm:pt>
    <dgm:pt modelId="{720E3D37-1801-4C39-862C-800A53884FDA}" type="pres">
      <dgm:prSet presAssocID="{9EF72A62-3F2A-4824-85B7-53E056467387}" presName="iconBgRect" presStyleLbl="bgShp" presStyleIdx="3" presStyleCnt="6"/>
      <dgm:spPr>
        <a:xfrm>
          <a:off x="54665" y="2389086"/>
          <a:ext cx="1039915" cy="1039915"/>
        </a:xfrm>
        <a:prstGeom prst="ellipse">
          <a:avLst/>
        </a:prstGeom>
        <a:solidFill>
          <a:srgbClr val="FFFF66"/>
        </a:solidFill>
        <a:ln>
          <a:noFill/>
        </a:ln>
        <a:effectLst/>
      </dgm:spPr>
    </dgm:pt>
    <dgm:pt modelId="{DBB406BD-1D8F-407C-9A03-4AF86CEF8940}" type="pres">
      <dgm:prSet presAssocID="{9EF72A62-3F2A-4824-85B7-53E056467387}"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ight Bulb and Gear"/>
        </a:ext>
      </dgm:extLst>
    </dgm:pt>
    <dgm:pt modelId="{E92AC117-8684-4264-8BA8-9267B2B1E7EE}" type="pres">
      <dgm:prSet presAssocID="{9EF72A62-3F2A-4824-85B7-53E056467387}" presName="spaceRect" presStyleCnt="0"/>
      <dgm:spPr/>
    </dgm:pt>
    <dgm:pt modelId="{F089DE53-7E6D-4500-891C-44D3AF3F69E9}" type="pres">
      <dgm:prSet presAssocID="{9EF72A62-3F2A-4824-85B7-53E056467387}" presName="textRect" presStyleLbl="revTx" presStyleIdx="3" presStyleCnt="6">
        <dgm:presLayoutVars>
          <dgm:chMax val="1"/>
          <dgm:chPref val="1"/>
        </dgm:presLayoutVars>
      </dgm:prSet>
      <dgm:spPr/>
    </dgm:pt>
    <dgm:pt modelId="{196CE006-97C5-4225-A6F2-024A16C1BDC5}" type="pres">
      <dgm:prSet presAssocID="{9EA5FD24-2C3B-417C-A7E1-2780A33EA1B9}" presName="sibTrans" presStyleLbl="sibTrans2D1" presStyleIdx="0" presStyleCnt="0"/>
      <dgm:spPr/>
    </dgm:pt>
    <dgm:pt modelId="{633995C4-45E8-4FF0-BA70-72D379A52077}" type="pres">
      <dgm:prSet presAssocID="{E507A0C0-A93A-46C6-A033-E8FB11B8F498}" presName="compNode" presStyleCnt="0"/>
      <dgm:spPr/>
    </dgm:pt>
    <dgm:pt modelId="{18F3478E-EA78-4499-B837-C90FD885BA3B}" type="pres">
      <dgm:prSet presAssocID="{E507A0C0-A93A-46C6-A033-E8FB11B8F498}" presName="iconBgRect" presStyleLbl="bgShp" presStyleIdx="4" presStyleCnt="6"/>
      <dgm:spPr>
        <a:solidFill>
          <a:srgbClr val="92D050"/>
        </a:solidFill>
      </dgm:spPr>
    </dgm:pt>
    <dgm:pt modelId="{69ADBD89-8B27-468B-96E3-36D58ABB8964}" type="pres">
      <dgm:prSet presAssocID="{E507A0C0-A93A-46C6-A033-E8FB11B8F498}"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ers"/>
        </a:ext>
      </dgm:extLst>
    </dgm:pt>
    <dgm:pt modelId="{E05BB99B-F0D4-40AB-92FE-B965548E48F8}" type="pres">
      <dgm:prSet presAssocID="{E507A0C0-A93A-46C6-A033-E8FB11B8F498}" presName="spaceRect" presStyleCnt="0"/>
      <dgm:spPr/>
    </dgm:pt>
    <dgm:pt modelId="{406C5615-A188-496B-99A9-EE708A9B5E4C}" type="pres">
      <dgm:prSet presAssocID="{E507A0C0-A93A-46C6-A033-E8FB11B8F498}" presName="textRect" presStyleLbl="revTx" presStyleIdx="4" presStyleCnt="6">
        <dgm:presLayoutVars>
          <dgm:chMax val="1"/>
          <dgm:chPref val="1"/>
        </dgm:presLayoutVars>
      </dgm:prSet>
      <dgm:spPr/>
    </dgm:pt>
    <dgm:pt modelId="{FECCBFE0-820E-405E-B78D-DF4773C2024C}" type="pres">
      <dgm:prSet presAssocID="{5EA0B07C-2785-4DA5-927B-9BC5116FDC50}" presName="sibTrans" presStyleLbl="sibTrans2D1" presStyleIdx="0" presStyleCnt="0"/>
      <dgm:spPr/>
    </dgm:pt>
    <dgm:pt modelId="{D2EC2797-E640-41F3-A8D4-D6F388F234C4}" type="pres">
      <dgm:prSet presAssocID="{5804F9E2-BEF5-43FF-BB21-8D55003904A3}" presName="compNode" presStyleCnt="0"/>
      <dgm:spPr/>
    </dgm:pt>
    <dgm:pt modelId="{045DFD44-95C0-4242-B026-02867B4B0917}" type="pres">
      <dgm:prSet presAssocID="{5804F9E2-BEF5-43FF-BB21-8D55003904A3}" presName="iconBgRect" presStyleLbl="bgShp" presStyleIdx="5" presStyleCnt="6"/>
      <dgm:spPr>
        <a:solidFill>
          <a:srgbClr val="92D050"/>
        </a:solidFill>
      </dgm:spPr>
    </dgm:pt>
    <dgm:pt modelId="{E959D977-16B3-467B-B310-A1A22BC464CC}" type="pres">
      <dgm:prSet presAssocID="{5804F9E2-BEF5-43FF-BB21-8D55003904A3}"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Japanese Dolls"/>
        </a:ext>
      </dgm:extLst>
    </dgm:pt>
    <dgm:pt modelId="{05FAED40-B40E-4DB2-BB9B-EEDC042F5A14}" type="pres">
      <dgm:prSet presAssocID="{5804F9E2-BEF5-43FF-BB21-8D55003904A3}" presName="spaceRect" presStyleCnt="0"/>
      <dgm:spPr/>
    </dgm:pt>
    <dgm:pt modelId="{AA49CBD9-5F41-41FD-8B0D-0D6C6049DD25}" type="pres">
      <dgm:prSet presAssocID="{5804F9E2-BEF5-43FF-BB21-8D55003904A3}" presName="textRect" presStyleLbl="revTx" presStyleIdx="5" presStyleCnt="6">
        <dgm:presLayoutVars>
          <dgm:chMax val="1"/>
          <dgm:chPref val="1"/>
        </dgm:presLayoutVars>
      </dgm:prSet>
      <dgm:spPr/>
    </dgm:pt>
  </dgm:ptLst>
  <dgm:cxnLst>
    <dgm:cxn modelId="{AE33F803-4548-4B9B-B525-8653C53D65F8}" type="presOf" srcId="{5804F9E2-BEF5-43FF-BB21-8D55003904A3}" destId="{AA49CBD9-5F41-41FD-8B0D-0D6C6049DD25}" srcOrd="0" destOrd="0" presId="urn:microsoft.com/office/officeart/2018/2/layout/IconCircleList"/>
    <dgm:cxn modelId="{8BAD9919-0F95-4FC5-A4E7-E479A3A92241}" type="presOf" srcId="{1AE6F095-950F-4852-B9B8-C016C8FD4967}" destId="{473E50A8-DFD0-4377-A041-1070AAA7AFCE}" srcOrd="0" destOrd="0" presId="urn:microsoft.com/office/officeart/2018/2/layout/IconCircleList"/>
    <dgm:cxn modelId="{F893AB1C-6D27-40A4-85F2-B1646B7AE7B7}" srcId="{2D1298E2-7C54-4EDD-8326-6DE3E09F2239}" destId="{1AE6F095-950F-4852-B9B8-C016C8FD4967}" srcOrd="0" destOrd="0" parTransId="{8C62DA09-48A1-48B9-9D43-C278E6E292A9}" sibTransId="{D33160C9-36F5-46FA-A69D-0D03CA30F3BE}"/>
    <dgm:cxn modelId="{3A634F46-F821-4699-B0E1-EC5F30F097A1}" srcId="{2D1298E2-7C54-4EDD-8326-6DE3E09F2239}" destId="{3207B6B0-E036-4830-A4FB-F9E0704C84F2}" srcOrd="1" destOrd="0" parTransId="{EE7D642C-FED1-4106-B0F5-ECE5FCECE489}" sibTransId="{22AA2F34-AD24-44E4-8A84-A2429056B2A3}"/>
    <dgm:cxn modelId="{D06CA24C-8FE5-4621-ADD4-98752ABAD81E}" type="presOf" srcId="{D33160C9-36F5-46FA-A69D-0D03CA30F3BE}" destId="{6E357CBE-5049-47E5-AACC-FCB133033216}" srcOrd="0" destOrd="0" presId="urn:microsoft.com/office/officeart/2018/2/layout/IconCircleList"/>
    <dgm:cxn modelId="{587C554D-E30A-4FAD-8136-659E11AD3636}" type="presOf" srcId="{2D1298E2-7C54-4EDD-8326-6DE3E09F2239}" destId="{5C48DA1F-3E67-40EA-93EF-707495201DBC}" srcOrd="0" destOrd="0" presId="urn:microsoft.com/office/officeart/2018/2/layout/IconCircleList"/>
    <dgm:cxn modelId="{E1DCF94E-2C34-4F2F-B201-E0BFFDFAFF20}" srcId="{2D1298E2-7C54-4EDD-8326-6DE3E09F2239}" destId="{E507A0C0-A93A-46C6-A033-E8FB11B8F498}" srcOrd="4" destOrd="0" parTransId="{F0A1FEAB-994B-4E17-869B-21626232D764}" sibTransId="{5EA0B07C-2785-4DA5-927B-9BC5116FDC50}"/>
    <dgm:cxn modelId="{AFAA736F-C809-42E4-9C29-B5E5008C0142}" type="presOf" srcId="{22AA2F34-AD24-44E4-8A84-A2429056B2A3}" destId="{986D1596-32FF-4541-8264-11FB2D08B214}" srcOrd="0" destOrd="0" presId="urn:microsoft.com/office/officeart/2018/2/layout/IconCircleList"/>
    <dgm:cxn modelId="{B153AD50-A735-4C4C-84CF-35BB1AF35A19}" type="presOf" srcId="{9ADEC663-937A-40C3-B8D6-64F625FE1FDC}" destId="{2387C623-A95F-4607-92B3-8AF7F8A76ABA}" srcOrd="0" destOrd="0" presId="urn:microsoft.com/office/officeart/2018/2/layout/IconCircleList"/>
    <dgm:cxn modelId="{C55AC650-B2BD-4E9E-8CFD-F430BE0DECED}" type="presOf" srcId="{043F25BB-6E97-47A0-BC54-C79AB18725A0}" destId="{27C28546-E611-4E81-9C40-73DC7D84F0FA}" srcOrd="0" destOrd="0" presId="urn:microsoft.com/office/officeart/2018/2/layout/IconCircleList"/>
    <dgm:cxn modelId="{E4140354-5085-4ABB-BA3F-148497EDDC54}" srcId="{2D1298E2-7C54-4EDD-8326-6DE3E09F2239}" destId="{043F25BB-6E97-47A0-BC54-C79AB18725A0}" srcOrd="2" destOrd="0" parTransId="{567EFA68-4874-42A9-8A42-41512B0FF923}" sibTransId="{9ADEC663-937A-40C3-B8D6-64F625FE1FDC}"/>
    <dgm:cxn modelId="{EE0EA67D-E150-49D6-9486-4FFED18CA991}" type="presOf" srcId="{5EA0B07C-2785-4DA5-927B-9BC5116FDC50}" destId="{FECCBFE0-820E-405E-B78D-DF4773C2024C}" srcOrd="0" destOrd="0" presId="urn:microsoft.com/office/officeart/2018/2/layout/IconCircleList"/>
    <dgm:cxn modelId="{6824B18A-DAC4-47C1-A5B5-EEDA8069FAE7}" type="presOf" srcId="{9EF72A62-3F2A-4824-85B7-53E056467387}" destId="{F089DE53-7E6D-4500-891C-44D3AF3F69E9}" srcOrd="0" destOrd="0" presId="urn:microsoft.com/office/officeart/2018/2/layout/IconCircleList"/>
    <dgm:cxn modelId="{01322890-A79F-405D-BA77-2FB64ACD84EE}" srcId="{2D1298E2-7C54-4EDD-8326-6DE3E09F2239}" destId="{9EF72A62-3F2A-4824-85B7-53E056467387}" srcOrd="3" destOrd="0" parTransId="{AF8FE68E-C216-431F-8E5A-D7F7DAF15C14}" sibTransId="{9EA5FD24-2C3B-417C-A7E1-2780A33EA1B9}"/>
    <dgm:cxn modelId="{D61EE493-8E00-4679-84B8-72FC0FE256E2}" type="presOf" srcId="{3207B6B0-E036-4830-A4FB-F9E0704C84F2}" destId="{91D3CBEA-FAF3-4F80-8BCB-D72B873A8924}" srcOrd="0" destOrd="0" presId="urn:microsoft.com/office/officeart/2018/2/layout/IconCircleList"/>
    <dgm:cxn modelId="{4CE6EFA9-D7A7-4BA6-9C9A-A09629FEB5B0}" type="presOf" srcId="{9EA5FD24-2C3B-417C-A7E1-2780A33EA1B9}" destId="{196CE006-97C5-4225-A6F2-024A16C1BDC5}" srcOrd="0" destOrd="0" presId="urn:microsoft.com/office/officeart/2018/2/layout/IconCircleList"/>
    <dgm:cxn modelId="{C587BDAC-6F9F-41DE-BC79-3A546E302957}" srcId="{2D1298E2-7C54-4EDD-8326-6DE3E09F2239}" destId="{5804F9E2-BEF5-43FF-BB21-8D55003904A3}" srcOrd="5" destOrd="0" parTransId="{CF79A198-EA18-4732-815A-0A3CB2C024CF}" sibTransId="{2B164F07-FC7B-40D5-ACE6-C464F0C98B4F}"/>
    <dgm:cxn modelId="{ED2BC6EE-F26F-4C90-8CE9-A58DB31E4734}" type="presOf" srcId="{E507A0C0-A93A-46C6-A033-E8FB11B8F498}" destId="{406C5615-A188-496B-99A9-EE708A9B5E4C}" srcOrd="0" destOrd="0" presId="urn:microsoft.com/office/officeart/2018/2/layout/IconCircleList"/>
    <dgm:cxn modelId="{395552BE-B3FD-49C5-A774-5C5EDBF60F53}" type="presParOf" srcId="{5C48DA1F-3E67-40EA-93EF-707495201DBC}" destId="{99AA4E14-6E88-4648-B22B-F96D8A1BEB34}" srcOrd="0" destOrd="0" presId="urn:microsoft.com/office/officeart/2018/2/layout/IconCircleList"/>
    <dgm:cxn modelId="{591588A0-F0B7-44BD-B623-58CF038B854D}" type="presParOf" srcId="{99AA4E14-6E88-4648-B22B-F96D8A1BEB34}" destId="{DABDBA7B-A161-4174-B499-29ECE2E5A113}" srcOrd="0" destOrd="0" presId="urn:microsoft.com/office/officeart/2018/2/layout/IconCircleList"/>
    <dgm:cxn modelId="{AAD01D1B-5554-411F-B71E-1757C5B21639}" type="presParOf" srcId="{DABDBA7B-A161-4174-B499-29ECE2E5A113}" destId="{84CAC68D-AA46-42D5-934E-E698D8A5E2CC}" srcOrd="0" destOrd="0" presId="urn:microsoft.com/office/officeart/2018/2/layout/IconCircleList"/>
    <dgm:cxn modelId="{E027BAA7-82AA-4B12-AAC9-746C8FC9AC75}" type="presParOf" srcId="{DABDBA7B-A161-4174-B499-29ECE2E5A113}" destId="{57D5C654-9C6D-4B62-BDC5-782C655FDC6A}" srcOrd="1" destOrd="0" presId="urn:microsoft.com/office/officeart/2018/2/layout/IconCircleList"/>
    <dgm:cxn modelId="{B55FC0B8-BC3D-4DDD-98AA-EC3B773ABB3B}" type="presParOf" srcId="{DABDBA7B-A161-4174-B499-29ECE2E5A113}" destId="{B664ED1D-D02E-4CBB-83FD-C0C1AC065A4E}" srcOrd="2" destOrd="0" presId="urn:microsoft.com/office/officeart/2018/2/layout/IconCircleList"/>
    <dgm:cxn modelId="{5290DD35-A0A6-4D95-8F8B-15C657ADF0A1}" type="presParOf" srcId="{DABDBA7B-A161-4174-B499-29ECE2E5A113}" destId="{473E50A8-DFD0-4377-A041-1070AAA7AFCE}" srcOrd="3" destOrd="0" presId="urn:microsoft.com/office/officeart/2018/2/layout/IconCircleList"/>
    <dgm:cxn modelId="{9384C0B1-E7ED-4E21-A268-B5238B6EA941}" type="presParOf" srcId="{99AA4E14-6E88-4648-B22B-F96D8A1BEB34}" destId="{6E357CBE-5049-47E5-AACC-FCB133033216}" srcOrd="1" destOrd="0" presId="urn:microsoft.com/office/officeart/2018/2/layout/IconCircleList"/>
    <dgm:cxn modelId="{6E5562A9-FC8B-4195-9A00-65476AA1732C}" type="presParOf" srcId="{99AA4E14-6E88-4648-B22B-F96D8A1BEB34}" destId="{4B2A776B-A529-44AC-9833-DB0D9EF7D843}" srcOrd="2" destOrd="0" presId="urn:microsoft.com/office/officeart/2018/2/layout/IconCircleList"/>
    <dgm:cxn modelId="{9E2F7464-C433-4C75-80EA-B3361B4BCB77}" type="presParOf" srcId="{4B2A776B-A529-44AC-9833-DB0D9EF7D843}" destId="{BE42B0DC-F760-4322-B0E2-E159105577C0}" srcOrd="0" destOrd="0" presId="urn:microsoft.com/office/officeart/2018/2/layout/IconCircleList"/>
    <dgm:cxn modelId="{FE9B98F8-66B8-4625-AC45-25C3559F4808}" type="presParOf" srcId="{4B2A776B-A529-44AC-9833-DB0D9EF7D843}" destId="{4871DCCF-418F-4F32-9BE2-94442C916178}" srcOrd="1" destOrd="0" presId="urn:microsoft.com/office/officeart/2018/2/layout/IconCircleList"/>
    <dgm:cxn modelId="{A0EC2AB9-1F10-46C4-BB27-FC94A0CA5F81}" type="presParOf" srcId="{4B2A776B-A529-44AC-9833-DB0D9EF7D843}" destId="{EEC1A0CF-21CA-41C0-ADC5-2DA961245AAA}" srcOrd="2" destOrd="0" presId="urn:microsoft.com/office/officeart/2018/2/layout/IconCircleList"/>
    <dgm:cxn modelId="{DC4A8371-B1F8-436A-BB38-40B237515F9E}" type="presParOf" srcId="{4B2A776B-A529-44AC-9833-DB0D9EF7D843}" destId="{91D3CBEA-FAF3-4F80-8BCB-D72B873A8924}" srcOrd="3" destOrd="0" presId="urn:microsoft.com/office/officeart/2018/2/layout/IconCircleList"/>
    <dgm:cxn modelId="{97E0426B-981C-46BC-9E7E-32F724323DDB}" type="presParOf" srcId="{99AA4E14-6E88-4648-B22B-F96D8A1BEB34}" destId="{986D1596-32FF-4541-8264-11FB2D08B214}" srcOrd="3" destOrd="0" presId="urn:microsoft.com/office/officeart/2018/2/layout/IconCircleList"/>
    <dgm:cxn modelId="{D2D7EDA5-5EB0-4BEF-BCE9-48E379A4410E}" type="presParOf" srcId="{99AA4E14-6E88-4648-B22B-F96D8A1BEB34}" destId="{601B6BDE-5275-4F2F-B303-072E3F6DCD60}" srcOrd="4" destOrd="0" presId="urn:microsoft.com/office/officeart/2018/2/layout/IconCircleList"/>
    <dgm:cxn modelId="{F80D3A9D-28D8-4033-A422-A36D85704418}" type="presParOf" srcId="{601B6BDE-5275-4F2F-B303-072E3F6DCD60}" destId="{CEFDEBA7-7406-4ABF-B832-92DE44E3D4D9}" srcOrd="0" destOrd="0" presId="urn:microsoft.com/office/officeart/2018/2/layout/IconCircleList"/>
    <dgm:cxn modelId="{74B86CC7-166C-40DE-9E13-14ADE01F7639}" type="presParOf" srcId="{601B6BDE-5275-4F2F-B303-072E3F6DCD60}" destId="{5F68D0A6-5BD5-4DD6-8F33-29D209EE4700}" srcOrd="1" destOrd="0" presId="urn:microsoft.com/office/officeart/2018/2/layout/IconCircleList"/>
    <dgm:cxn modelId="{348BB494-4C24-4266-90A1-640FA55E601D}" type="presParOf" srcId="{601B6BDE-5275-4F2F-B303-072E3F6DCD60}" destId="{70E89813-47BB-44A4-8704-B31CB2C76CFA}" srcOrd="2" destOrd="0" presId="urn:microsoft.com/office/officeart/2018/2/layout/IconCircleList"/>
    <dgm:cxn modelId="{D5717326-8C94-49B8-ACB1-A8AC987B3A2B}" type="presParOf" srcId="{601B6BDE-5275-4F2F-B303-072E3F6DCD60}" destId="{27C28546-E611-4E81-9C40-73DC7D84F0FA}" srcOrd="3" destOrd="0" presId="urn:microsoft.com/office/officeart/2018/2/layout/IconCircleList"/>
    <dgm:cxn modelId="{0AF8084E-DEF4-4F1B-A8BD-7CAD8771E03C}" type="presParOf" srcId="{99AA4E14-6E88-4648-B22B-F96D8A1BEB34}" destId="{2387C623-A95F-4607-92B3-8AF7F8A76ABA}" srcOrd="5" destOrd="0" presId="urn:microsoft.com/office/officeart/2018/2/layout/IconCircleList"/>
    <dgm:cxn modelId="{FE4A3068-8691-4087-8BEE-7E30739CE680}" type="presParOf" srcId="{99AA4E14-6E88-4648-B22B-F96D8A1BEB34}" destId="{6BCDD762-9AA1-4B0B-8E63-67C2A43DF6F9}" srcOrd="6" destOrd="0" presId="urn:microsoft.com/office/officeart/2018/2/layout/IconCircleList"/>
    <dgm:cxn modelId="{250E7C68-C6F2-4728-9836-57C251F3839C}" type="presParOf" srcId="{6BCDD762-9AA1-4B0B-8E63-67C2A43DF6F9}" destId="{720E3D37-1801-4C39-862C-800A53884FDA}" srcOrd="0" destOrd="0" presId="urn:microsoft.com/office/officeart/2018/2/layout/IconCircleList"/>
    <dgm:cxn modelId="{06B33A6E-DFC2-4934-A4E7-975C793C5DA2}" type="presParOf" srcId="{6BCDD762-9AA1-4B0B-8E63-67C2A43DF6F9}" destId="{DBB406BD-1D8F-407C-9A03-4AF86CEF8940}" srcOrd="1" destOrd="0" presId="urn:microsoft.com/office/officeart/2018/2/layout/IconCircleList"/>
    <dgm:cxn modelId="{9EF7FF64-3506-462F-A396-C633F8471096}" type="presParOf" srcId="{6BCDD762-9AA1-4B0B-8E63-67C2A43DF6F9}" destId="{E92AC117-8684-4264-8BA8-9267B2B1E7EE}" srcOrd="2" destOrd="0" presId="urn:microsoft.com/office/officeart/2018/2/layout/IconCircleList"/>
    <dgm:cxn modelId="{69B6A6D2-9B8B-4DEB-A8E5-C64727F4C3FC}" type="presParOf" srcId="{6BCDD762-9AA1-4B0B-8E63-67C2A43DF6F9}" destId="{F089DE53-7E6D-4500-891C-44D3AF3F69E9}" srcOrd="3" destOrd="0" presId="urn:microsoft.com/office/officeart/2018/2/layout/IconCircleList"/>
    <dgm:cxn modelId="{D062D1D1-A675-40A0-9ED6-3478C32B5972}" type="presParOf" srcId="{99AA4E14-6E88-4648-B22B-F96D8A1BEB34}" destId="{196CE006-97C5-4225-A6F2-024A16C1BDC5}" srcOrd="7" destOrd="0" presId="urn:microsoft.com/office/officeart/2018/2/layout/IconCircleList"/>
    <dgm:cxn modelId="{A7EE94F4-1902-48AA-996D-9EDE937EEDD3}" type="presParOf" srcId="{99AA4E14-6E88-4648-B22B-F96D8A1BEB34}" destId="{633995C4-45E8-4FF0-BA70-72D379A52077}" srcOrd="8" destOrd="0" presId="urn:microsoft.com/office/officeart/2018/2/layout/IconCircleList"/>
    <dgm:cxn modelId="{BD708518-F215-4990-A38F-17CB7F92DCDA}" type="presParOf" srcId="{633995C4-45E8-4FF0-BA70-72D379A52077}" destId="{18F3478E-EA78-4499-B837-C90FD885BA3B}" srcOrd="0" destOrd="0" presId="urn:microsoft.com/office/officeart/2018/2/layout/IconCircleList"/>
    <dgm:cxn modelId="{96B0FA3F-DA03-4371-83B3-061DE0619583}" type="presParOf" srcId="{633995C4-45E8-4FF0-BA70-72D379A52077}" destId="{69ADBD89-8B27-468B-96E3-36D58ABB8964}" srcOrd="1" destOrd="0" presId="urn:microsoft.com/office/officeart/2018/2/layout/IconCircleList"/>
    <dgm:cxn modelId="{7974A839-8BF6-4910-ACD5-70F540C44231}" type="presParOf" srcId="{633995C4-45E8-4FF0-BA70-72D379A52077}" destId="{E05BB99B-F0D4-40AB-92FE-B965548E48F8}" srcOrd="2" destOrd="0" presId="urn:microsoft.com/office/officeart/2018/2/layout/IconCircleList"/>
    <dgm:cxn modelId="{0D5A9C54-E7BA-48E7-97FA-9CE3FD69295B}" type="presParOf" srcId="{633995C4-45E8-4FF0-BA70-72D379A52077}" destId="{406C5615-A188-496B-99A9-EE708A9B5E4C}" srcOrd="3" destOrd="0" presId="urn:microsoft.com/office/officeart/2018/2/layout/IconCircleList"/>
    <dgm:cxn modelId="{CB1E557F-5D07-42C3-8595-9C912F850512}" type="presParOf" srcId="{99AA4E14-6E88-4648-B22B-F96D8A1BEB34}" destId="{FECCBFE0-820E-405E-B78D-DF4773C2024C}" srcOrd="9" destOrd="0" presId="urn:microsoft.com/office/officeart/2018/2/layout/IconCircleList"/>
    <dgm:cxn modelId="{C52A1EB2-4051-44AC-9D83-3A3237C5A2B9}" type="presParOf" srcId="{99AA4E14-6E88-4648-B22B-F96D8A1BEB34}" destId="{D2EC2797-E640-41F3-A8D4-D6F388F234C4}" srcOrd="10" destOrd="0" presId="urn:microsoft.com/office/officeart/2018/2/layout/IconCircleList"/>
    <dgm:cxn modelId="{689BA7A2-D559-4240-98E2-CB3B2E36D865}" type="presParOf" srcId="{D2EC2797-E640-41F3-A8D4-D6F388F234C4}" destId="{045DFD44-95C0-4242-B026-02867B4B0917}" srcOrd="0" destOrd="0" presId="urn:microsoft.com/office/officeart/2018/2/layout/IconCircleList"/>
    <dgm:cxn modelId="{79F0B53B-F848-4B1C-BD50-1B71DEE9537B}" type="presParOf" srcId="{D2EC2797-E640-41F3-A8D4-D6F388F234C4}" destId="{E959D977-16B3-467B-B310-A1A22BC464CC}" srcOrd="1" destOrd="0" presId="urn:microsoft.com/office/officeart/2018/2/layout/IconCircleList"/>
    <dgm:cxn modelId="{D8CCFB92-0AB9-4475-BD20-4CBA2695C0DC}" type="presParOf" srcId="{D2EC2797-E640-41F3-A8D4-D6F388F234C4}" destId="{05FAED40-B40E-4DB2-BB9B-EEDC042F5A14}" srcOrd="2" destOrd="0" presId="urn:microsoft.com/office/officeart/2018/2/layout/IconCircleList"/>
    <dgm:cxn modelId="{BB1AFA2A-F385-4670-AEC9-6DC0DB601CE4}" type="presParOf" srcId="{D2EC2797-E640-41F3-A8D4-D6F388F234C4}" destId="{AA49CBD9-5F41-41FD-8B0D-0D6C6049DD25}"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CAC68D-AA46-42D5-934E-E698D8A5E2CC}">
      <dsp:nvSpPr>
        <dsp:cNvPr id="0" name=""/>
        <dsp:cNvSpPr/>
      </dsp:nvSpPr>
      <dsp:spPr>
        <a:xfrm>
          <a:off x="54665" y="654906"/>
          <a:ext cx="1039915" cy="1039915"/>
        </a:xfrm>
        <a:prstGeom prst="ellipse">
          <a:avLst/>
        </a:prstGeom>
        <a:solidFill>
          <a:srgbClr val="FFFF66"/>
        </a:solidFill>
        <a:ln>
          <a:noFill/>
        </a:ln>
        <a:effectLst/>
      </dsp:spPr>
      <dsp:style>
        <a:lnRef idx="0">
          <a:scrgbClr r="0" g="0" b="0"/>
        </a:lnRef>
        <a:fillRef idx="1">
          <a:scrgbClr r="0" g="0" b="0"/>
        </a:fillRef>
        <a:effectRef idx="0">
          <a:scrgbClr r="0" g="0" b="0"/>
        </a:effectRef>
        <a:fontRef idx="minor"/>
      </dsp:style>
    </dsp:sp>
    <dsp:sp modelId="{57D5C654-9C6D-4B62-BDC5-782C655FDC6A}">
      <dsp:nvSpPr>
        <dsp:cNvPr id="0" name=""/>
        <dsp:cNvSpPr/>
      </dsp:nvSpPr>
      <dsp:spPr>
        <a:xfrm>
          <a:off x="273048" y="873288"/>
          <a:ext cx="603151" cy="6031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3E50A8-DFD0-4377-A041-1070AAA7AFCE}">
      <dsp:nvSpPr>
        <dsp:cNvPr id="0" name=""/>
        <dsp:cNvSpPr/>
      </dsp:nvSpPr>
      <dsp:spPr>
        <a:xfrm>
          <a:off x="1317420" y="654906"/>
          <a:ext cx="2451229" cy="1039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b="1" kern="1200" dirty="0"/>
            <a:t>84% </a:t>
          </a:r>
          <a:r>
            <a:rPr lang="en-US" sz="1800" kern="1200" dirty="0"/>
            <a:t>feel current Y location serves the community well (Q1)</a:t>
          </a:r>
        </a:p>
      </dsp:txBody>
      <dsp:txXfrm>
        <a:off x="1317420" y="654906"/>
        <a:ext cx="2451229" cy="1039915"/>
      </dsp:txXfrm>
    </dsp:sp>
    <dsp:sp modelId="{BE42B0DC-F760-4322-B0E2-E159105577C0}">
      <dsp:nvSpPr>
        <dsp:cNvPr id="0" name=""/>
        <dsp:cNvSpPr/>
      </dsp:nvSpPr>
      <dsp:spPr>
        <a:xfrm>
          <a:off x="4195759" y="654906"/>
          <a:ext cx="1039915" cy="1039915"/>
        </a:xfrm>
        <a:prstGeom prst="ellipse">
          <a:avLst/>
        </a:prstGeom>
        <a:solidFill>
          <a:srgbClr val="FFFF66"/>
        </a:solidFill>
        <a:ln>
          <a:noFill/>
        </a:ln>
        <a:effectLst/>
      </dsp:spPr>
      <dsp:style>
        <a:lnRef idx="0">
          <a:scrgbClr r="0" g="0" b="0"/>
        </a:lnRef>
        <a:fillRef idx="1">
          <a:scrgbClr r="0" g="0" b="0"/>
        </a:fillRef>
        <a:effectRef idx="0">
          <a:scrgbClr r="0" g="0" b="0"/>
        </a:effectRef>
        <a:fontRef idx="minor"/>
      </dsp:style>
    </dsp:sp>
    <dsp:sp modelId="{4871DCCF-418F-4F32-9BE2-94442C916178}">
      <dsp:nvSpPr>
        <dsp:cNvPr id="0" name=""/>
        <dsp:cNvSpPr/>
      </dsp:nvSpPr>
      <dsp:spPr>
        <a:xfrm>
          <a:off x="4414141" y="873288"/>
          <a:ext cx="603151" cy="6031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D3CBEA-FAF3-4F80-8BCB-D72B873A8924}">
      <dsp:nvSpPr>
        <dsp:cNvPr id="0" name=""/>
        <dsp:cNvSpPr/>
      </dsp:nvSpPr>
      <dsp:spPr>
        <a:xfrm>
          <a:off x="5458513" y="654906"/>
          <a:ext cx="2451229" cy="1039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b="1" kern="1200" dirty="0"/>
            <a:t>71% </a:t>
          </a:r>
          <a:r>
            <a:rPr lang="en-US" sz="1800" kern="1200" dirty="0"/>
            <a:t>of respondents perceived there is no benefit in moving the Y (Q2)</a:t>
          </a:r>
        </a:p>
      </dsp:txBody>
      <dsp:txXfrm>
        <a:off x="5458513" y="654906"/>
        <a:ext cx="2451229" cy="1039915"/>
      </dsp:txXfrm>
    </dsp:sp>
    <dsp:sp modelId="{CEFDEBA7-7406-4ABF-B832-92DE44E3D4D9}">
      <dsp:nvSpPr>
        <dsp:cNvPr id="0" name=""/>
        <dsp:cNvSpPr/>
      </dsp:nvSpPr>
      <dsp:spPr>
        <a:xfrm>
          <a:off x="8336852" y="654906"/>
          <a:ext cx="1039915" cy="1039915"/>
        </a:xfrm>
        <a:prstGeom prst="ellipse">
          <a:avLst/>
        </a:prstGeom>
        <a:solidFill>
          <a:srgbClr val="FFFF66"/>
        </a:solidFill>
        <a:ln>
          <a:noFill/>
        </a:ln>
        <a:effectLst/>
      </dsp:spPr>
      <dsp:style>
        <a:lnRef idx="0">
          <a:scrgbClr r="0" g="0" b="0"/>
        </a:lnRef>
        <a:fillRef idx="1">
          <a:scrgbClr r="0" g="0" b="0"/>
        </a:fillRef>
        <a:effectRef idx="0">
          <a:scrgbClr r="0" g="0" b="0"/>
        </a:effectRef>
        <a:fontRef idx="minor"/>
      </dsp:style>
    </dsp:sp>
    <dsp:sp modelId="{5F68D0A6-5BD5-4DD6-8F33-29D209EE4700}">
      <dsp:nvSpPr>
        <dsp:cNvPr id="0" name=""/>
        <dsp:cNvSpPr/>
      </dsp:nvSpPr>
      <dsp:spPr>
        <a:xfrm>
          <a:off x="8555234" y="873288"/>
          <a:ext cx="603151" cy="6031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7C28546-E611-4E81-9C40-73DC7D84F0FA}">
      <dsp:nvSpPr>
        <dsp:cNvPr id="0" name=""/>
        <dsp:cNvSpPr/>
      </dsp:nvSpPr>
      <dsp:spPr>
        <a:xfrm>
          <a:off x="9599607" y="654906"/>
          <a:ext cx="2451229" cy="1039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b="1" kern="1200" dirty="0"/>
            <a:t>97% </a:t>
          </a:r>
          <a:r>
            <a:rPr lang="en-US" sz="1800" kern="1200" dirty="0"/>
            <a:t>of respondents perceived drawbacks, i.e., lost tax revenue, opportunity cost, unfavorable location, other drawbacks. (Q3)</a:t>
          </a:r>
        </a:p>
      </dsp:txBody>
      <dsp:txXfrm>
        <a:off x="9599607" y="654906"/>
        <a:ext cx="2451229" cy="1039915"/>
      </dsp:txXfrm>
    </dsp:sp>
    <dsp:sp modelId="{720E3D37-1801-4C39-862C-800A53884FDA}">
      <dsp:nvSpPr>
        <dsp:cNvPr id="0" name=""/>
        <dsp:cNvSpPr/>
      </dsp:nvSpPr>
      <dsp:spPr>
        <a:xfrm>
          <a:off x="54665" y="2389086"/>
          <a:ext cx="1039915" cy="1039915"/>
        </a:xfrm>
        <a:prstGeom prst="ellipse">
          <a:avLst/>
        </a:prstGeom>
        <a:solidFill>
          <a:srgbClr val="FFFF66"/>
        </a:solidFill>
        <a:ln>
          <a:noFill/>
        </a:ln>
        <a:effectLst/>
      </dsp:spPr>
      <dsp:style>
        <a:lnRef idx="0">
          <a:scrgbClr r="0" g="0" b="0"/>
        </a:lnRef>
        <a:fillRef idx="1">
          <a:scrgbClr r="0" g="0" b="0"/>
        </a:fillRef>
        <a:effectRef idx="0">
          <a:scrgbClr r="0" g="0" b="0"/>
        </a:effectRef>
        <a:fontRef idx="minor"/>
      </dsp:style>
    </dsp:sp>
    <dsp:sp modelId="{DBB406BD-1D8F-407C-9A03-4AF86CEF8940}">
      <dsp:nvSpPr>
        <dsp:cNvPr id="0" name=""/>
        <dsp:cNvSpPr/>
      </dsp:nvSpPr>
      <dsp:spPr>
        <a:xfrm>
          <a:off x="273048" y="2607468"/>
          <a:ext cx="603151" cy="6031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89DE53-7E6D-4500-891C-44D3AF3F69E9}">
      <dsp:nvSpPr>
        <dsp:cNvPr id="0" name=""/>
        <dsp:cNvSpPr/>
      </dsp:nvSpPr>
      <dsp:spPr>
        <a:xfrm>
          <a:off x="1317420" y="2389086"/>
          <a:ext cx="2451229" cy="1039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b="1" kern="1200" dirty="0"/>
            <a:t>85% </a:t>
          </a:r>
          <a:r>
            <a:rPr lang="en-US" sz="1800" kern="1200" dirty="0"/>
            <a:t>of respondents thought moving the Y is a bad idea overall (Q4)</a:t>
          </a:r>
        </a:p>
      </dsp:txBody>
      <dsp:txXfrm>
        <a:off x="1317420" y="2389086"/>
        <a:ext cx="2451229" cy="1039915"/>
      </dsp:txXfrm>
    </dsp:sp>
    <dsp:sp modelId="{18F3478E-EA78-4499-B837-C90FD885BA3B}">
      <dsp:nvSpPr>
        <dsp:cNvPr id="0" name=""/>
        <dsp:cNvSpPr/>
      </dsp:nvSpPr>
      <dsp:spPr>
        <a:xfrm>
          <a:off x="4195759" y="2389086"/>
          <a:ext cx="1039915" cy="1039915"/>
        </a:xfrm>
        <a:prstGeom prst="ellipse">
          <a:avLst/>
        </a:prstGeom>
        <a:solidFill>
          <a:srgbClr val="92D050"/>
        </a:solidFill>
        <a:ln>
          <a:noFill/>
        </a:ln>
        <a:effectLst/>
      </dsp:spPr>
      <dsp:style>
        <a:lnRef idx="0">
          <a:scrgbClr r="0" g="0" b="0"/>
        </a:lnRef>
        <a:fillRef idx="1">
          <a:scrgbClr r="0" g="0" b="0"/>
        </a:fillRef>
        <a:effectRef idx="0">
          <a:scrgbClr r="0" g="0" b="0"/>
        </a:effectRef>
        <a:fontRef idx="minor"/>
      </dsp:style>
    </dsp:sp>
    <dsp:sp modelId="{69ADBD89-8B27-468B-96E3-36D58ABB8964}">
      <dsp:nvSpPr>
        <dsp:cNvPr id="0" name=""/>
        <dsp:cNvSpPr/>
      </dsp:nvSpPr>
      <dsp:spPr>
        <a:xfrm>
          <a:off x="4414141" y="2607468"/>
          <a:ext cx="603151" cy="60315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6C5615-A188-496B-99A9-EE708A9B5E4C}">
      <dsp:nvSpPr>
        <dsp:cNvPr id="0" name=""/>
        <dsp:cNvSpPr/>
      </dsp:nvSpPr>
      <dsp:spPr>
        <a:xfrm>
          <a:off x="5458513" y="2389086"/>
          <a:ext cx="2451229" cy="1039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b="1" kern="1200"/>
            <a:t>15% </a:t>
          </a:r>
          <a:r>
            <a:rPr lang="en-US" sz="1800" kern="1200"/>
            <a:t>of respondents were excited about the possibility of a new facility (Q2)</a:t>
          </a:r>
        </a:p>
      </dsp:txBody>
      <dsp:txXfrm>
        <a:off x="5458513" y="2389086"/>
        <a:ext cx="2451229" cy="1039915"/>
      </dsp:txXfrm>
    </dsp:sp>
    <dsp:sp modelId="{045DFD44-95C0-4242-B026-02867B4B0917}">
      <dsp:nvSpPr>
        <dsp:cNvPr id="0" name=""/>
        <dsp:cNvSpPr/>
      </dsp:nvSpPr>
      <dsp:spPr>
        <a:xfrm>
          <a:off x="8336852" y="2389086"/>
          <a:ext cx="1039915" cy="1039915"/>
        </a:xfrm>
        <a:prstGeom prst="ellipse">
          <a:avLst/>
        </a:prstGeom>
        <a:solidFill>
          <a:srgbClr val="92D050"/>
        </a:solidFill>
        <a:ln>
          <a:noFill/>
        </a:ln>
        <a:effectLst/>
      </dsp:spPr>
      <dsp:style>
        <a:lnRef idx="0">
          <a:scrgbClr r="0" g="0" b="0"/>
        </a:lnRef>
        <a:fillRef idx="1">
          <a:scrgbClr r="0" g="0" b="0"/>
        </a:fillRef>
        <a:effectRef idx="0">
          <a:scrgbClr r="0" g="0" b="0"/>
        </a:effectRef>
        <a:fontRef idx="minor"/>
      </dsp:style>
    </dsp:sp>
    <dsp:sp modelId="{E959D977-16B3-467B-B310-A1A22BC464CC}">
      <dsp:nvSpPr>
        <dsp:cNvPr id="0" name=""/>
        <dsp:cNvSpPr/>
      </dsp:nvSpPr>
      <dsp:spPr>
        <a:xfrm>
          <a:off x="8555234" y="2607468"/>
          <a:ext cx="603151" cy="60315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49CBD9-5F41-41FD-8B0D-0D6C6049DD25}">
      <dsp:nvSpPr>
        <dsp:cNvPr id="0" name=""/>
        <dsp:cNvSpPr/>
      </dsp:nvSpPr>
      <dsp:spPr>
        <a:xfrm>
          <a:off x="9599607" y="2389086"/>
          <a:ext cx="2451229" cy="1039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b="1" kern="1200"/>
            <a:t>12% </a:t>
          </a:r>
          <a:r>
            <a:rPr lang="en-US" sz="1800" kern="1200"/>
            <a:t>of respondents were excited about the new location (Q2)</a:t>
          </a:r>
        </a:p>
      </dsp:txBody>
      <dsp:txXfrm>
        <a:off x="9599607" y="2389086"/>
        <a:ext cx="2451229" cy="1039915"/>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71268B-8AC2-4239-8FAF-7C144C210720}" type="datetimeFigureOut">
              <a:rPr lang="en-US"/>
              <a:t>7/1/2024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2BA2C8-71FC-43D0-BD87-0547616971FA}" type="slidenum">
              <a:rPr/>
              <a:t>‹#›</a:t>
            </a:fld>
            <a:endParaRPr/>
          </a:p>
        </p:txBody>
      </p:sp>
    </p:spTree>
    <p:extLst>
      <p:ext uri="{BB962C8B-B14F-4D97-AF65-F5344CB8AC3E}">
        <p14:creationId xmlns:p14="http://schemas.microsoft.com/office/powerpoint/2010/main" val="3729213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AD8362-6D63-40AC-BAA9-90C3AE6D5875}" type="datetimeFigureOut">
              <a:rPr lang="en-US"/>
              <a:t>7/1/2024</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539446-6953-447E-A4E3-E7CFBF870046}" type="slidenum">
              <a:rPr/>
              <a:t>‹#›</a:t>
            </a:fld>
            <a:endParaRPr/>
          </a:p>
        </p:txBody>
      </p:sp>
    </p:spTree>
    <p:extLst>
      <p:ext uri="{BB962C8B-B14F-4D97-AF65-F5344CB8AC3E}">
        <p14:creationId xmlns:p14="http://schemas.microsoft.com/office/powerpoint/2010/main" val="1423929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water3"/>
          <p:cNvSpPr/>
          <p:nvPr/>
        </p:nvSpPr>
        <p:spPr bwMode="gray">
          <a:xfrm>
            <a:off x="2552" y="5243129"/>
            <a:ext cx="12188952" cy="1614871"/>
          </a:xfrm>
          <a:prstGeom prst="rect">
            <a:avLst/>
          </a:prstGeom>
          <a:gradFill>
            <a:gsLst>
              <a:gs pos="833">
                <a:schemeClr val="accent2">
                  <a:lumMod val="60000"/>
                  <a:lumOff val="40000"/>
                  <a:alpha val="38000"/>
                </a:schemeClr>
              </a:gs>
              <a:gs pos="23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sky"/>
          <p:cNvSpPr/>
          <p:nvPr userDrawn="1"/>
        </p:nvSpPr>
        <p:spPr bwMode="white">
          <a:xfrm>
            <a:off x="-5402" y="-24453"/>
            <a:ext cx="12188952" cy="5334000"/>
          </a:xfrm>
          <a:prstGeom prst="rect">
            <a:avLst/>
          </a:prstGeom>
          <a:gradFill>
            <a:gsLst>
              <a:gs pos="0">
                <a:schemeClr val="accent2">
                  <a:lumMod val="60000"/>
                  <a:lumOff val="40000"/>
                  <a:alpha val="80000"/>
                </a:schemeClr>
              </a:gs>
              <a:gs pos="99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6" name="water2"/>
          <p:cNvPicPr>
            <a:picLocks noChangeAspect="1"/>
          </p:cNvPicPr>
          <p:nvPr/>
        </p:nvPicPr>
        <p:blipFill rotWithShape="1">
          <a:blip r:embed="rId2" cstate="print">
            <a:extLst>
              <a:ext uri="{28A0092B-C50C-407E-A947-70E740481C1C}">
                <a14:useLocalDpi xmlns:a14="http://schemas.microsoft.com/office/drawing/2010/main" val="0"/>
              </a:ext>
            </a:extLst>
          </a:blip>
          <a:srcRect l="2674" r="9901"/>
          <a:stretch/>
        </p:blipFill>
        <p:spPr bwMode="ltGray">
          <a:xfrm>
            <a:off x="-1425" y="5497897"/>
            <a:ext cx="12188952" cy="463209"/>
          </a:xfrm>
          <a:prstGeom prst="rect">
            <a:avLst/>
          </a:prstGeom>
          <a:noFill/>
          <a:ln>
            <a:noFill/>
          </a:ln>
        </p:spPr>
      </p:pic>
      <p:pic>
        <p:nvPicPr>
          <p:cNvPr id="7" name="water1"/>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bwMode="gray">
          <a:xfrm flipH="1">
            <a:off x="-1425" y="5221111"/>
            <a:ext cx="12188952" cy="268288"/>
          </a:xfrm>
          <a:prstGeom prst="rect">
            <a:avLst/>
          </a:prstGeom>
          <a:noFill/>
          <a:ln>
            <a:noFill/>
          </a:ln>
        </p:spPr>
      </p:pic>
      <p:sp>
        <p:nvSpPr>
          <p:cNvPr id="8" name="Rectangle 7"/>
          <p:cNvSpPr/>
          <p:nvPr/>
        </p:nvSpPr>
        <p:spPr>
          <a:xfrm>
            <a:off x="-1425" y="5961106"/>
            <a:ext cx="12188952" cy="896846"/>
          </a:xfrm>
          <a:prstGeom prst="rect">
            <a:avLst/>
          </a:prstGeom>
          <a:gradFill>
            <a:gsLst>
              <a:gs pos="25000">
                <a:schemeClr val="accent6">
                  <a:lumMod val="60000"/>
                  <a:lumOff val="40000"/>
                  <a:alpha val="0"/>
                </a:schemeClr>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305872" y="1309047"/>
            <a:ext cx="9602789" cy="2667000"/>
          </a:xfrm>
        </p:spPr>
        <p:txBody>
          <a:bodyPr anchor="b">
            <a:noAutofit/>
          </a:bodyPr>
          <a:lstStyle>
            <a:lvl1pPr algn="ctr">
              <a:defRPr sz="6000"/>
            </a:lvl1pPr>
          </a:lstStyle>
          <a:p>
            <a:r>
              <a:rPr lang="en-US"/>
              <a:t>Click to edit Master title style</a:t>
            </a:r>
            <a:endParaRPr/>
          </a:p>
        </p:txBody>
      </p:sp>
      <p:sp>
        <p:nvSpPr>
          <p:cNvPr id="3" name="Subtitle 2"/>
          <p:cNvSpPr>
            <a:spLocks noGrp="1"/>
          </p:cNvSpPr>
          <p:nvPr>
            <p:ph type="subTitle" idx="1"/>
          </p:nvPr>
        </p:nvSpPr>
        <p:spPr>
          <a:xfrm>
            <a:off x="1305872" y="4038600"/>
            <a:ext cx="9601200" cy="990600"/>
          </a:xfrm>
        </p:spPr>
        <p:txBody>
          <a:bodyPr>
            <a:normAutofit/>
          </a:bodyPr>
          <a:lstStyle>
            <a:lvl1pPr marL="0" indent="0" algn="ctr">
              <a:spcBef>
                <a:spcPts val="0"/>
              </a:spcBef>
              <a:buNone/>
              <a:defRPr sz="1800" cap="all" baseline="0">
                <a:solidFill>
                  <a:schemeClr val="accent2">
                    <a:lumMod val="7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pic>
        <p:nvPicPr>
          <p:cNvPr id="10" name="Picture 9" descr="A building on a dock&#10;&#10;Description automatically generated">
            <a:extLst>
              <a:ext uri="{FF2B5EF4-FFF2-40B4-BE49-F238E27FC236}">
                <a16:creationId xmlns:a16="http://schemas.microsoft.com/office/drawing/2014/main" id="{701E9586-0CD1-7800-24C7-94C4A2667B61}"/>
              </a:ext>
            </a:extLst>
          </p:cNvPr>
          <p:cNvPicPr>
            <a:picLocks noChangeAspect="1"/>
          </p:cNvPicPr>
          <p:nvPr userDrawn="1"/>
        </p:nvPicPr>
        <p:blipFill>
          <a:blip r:embed="rId4">
            <a:alphaModFix amt="20000"/>
          </a:blip>
          <a:stretch>
            <a:fillRect/>
          </a:stretch>
        </p:blipFill>
        <p:spPr>
          <a:xfrm rot="5400000">
            <a:off x="-866629" y="857250"/>
            <a:ext cx="6858000" cy="5143500"/>
          </a:xfrm>
          <a:prstGeom prst="rect">
            <a:avLst/>
          </a:prstGeom>
        </p:spPr>
      </p:pic>
    </p:spTree>
    <p:extLst>
      <p:ext uri="{BB962C8B-B14F-4D97-AF65-F5344CB8AC3E}">
        <p14:creationId xmlns:p14="http://schemas.microsoft.com/office/powerpoint/2010/main" val="294236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5F4E5243-F52A-4D37-9694-EB26C6C31910}" type="datetime1">
              <a:rPr lang="en-US"/>
              <a:t>7/1/2024</a:t>
            </a:fld>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53625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4403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440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3A77B6E1-634A-48DC-9E8B-D894023267EF}" type="datetime1">
              <a:rPr lang="en-US"/>
              <a:t>7/1/2024</a:t>
            </a:fld>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35865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7B2D3E9E-A95C-48F2-B4BF-A71542E0BE9A}" type="datetime1">
              <a:rPr lang="en-US"/>
              <a:t>7/1/2024</a:t>
            </a:fld>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40508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ky"/>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2" name="Title 1"/>
          <p:cNvSpPr>
            <a:spLocks noGrp="1"/>
          </p:cNvSpPr>
          <p:nvPr>
            <p:ph type="title"/>
          </p:nvPr>
        </p:nvSpPr>
        <p:spPr>
          <a:xfrm>
            <a:off x="1293813" y="1309047"/>
            <a:ext cx="9601252" cy="2667000"/>
          </a:xfrm>
        </p:spPr>
        <p:txBody>
          <a:bodyPr anchor="b">
            <a:normAutofit/>
          </a:bodyPr>
          <a:lstStyle>
            <a:lvl1pPr algn="ctr">
              <a:defRPr sz="6000" b="0"/>
            </a:lvl1pPr>
          </a:lstStyle>
          <a:p>
            <a:r>
              <a:rPr lang="en-US"/>
              <a:t>Click to edit Master title style</a:t>
            </a:r>
            <a:endParaRPr/>
          </a:p>
        </p:txBody>
      </p:sp>
      <p:sp>
        <p:nvSpPr>
          <p:cNvPr id="3" name="Text Placeholder 2"/>
          <p:cNvSpPr>
            <a:spLocks noGrp="1"/>
          </p:cNvSpPr>
          <p:nvPr>
            <p:ph type="body" idx="1"/>
          </p:nvPr>
        </p:nvSpPr>
        <p:spPr>
          <a:xfrm>
            <a:off x="1293813" y="4038600"/>
            <a:ext cx="9601200" cy="1143000"/>
          </a:xfrm>
        </p:spPr>
        <p:txBody>
          <a:bodyPr anchor="t">
            <a:normAutofit/>
          </a:bodyPr>
          <a:lstStyle>
            <a:lvl1pPr marL="0" indent="0" algn="ctr">
              <a:spcBef>
                <a:spcPts val="0"/>
              </a:spcBef>
              <a:buNone/>
              <a:defRPr sz="2000" cap="all" baseline="0">
                <a:solidFill>
                  <a:schemeClr val="accent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A50F84E2-2D7A-43CF-AC90-352A289A783A}" type="datetime1">
              <a:rPr lang="en-US"/>
              <a:t>7/1/2024</a:t>
            </a:fld>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04355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Content Placeholder 3"/>
          <p:cNvSpPr>
            <a:spLocks noGrp="1"/>
          </p:cNvSpPr>
          <p:nvPr>
            <p:ph sz="half" idx="2"/>
          </p:nvPr>
        </p:nvSpPr>
        <p:spPr>
          <a:xfrm>
            <a:off x="6278880" y="1572768"/>
            <a:ext cx="4572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Content Placeholder 2"/>
          <p:cNvSpPr>
            <a:spLocks noGrp="1"/>
          </p:cNvSpPr>
          <p:nvPr>
            <p:ph sz="half" idx="1"/>
          </p:nvPr>
        </p:nvSpPr>
        <p:spPr>
          <a:xfrm>
            <a:off x="1341120" y="1572768"/>
            <a:ext cx="4572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F12952B5-7A2F-4CC8-B7CE-9234E21C2837}" type="datetime1">
              <a:rPr lang="en-US"/>
              <a:t>7/1/2024</a:t>
            </a:fld>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24937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572768"/>
            <a:ext cx="4572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1120" y="2365861"/>
            <a:ext cx="4572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572768"/>
            <a:ext cx="4572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365861"/>
            <a:ext cx="4572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endParaRPr dirty="0"/>
          </a:p>
        </p:txBody>
      </p:sp>
      <p:sp>
        <p:nvSpPr>
          <p:cNvPr id="7" name="Date Placeholder 6"/>
          <p:cNvSpPr>
            <a:spLocks noGrp="1"/>
          </p:cNvSpPr>
          <p:nvPr>
            <p:ph type="dt" sz="half" idx="10"/>
          </p:nvPr>
        </p:nvSpPr>
        <p:spPr/>
        <p:txBody>
          <a:bodyPr/>
          <a:lstStyle/>
          <a:p>
            <a:fld id="{CE1DA07A-9201-4B4B-BAF2-015AFA30F520}" type="datetime1">
              <a:rPr lang="en-US"/>
              <a:t>7/1/2024</a:t>
            </a:fld>
            <a:endParaRPr/>
          </a:p>
        </p:txBody>
      </p:sp>
      <p:sp>
        <p:nvSpPr>
          <p:cNvPr id="9" name="Slide Number Placeholder 8"/>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07237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endParaRPr dirty="0"/>
          </a:p>
        </p:txBody>
      </p:sp>
      <p:sp>
        <p:nvSpPr>
          <p:cNvPr id="3" name="Date Placeholder 2"/>
          <p:cNvSpPr>
            <a:spLocks noGrp="1"/>
          </p:cNvSpPr>
          <p:nvPr>
            <p:ph type="dt" sz="half" idx="10"/>
          </p:nvPr>
        </p:nvSpPr>
        <p:spPr/>
        <p:txBody>
          <a:bodyPr/>
          <a:lstStyle/>
          <a:p>
            <a:fld id="{73D7E00A-486F-4252-8B1D-E32645521F49}" type="datetime1">
              <a:rPr lang="en-US"/>
              <a:t>7/1/2024</a:t>
            </a:fld>
            <a:endParaRPr/>
          </a:p>
        </p:txBody>
      </p:sp>
      <p:sp>
        <p:nvSpPr>
          <p:cNvPr id="5" name="Slide Number Placeholder 4"/>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68188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sky"/>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3" name="Footer Placeholder 2"/>
          <p:cNvSpPr>
            <a:spLocks noGrp="1"/>
          </p:cNvSpPr>
          <p:nvPr>
            <p:ph type="ftr" sz="quarter" idx="11"/>
          </p:nvPr>
        </p:nvSpPr>
        <p:spPr/>
        <p:txBody>
          <a:bodyPr/>
          <a:lstStyle/>
          <a:p>
            <a:r>
              <a:rPr lang="en-US" dirty="0"/>
              <a:t>Add a footer</a:t>
            </a:r>
            <a:endParaRPr dirty="0"/>
          </a:p>
        </p:txBody>
      </p:sp>
      <p:sp>
        <p:nvSpPr>
          <p:cNvPr id="2" name="Date Placeholder 1"/>
          <p:cNvSpPr>
            <a:spLocks noGrp="1"/>
          </p:cNvSpPr>
          <p:nvPr>
            <p:ph type="dt" sz="half" idx="10"/>
          </p:nvPr>
        </p:nvSpPr>
        <p:spPr/>
        <p:txBody>
          <a:bodyPr/>
          <a:lstStyle/>
          <a:p>
            <a:fld id="{8DDF5F92-E675-4B36-9A60-69A962A68675}" type="datetime1">
              <a:rPr lang="en-US"/>
              <a:t>7/1/2024</a:t>
            </a:fld>
            <a:endParaRPr/>
          </a:p>
        </p:txBody>
      </p:sp>
      <p:sp>
        <p:nvSpPr>
          <p:cNvPr id="4" name="Slide Number Placeholder 3"/>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9226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479" y="762000"/>
            <a:ext cx="3377133" cy="2743200"/>
          </a:xfrm>
        </p:spPr>
        <p:txBody>
          <a:bodyPr anchor="b">
            <a:normAutofit/>
          </a:bodyPr>
          <a:lstStyle>
            <a:lvl1pPr>
              <a:defRPr sz="3200" b="0"/>
            </a:lvl1pPr>
          </a:lstStyle>
          <a:p>
            <a:r>
              <a:rPr lang="en-US"/>
              <a:t>Click to edit Master title style</a:t>
            </a:r>
            <a:endParaRPr/>
          </a:p>
        </p:txBody>
      </p:sp>
      <p:sp>
        <p:nvSpPr>
          <p:cNvPr id="3" name="Content Placeholder 2"/>
          <p:cNvSpPr>
            <a:spLocks noGrp="1"/>
          </p:cNvSpPr>
          <p:nvPr>
            <p:ph idx="1"/>
          </p:nvPr>
        </p:nvSpPr>
        <p:spPr>
          <a:xfrm>
            <a:off x="760413" y="685800"/>
            <a:ext cx="6858000" cy="4572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27479" y="3554104"/>
            <a:ext cx="3377133" cy="1703696"/>
          </a:xfrm>
        </p:spPr>
        <p:txBody>
          <a:bodyPr>
            <a:normAutofit/>
          </a:bodyPr>
          <a:lstStyle>
            <a:lvl1pPr marL="0" indent="0">
              <a:lnSpc>
                <a:spcPct val="9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AF6E2C9B-5FA2-460D-9BE7-B0812FC2A6FF}" type="datetime1">
              <a:rPr lang="en-US"/>
              <a:t>7/1/2024</a:t>
            </a:fld>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48389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479" y="762000"/>
            <a:ext cx="3377133" cy="2743200"/>
          </a:xfrm>
        </p:spPr>
        <p:txBody>
          <a:bodyPr anchor="b">
            <a:normAutofit/>
          </a:bodyPr>
          <a:lstStyle>
            <a:lvl1pPr>
              <a:defRPr sz="34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760413" y="685800"/>
            <a:ext cx="6858000" cy="4572000"/>
          </a:xfrm>
          <a:solidFill>
            <a:schemeClr val="bg1">
              <a:lumMod val="9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127479" y="3554104"/>
            <a:ext cx="3377133" cy="1703696"/>
          </a:xfrm>
        </p:spPr>
        <p:txBody>
          <a:bodyPr>
            <a:normAutofit/>
          </a:bodyPr>
          <a:lstStyle>
            <a:lvl1pPr marL="0" indent="0">
              <a:lnSpc>
                <a:spcPct val="10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1D374940-A916-4C8B-9648-02A2D3898F9E}" type="datetime1">
              <a:rPr lang="en-US"/>
              <a:t>7/1/2024</a:t>
            </a:fld>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21661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ky"/>
          <p:cNvSpPr/>
          <p:nvPr/>
        </p:nvSpPr>
        <p:spPr>
          <a:xfrm>
            <a:off x="2552" y="-1"/>
            <a:ext cx="12188952" cy="6858002"/>
          </a:xfrm>
          <a:prstGeom prst="rect">
            <a:avLst/>
          </a:prstGeom>
          <a:gradFill>
            <a:gsLst>
              <a:gs pos="0">
                <a:schemeClr val="accent2">
                  <a:lumMod val="60000"/>
                  <a:lumOff val="40000"/>
                  <a:alpha val="58000"/>
                </a:schemeClr>
              </a:gs>
              <a:gs pos="88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8" name="water3"/>
          <p:cNvSpPr/>
          <p:nvPr/>
        </p:nvSpPr>
        <p:spPr bwMode="gray">
          <a:xfrm>
            <a:off x="2552" y="6064101"/>
            <a:ext cx="12188952" cy="793899"/>
          </a:xfrm>
          <a:prstGeom prst="rect">
            <a:avLst/>
          </a:prstGeom>
          <a:gradFill>
            <a:gsLst>
              <a:gs pos="833">
                <a:schemeClr val="accent2">
                  <a:lumMod val="60000"/>
                  <a:lumOff val="40000"/>
                  <a:alpha val="38000"/>
                </a:schemeClr>
              </a:gs>
              <a:gs pos="49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water2"/>
          <p:cNvPicPr>
            <a:picLocks noChangeAspect="1"/>
          </p:cNvPicPr>
          <p:nvPr/>
        </p:nvPicPr>
        <p:blipFill rotWithShape="1">
          <a:blip r:embed="rId13" cstate="print">
            <a:extLst>
              <a:ext uri="{28A0092B-C50C-407E-A947-70E740481C1C}">
                <a14:useLocalDpi xmlns:a14="http://schemas.microsoft.com/office/drawing/2010/main" val="0"/>
              </a:ext>
            </a:extLst>
          </a:blip>
          <a:srcRect l="2674" r="9901"/>
          <a:stretch/>
        </p:blipFill>
        <p:spPr bwMode="white">
          <a:xfrm>
            <a:off x="-1425" y="6256181"/>
            <a:ext cx="12188952" cy="463209"/>
          </a:xfrm>
          <a:prstGeom prst="rect">
            <a:avLst/>
          </a:prstGeom>
          <a:noFill/>
          <a:ln>
            <a:noFill/>
          </a:ln>
        </p:spPr>
      </p:pic>
      <p:pic>
        <p:nvPicPr>
          <p:cNvPr id="10" name="water1"/>
          <p:cNvPicPr>
            <a:picLocks noChangeAspect="1"/>
          </p:cNvPicPr>
          <p:nvPr/>
        </p:nvPicPr>
        <p:blipFill rotWithShape="1">
          <a:blip r:embed="rId14"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bwMode="gray">
          <a:xfrm flipH="1">
            <a:off x="-1425" y="5979395"/>
            <a:ext cx="12188952" cy="268288"/>
          </a:xfrm>
          <a:prstGeom prst="rect">
            <a:avLst/>
          </a:prstGeom>
          <a:noFill/>
          <a:ln>
            <a:noFill/>
          </a:ln>
        </p:spPr>
      </p:pic>
      <p:sp>
        <p:nvSpPr>
          <p:cNvPr id="2" name="Title Placeholder 1"/>
          <p:cNvSpPr>
            <a:spLocks noGrp="1"/>
          </p:cNvSpPr>
          <p:nvPr>
            <p:ph type="title"/>
          </p:nvPr>
        </p:nvSpPr>
        <p:spPr>
          <a:xfrm>
            <a:off x="1341120" y="265176"/>
            <a:ext cx="9509759" cy="108813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572768"/>
            <a:ext cx="9509760" cy="4142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1100" cap="all" baseline="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l">
              <a:defRPr sz="1100" cap="all" baseline="0">
                <a:solidFill>
                  <a:schemeClr val="tx1"/>
                </a:solidFill>
              </a:defRPr>
            </a:lvl1pPr>
          </a:lstStyle>
          <a:p>
            <a:fld id="{5586B75A-687E-405C-8A0B-8D00578BA2C3}" type="datetime1">
              <a:rPr lang="en-US" smtClean="0"/>
              <a:pPr/>
              <a:t>7/1/2024</a:t>
            </a:fld>
            <a:endParaRPr lang="en-US"/>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1100" cap="all" baseline="0">
                <a:solidFill>
                  <a:schemeClr val="tx1"/>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800" kern="1200">
          <a:solidFill>
            <a:schemeClr val="accent2">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50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50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50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8pPr>
      <a:lvl9pPr marL="2240280" indent="0" algn="l" defTabSz="914400" rtl="0" eaLnBrk="1" latinLnBrk="0" hangingPunct="1">
        <a:lnSpc>
          <a:spcPct val="90000"/>
        </a:lnSpc>
        <a:spcBef>
          <a:spcPts val="800"/>
        </a:spcBef>
        <a:buSzPct val="100000"/>
        <a:buFont typeface="Arial" pitchFamily="34" charset="0"/>
        <a:buNone/>
        <a:defRPr sz="1400" kern="1200">
          <a:solidFill>
            <a:schemeClr val="accent2">
              <a:lumMod val="5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measuringu.com/three-points/" TargetMode="External"/><Relationship Id="rId2" Type="http://schemas.openxmlformats.org/officeDocument/2006/relationships/hyperlink" Target="https://monkeylearn.com/blog/advantages-of-open-ended-questions/#:~:text=Advantages%20of%20Open-Ended%20Questions%201%201.%20Allow%20for,6%206.%20Follow%20the%20whole%20customer%20journey%2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1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wmdt.com/2024/05/can-launches-cambridge-waterfront-development-surve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5701E13F-7312-0795-2D1B-23B6904085A7}"/>
              </a:ext>
            </a:extLst>
          </p:cNvPr>
          <p:cNvSpPr>
            <a:spLocks noGrp="1"/>
          </p:cNvSpPr>
          <p:nvPr>
            <p:ph type="ctrTitle"/>
          </p:nvPr>
        </p:nvSpPr>
        <p:spPr>
          <a:xfrm>
            <a:off x="5359094" y="3521169"/>
            <a:ext cx="6701481" cy="1447074"/>
          </a:xfrm>
        </p:spPr>
        <p:txBody>
          <a:bodyPr anchor="b">
            <a:normAutofit fontScale="90000"/>
          </a:bodyPr>
          <a:lstStyle/>
          <a:p>
            <a:pPr marL="45720">
              <a:spcBef>
                <a:spcPts val="0"/>
              </a:spcBef>
            </a:pPr>
            <a:r>
              <a:rPr lang="en-US" sz="4000" dirty="0">
                <a:latin typeface="Amasis MT Pro" panose="020F0502020204030204" pitchFamily="18" charset="0"/>
                <a:cs typeface="Aptos Serif" panose="020B0502040204020203" pitchFamily="18" charset="0"/>
              </a:rPr>
              <a:t>Differences between Y-Survey and CAN Survey</a:t>
            </a:r>
            <a:br>
              <a:rPr lang="en-US" sz="4000" dirty="0">
                <a:latin typeface="Amasis MT Pro" panose="020F0502020204030204" pitchFamily="18" charset="0"/>
                <a:cs typeface="Aptos Serif" panose="020B0502040204020203" pitchFamily="18" charset="0"/>
              </a:rPr>
            </a:br>
            <a:r>
              <a:rPr lang="en-US" sz="3600" dirty="0">
                <a:latin typeface="Amasis MT Pro" panose="020F0502020204030204" pitchFamily="18" charset="0"/>
                <a:cs typeface="Aptos Serif" panose="020B0502040204020203" pitchFamily="18" charset="0"/>
              </a:rPr>
              <a:t> </a:t>
            </a:r>
            <a:r>
              <a:rPr lang="en-US" sz="2700" dirty="0">
                <a:latin typeface="Amasis MT Pro" panose="020F0502020204030204" pitchFamily="18" charset="0"/>
                <a:cs typeface="Aptos Serif" panose="020B0502040204020203" pitchFamily="18" charset="0"/>
              </a:rPr>
              <a:t>(related to relocation of </a:t>
            </a:r>
            <a:br>
              <a:rPr lang="en-US" sz="2700" dirty="0">
                <a:latin typeface="Amasis MT Pro" panose="020F0502020204030204" pitchFamily="18" charset="0"/>
                <a:cs typeface="Aptos Serif" panose="020B0502040204020203" pitchFamily="18" charset="0"/>
              </a:rPr>
            </a:br>
            <a:r>
              <a:rPr lang="en-US" sz="2700" dirty="0">
                <a:latin typeface="Amasis MT Pro" panose="020F0502020204030204" pitchFamily="18" charset="0"/>
                <a:cs typeface="Aptos Serif" panose="020B0502040204020203" pitchFamily="18" charset="0"/>
              </a:rPr>
              <a:t>YMCA to Cambridge Harbor)</a:t>
            </a:r>
            <a:br>
              <a:rPr lang="en-US" sz="4000" dirty="0">
                <a:latin typeface="Amasis MT Pro" panose="020F0502020204030204" pitchFamily="18" charset="0"/>
                <a:cs typeface="Aptos Serif" panose="020B0502040204020203" pitchFamily="18" charset="0"/>
              </a:rPr>
            </a:br>
            <a:br>
              <a:rPr lang="en-US" sz="4000" dirty="0">
                <a:latin typeface="Amasis MT Pro" panose="020F0502020204030204" pitchFamily="18" charset="0"/>
                <a:cs typeface="Aptos Serif" panose="020B0502040204020203" pitchFamily="18" charset="0"/>
              </a:rPr>
            </a:br>
            <a:br>
              <a:rPr lang="en-US" sz="3100" dirty="0">
                <a:solidFill>
                  <a:srgbClr val="FF0000"/>
                </a:solidFill>
                <a:latin typeface="Amasis MT Pro" panose="020F0502020204030204" pitchFamily="18" charset="0"/>
                <a:cs typeface="Aptos Serif" panose="020B0502040204020203" pitchFamily="18" charset="0"/>
              </a:rPr>
            </a:br>
            <a:r>
              <a:rPr lang="en-US" sz="1800" dirty="0">
                <a:solidFill>
                  <a:schemeClr val="accent2">
                    <a:lumMod val="75000"/>
                  </a:schemeClr>
                </a:solidFill>
                <a:latin typeface="Amasis MT Pro" panose="020F0502020204030204" pitchFamily="18" charset="0"/>
                <a:cs typeface="Aptos Serif" panose="020B0502040204020203" pitchFamily="18" charset="0"/>
              </a:rPr>
              <a:t>*Note that full data sets of result details are available </a:t>
            </a:r>
            <a:r>
              <a:rPr lang="en-US" sz="1800" dirty="0">
                <a:latin typeface="Amasis MT Pro" panose="020F0502020204030204" pitchFamily="18" charset="0"/>
                <a:cs typeface="Aptos Serif" panose="020B0502040204020203" pitchFamily="18" charset="0"/>
              </a:rPr>
              <a:t>upon request. </a:t>
            </a:r>
            <a:br>
              <a:rPr lang="en-US" sz="1600" dirty="0">
                <a:latin typeface="Amasis MT Pro" panose="020F0502020204030204" pitchFamily="18" charset="0"/>
                <a:cs typeface="Aptos Serif" panose="020B0502040204020203" pitchFamily="18" charset="0"/>
              </a:rPr>
            </a:br>
            <a:br>
              <a:rPr lang="en-US" sz="1600" dirty="0">
                <a:latin typeface="Amasis MT Pro" panose="020F0502020204030204" pitchFamily="18" charset="0"/>
                <a:cs typeface="Aptos Serif" panose="020B0502040204020203" pitchFamily="18" charset="0"/>
              </a:rPr>
            </a:br>
            <a:br>
              <a:rPr lang="en-US" sz="2000" dirty="0">
                <a:latin typeface="Amasis MT Pro" panose="020F0502020204030204" pitchFamily="18" charset="0"/>
                <a:cs typeface="Aptos Serif" panose="020B0502040204020203" pitchFamily="18" charset="0"/>
              </a:rPr>
            </a:br>
            <a:endParaRPr lang="en-US" sz="4000" dirty="0">
              <a:latin typeface="Amasis MT Pro" panose="020F0502020204030204" pitchFamily="18" charset="0"/>
              <a:cs typeface="Aptos Serif" panose="020B0502040204020203" pitchFamily="18" charset="0"/>
            </a:endParaRPr>
          </a:p>
        </p:txBody>
      </p:sp>
      <p:sp>
        <p:nvSpPr>
          <p:cNvPr id="4" name="Title 1"/>
          <p:cNvSpPr txBox="1">
            <a:spLocks/>
          </p:cNvSpPr>
          <p:nvPr/>
        </p:nvSpPr>
        <p:spPr>
          <a:xfrm>
            <a:off x="1341120" y="265176"/>
            <a:ext cx="9509759" cy="108813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accent2">
                    <a:lumMod val="50000"/>
                  </a:schemeClr>
                </a:solidFill>
                <a:latin typeface="+mj-lt"/>
                <a:ea typeface="+mj-ea"/>
                <a:cs typeface="+mj-cs"/>
              </a:defRPr>
            </a:lvl1pPr>
          </a:lstStyle>
          <a:p>
            <a:pPr algn="l">
              <a:spcAft>
                <a:spcPts val="600"/>
              </a:spcAft>
            </a:pPr>
            <a:endParaRPr lang="en-US" sz="2400" dirty="0"/>
          </a:p>
        </p:txBody>
      </p:sp>
      <p:sp>
        <p:nvSpPr>
          <p:cNvPr id="3" name="TextBox 2">
            <a:extLst>
              <a:ext uri="{FF2B5EF4-FFF2-40B4-BE49-F238E27FC236}">
                <a16:creationId xmlns:a16="http://schemas.microsoft.com/office/drawing/2014/main" id="{9085F1DC-E5E0-B65E-29ED-0253CFA31D28}"/>
              </a:ext>
            </a:extLst>
          </p:cNvPr>
          <p:cNvSpPr txBox="1"/>
          <p:nvPr/>
        </p:nvSpPr>
        <p:spPr>
          <a:xfrm>
            <a:off x="5227671" y="4329607"/>
            <a:ext cx="6964329" cy="1277273"/>
          </a:xfrm>
          <a:prstGeom prst="rect">
            <a:avLst/>
          </a:prstGeom>
          <a:noFill/>
        </p:spPr>
        <p:txBody>
          <a:bodyPr wrap="square">
            <a:spAutoFit/>
          </a:bodyPr>
          <a:lstStyle/>
          <a:p>
            <a:pPr marL="0" marR="0">
              <a:spcBef>
                <a:spcPts val="0"/>
              </a:spcBef>
              <a:spcAft>
                <a:spcPts val="0"/>
              </a:spcAft>
            </a:pPr>
            <a:r>
              <a:rPr lang="en-US" sz="1100" dirty="0">
                <a:solidFill>
                  <a:schemeClr val="accent2">
                    <a:lumMod val="75000"/>
                  </a:schemeClr>
                </a:solidFill>
                <a:effectLst/>
                <a:latin typeface="Arial" panose="020B0604020202020204" pitchFamily="34" charset="0"/>
                <a:ea typeface="Aptos" panose="020B0004020202020204" pitchFamily="34" charset="0"/>
                <a:cs typeface="Aptos" panose="020B0004020202020204" pitchFamily="34" charset="0"/>
              </a:rPr>
              <a:t> </a:t>
            </a:r>
            <a:endParaRPr lang="en-US" sz="1600" dirty="0">
              <a:solidFill>
                <a:schemeClr val="accent2">
                  <a:lumMod val="75000"/>
                </a:schemeClr>
              </a:solidFill>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100" b="1" dirty="0">
                <a:solidFill>
                  <a:schemeClr val="accent2">
                    <a:lumMod val="75000"/>
                  </a:schemeClr>
                </a:solidFill>
                <a:effectLst/>
                <a:latin typeface="Arial" panose="020B0604020202020204" pitchFamily="34" charset="0"/>
                <a:ea typeface="Aptos" panose="020B0004020202020204" pitchFamily="34" charset="0"/>
                <a:cs typeface="Aptos" panose="020B0004020202020204" pitchFamily="34" charset="0"/>
              </a:rPr>
              <a:t>References:</a:t>
            </a:r>
            <a:r>
              <a:rPr lang="en-US" sz="1100" dirty="0">
                <a:solidFill>
                  <a:schemeClr val="accent2">
                    <a:lumMod val="75000"/>
                  </a:schemeClr>
                </a:solidFill>
                <a:effectLst/>
                <a:latin typeface="Arial" panose="020B0604020202020204" pitchFamily="34" charset="0"/>
                <a:ea typeface="Aptos" panose="020B0004020202020204" pitchFamily="34" charset="0"/>
                <a:cs typeface="Aptos" panose="020B0004020202020204" pitchFamily="34" charset="0"/>
              </a:rPr>
              <a:t> </a:t>
            </a:r>
            <a:endParaRPr lang="en-US" sz="1600" dirty="0">
              <a:solidFill>
                <a:schemeClr val="accent2">
                  <a:lumMod val="75000"/>
                </a:schemeClr>
              </a:solidFill>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100" u="sng" dirty="0">
                <a:solidFill>
                  <a:schemeClr val="accent2">
                    <a:lumMod val="75000"/>
                  </a:schemeClr>
                </a:solidFill>
                <a:effectLst/>
                <a:latin typeface="Arial" panose="020B0604020202020204" pitchFamily="34" charset="0"/>
                <a:ea typeface="Aptos" panose="020B0004020202020204" pitchFamily="34" charset="0"/>
                <a:cs typeface="Aptos" panose="020B0004020202020204" pitchFamily="34" charset="0"/>
                <a:hlinkClick r:id="rId2">
                  <a:extLst>
                    <a:ext uri="{A12FA001-AC4F-418D-AE19-62706E023703}">
                      <ahyp:hlinkClr xmlns:ahyp="http://schemas.microsoft.com/office/drawing/2018/hyperlinkcolor" val="tx"/>
                    </a:ext>
                  </a:extLst>
                </a:hlinkClick>
              </a:rPr>
              <a:t>Advantages and Disadvantages of Open-Ended and Close-Ended Questions (monkeylearn.com)</a:t>
            </a:r>
            <a:endParaRPr lang="en-US" sz="1600" dirty="0">
              <a:solidFill>
                <a:schemeClr val="accent2">
                  <a:lumMod val="75000"/>
                </a:schemeClr>
              </a:solidFill>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100" u="sng" dirty="0">
                <a:solidFill>
                  <a:schemeClr val="accent2">
                    <a:lumMod val="75000"/>
                  </a:schemeClr>
                </a:solidFill>
                <a:effectLst/>
                <a:latin typeface="Arial" panose="020B0604020202020204" pitchFamily="34" charset="0"/>
                <a:ea typeface="Aptos" panose="020B0004020202020204" pitchFamily="34" charset="0"/>
                <a:cs typeface="Aptos" panose="020B0004020202020204" pitchFamily="34" charset="0"/>
                <a:hlinkClick r:id="rId3">
                  <a:extLst>
                    <a:ext uri="{A12FA001-AC4F-418D-AE19-62706E023703}">
                      <ahyp:hlinkClr xmlns:ahyp="http://schemas.microsoft.com/office/drawing/2018/hyperlinkcolor" val="tx"/>
                    </a:ext>
                  </a:extLst>
                </a:hlinkClick>
              </a:rPr>
              <a:t>https://measuringu.com/three-points/</a:t>
            </a:r>
            <a:endParaRPr lang="en-US" sz="1100" u="sng" dirty="0">
              <a:solidFill>
                <a:schemeClr val="accent2">
                  <a:lumMod val="75000"/>
                </a:schemeClr>
              </a:solidFill>
              <a:effectLst/>
              <a:latin typeface="Arial" panose="020B06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100" u="sng" dirty="0">
                <a:solidFill>
                  <a:schemeClr val="accent2">
                    <a:lumMod val="75000"/>
                  </a:schemeClr>
                </a:solidFill>
                <a:effectLst/>
                <a:latin typeface="Arial" panose="020B0604020202020204" pitchFamily="34" charset="0"/>
                <a:ea typeface="Aptos" panose="020B0004020202020204" pitchFamily="34" charset="0"/>
                <a:cs typeface="Aptos" panose="020B0004020202020204" pitchFamily="34" charset="0"/>
              </a:rPr>
              <a:t>https://drive.google.com/file/d/1hHzK_WwGmx0TFiiNMRRPd_qfaEAfG6Xv/view</a:t>
            </a:r>
          </a:p>
          <a:p>
            <a:pPr marL="0" marR="0">
              <a:spcBef>
                <a:spcPts val="0"/>
              </a:spcBef>
              <a:spcAft>
                <a:spcPts val="0"/>
              </a:spcAft>
            </a:pPr>
            <a:endParaRPr lang="en-US" sz="1100" u="sng" dirty="0">
              <a:solidFill>
                <a:schemeClr val="accent2">
                  <a:lumMod val="75000"/>
                </a:schemeClr>
              </a:solidFill>
              <a:effectLst/>
              <a:latin typeface="Arial" panose="020B0604020202020204" pitchFamily="34" charset="0"/>
              <a:ea typeface="Aptos" panose="020B0004020202020204" pitchFamily="34" charset="0"/>
              <a:cs typeface="Aptos" panose="020B0004020202020204" pitchFamily="34" charset="0"/>
            </a:endParaRPr>
          </a:p>
          <a:p>
            <a:pPr marL="0" marR="0">
              <a:spcBef>
                <a:spcPts val="0"/>
              </a:spcBef>
              <a:spcAft>
                <a:spcPts val="0"/>
              </a:spcAft>
            </a:pPr>
            <a:endParaRPr lang="en-US" sz="1100" u="sng" dirty="0">
              <a:solidFill>
                <a:schemeClr val="accent2">
                  <a:lumMod val="75000"/>
                </a:schemeClr>
              </a:solidFill>
              <a:effectLst/>
              <a:latin typeface="Arial" panose="020B06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70130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D8C9FE8A-A90B-1F02-A716-9AE5A2F0F597}"/>
              </a:ext>
            </a:extLst>
          </p:cNvPr>
          <p:cNvGraphicFramePr>
            <a:graphicFrameLocks noGrp="1"/>
          </p:cNvGraphicFramePr>
          <p:nvPr>
            <p:extLst>
              <p:ext uri="{D42A27DB-BD31-4B8C-83A1-F6EECF244321}">
                <p14:modId xmlns:p14="http://schemas.microsoft.com/office/powerpoint/2010/main" val="738934524"/>
              </p:ext>
            </p:extLst>
          </p:nvPr>
        </p:nvGraphicFramePr>
        <p:xfrm>
          <a:off x="571500" y="1719230"/>
          <a:ext cx="11049000" cy="2854346"/>
        </p:xfrm>
        <a:graphic>
          <a:graphicData uri="http://schemas.openxmlformats.org/drawingml/2006/table">
            <a:tbl>
              <a:tblPr firstRow="1" firstCol="1" bandRow="1"/>
              <a:tblGrid>
                <a:gridCol w="1857375">
                  <a:extLst>
                    <a:ext uri="{9D8B030D-6E8A-4147-A177-3AD203B41FA5}">
                      <a16:colId xmlns:a16="http://schemas.microsoft.com/office/drawing/2014/main" val="3361718676"/>
                    </a:ext>
                  </a:extLst>
                </a:gridCol>
                <a:gridCol w="9191625">
                  <a:extLst>
                    <a:ext uri="{9D8B030D-6E8A-4147-A177-3AD203B41FA5}">
                      <a16:colId xmlns:a16="http://schemas.microsoft.com/office/drawing/2014/main" val="4252553449"/>
                    </a:ext>
                  </a:extLst>
                </a:gridCol>
              </a:tblGrid>
              <a:tr h="887443">
                <a:tc>
                  <a:txBody>
                    <a:bodyPr/>
                    <a:lstStyle/>
                    <a:p>
                      <a:pPr marL="0" marR="0"/>
                      <a:r>
                        <a:rPr lang="en-US" sz="2400" b="1" kern="100">
                          <a:solidFill>
                            <a:srgbClr val="000000"/>
                          </a:solidFill>
                          <a:effectLst/>
                          <a:latin typeface="+mn-lt"/>
                          <a:ea typeface="Aptos" panose="020B0004020202020204" pitchFamily="34" charset="0"/>
                          <a:cs typeface="Aptos" panose="020B0004020202020204" pitchFamily="34" charset="0"/>
                        </a:rPr>
                        <a:t>Y Survey</a:t>
                      </a:r>
                      <a:endParaRPr lang="en-US" sz="3600" kern="100">
                        <a:effectLst/>
                        <a:latin typeface="+mn-lt"/>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r>
                        <a:rPr lang="en-US" sz="2400" kern="100" dirty="0">
                          <a:solidFill>
                            <a:srgbClr val="000000"/>
                          </a:solidFill>
                          <a:effectLst/>
                          <a:latin typeface="+mn-lt"/>
                          <a:ea typeface="Aptos" panose="020B0004020202020204" pitchFamily="34" charset="0"/>
                          <a:cs typeface="Aptos" panose="020B0004020202020204" pitchFamily="34" charset="0"/>
                        </a:rPr>
                        <a:t>Assuming </a:t>
                      </a:r>
                      <a:r>
                        <a:rPr lang="en-US" sz="2400" b="1" kern="100" dirty="0">
                          <a:solidFill>
                            <a:srgbClr val="000000"/>
                          </a:solidFill>
                          <a:effectLst/>
                          <a:latin typeface="+mn-lt"/>
                          <a:ea typeface="Aptos" panose="020B0004020202020204" pitchFamily="34" charset="0"/>
                          <a:cs typeface="Aptos" panose="020B0004020202020204" pitchFamily="34" charset="0"/>
                        </a:rPr>
                        <a:t>No</a:t>
                      </a:r>
                      <a:r>
                        <a:rPr lang="en-US" sz="2400" kern="100" dirty="0">
                          <a:solidFill>
                            <a:srgbClr val="000000"/>
                          </a:solidFill>
                          <a:effectLst/>
                          <a:latin typeface="+mn-lt"/>
                          <a:ea typeface="Aptos" panose="020B0004020202020204" pitchFamily="34" charset="0"/>
                          <a:cs typeface="Aptos" panose="020B0004020202020204" pitchFamily="34" charset="0"/>
                        </a:rPr>
                        <a:t> since phone interviews were done by professionals.</a:t>
                      </a:r>
                      <a:endParaRPr lang="en-US" sz="3600" kern="100" dirty="0">
                        <a:effectLst/>
                        <a:latin typeface="+mn-lt"/>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66559826"/>
                  </a:ext>
                </a:extLst>
              </a:tr>
              <a:tr h="1966903">
                <a:tc>
                  <a:txBody>
                    <a:bodyPr/>
                    <a:lstStyle/>
                    <a:p>
                      <a:pPr marL="0" marR="0"/>
                      <a:r>
                        <a:rPr lang="en-US" sz="2400" b="1" kern="100" dirty="0">
                          <a:solidFill>
                            <a:srgbClr val="000000"/>
                          </a:solidFill>
                          <a:effectLst/>
                          <a:latin typeface="+mn-lt"/>
                          <a:ea typeface="Aptos" panose="020B0004020202020204" pitchFamily="34" charset="0"/>
                          <a:cs typeface="Aptos" panose="020B0004020202020204" pitchFamily="34" charset="0"/>
                        </a:rPr>
                        <a:t>CAN Survey</a:t>
                      </a:r>
                      <a:endParaRPr lang="en-US" sz="3600" kern="100" dirty="0">
                        <a:effectLst/>
                        <a:latin typeface="+mn-lt"/>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r>
                        <a:rPr lang="en-US" sz="2400" b="1" kern="100" dirty="0">
                          <a:solidFill>
                            <a:srgbClr val="000000"/>
                          </a:solidFill>
                          <a:effectLst/>
                          <a:latin typeface="+mn-lt"/>
                          <a:ea typeface="Aptos" panose="020B0004020202020204" pitchFamily="34" charset="0"/>
                          <a:cs typeface="Aptos" panose="020B0004020202020204" pitchFamily="34" charset="0"/>
                        </a:rPr>
                        <a:t>No</a:t>
                      </a:r>
                      <a:r>
                        <a:rPr lang="en-US" sz="2400" kern="100" dirty="0">
                          <a:solidFill>
                            <a:srgbClr val="000000"/>
                          </a:solidFill>
                          <a:effectLst/>
                          <a:latin typeface="+mn-lt"/>
                          <a:ea typeface="Aptos" panose="020B0004020202020204" pitchFamily="34" charset="0"/>
                          <a:cs typeface="Aptos" panose="020B0004020202020204" pitchFamily="34" charset="0"/>
                        </a:rPr>
                        <a:t>.   Respondents' IP addresses are tracked to ensure that each person can only fill out the survey once. There were no duplicate IP addresses.  </a:t>
                      </a:r>
                      <a:endParaRPr lang="en-US" sz="3600" kern="100" dirty="0">
                        <a:effectLst/>
                        <a:latin typeface="+mn-lt"/>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71309384"/>
                  </a:ext>
                </a:extLst>
              </a:tr>
            </a:tbl>
          </a:graphicData>
        </a:graphic>
      </p:graphicFrame>
      <p:sp>
        <p:nvSpPr>
          <p:cNvPr id="2" name="Title 1">
            <a:extLst>
              <a:ext uri="{FF2B5EF4-FFF2-40B4-BE49-F238E27FC236}">
                <a16:creationId xmlns:a16="http://schemas.microsoft.com/office/drawing/2014/main" id="{12F3AE9E-AC96-090C-FAF9-D714AF025F24}"/>
              </a:ext>
            </a:extLst>
          </p:cNvPr>
          <p:cNvSpPr txBox="1">
            <a:spLocks/>
          </p:cNvSpPr>
          <p:nvPr/>
        </p:nvSpPr>
        <p:spPr>
          <a:xfrm>
            <a:off x="796865" y="373779"/>
            <a:ext cx="10598270" cy="61504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800" kern="1200">
                <a:solidFill>
                  <a:schemeClr val="accent2">
                    <a:lumMod val="50000"/>
                  </a:schemeClr>
                </a:solidFill>
                <a:latin typeface="+mj-lt"/>
                <a:ea typeface="+mj-ea"/>
                <a:cs typeface="+mj-cs"/>
              </a:defRPr>
            </a:lvl1pPr>
          </a:lstStyle>
          <a:p>
            <a:pPr algn="ctr">
              <a:defRPr sz="1400" b="0" i="0" u="none" strike="noStrike" kern="1200" spc="0" baseline="0">
                <a:solidFill>
                  <a:sysClr val="windowText" lastClr="000000"/>
                </a:solidFill>
                <a:latin typeface="+mn-lt"/>
                <a:ea typeface="+mn-ea"/>
                <a:cs typeface="+mn-cs"/>
              </a:defRPr>
            </a:pPr>
            <a:r>
              <a:rPr lang="en-US" sz="3600" baseline="0" dirty="0">
                <a:solidFill>
                  <a:schemeClr val="tx1"/>
                </a:solidFill>
              </a:rPr>
              <a:t>Multiple Survey Responses by </a:t>
            </a:r>
            <a:r>
              <a:rPr lang="en-US" sz="3600" dirty="0">
                <a:solidFill>
                  <a:schemeClr val="tx1"/>
                </a:solidFill>
              </a:rPr>
              <a:t>I</a:t>
            </a:r>
            <a:r>
              <a:rPr lang="en-US" sz="3600" baseline="0" dirty="0">
                <a:solidFill>
                  <a:schemeClr val="tx1"/>
                </a:solidFill>
              </a:rPr>
              <a:t>ndividual Allowed?</a:t>
            </a:r>
            <a:endParaRPr lang="en-US" sz="3600" dirty="0">
              <a:solidFill>
                <a:schemeClr val="tx1"/>
              </a:solidFill>
              <a:latin typeface="+mn-lt"/>
              <a:ea typeface="+mn-ea"/>
              <a:cs typeface="+mn-cs"/>
            </a:endParaRPr>
          </a:p>
        </p:txBody>
      </p:sp>
    </p:spTree>
    <p:extLst>
      <p:ext uri="{BB962C8B-B14F-4D97-AF65-F5344CB8AC3E}">
        <p14:creationId xmlns:p14="http://schemas.microsoft.com/office/powerpoint/2010/main" val="3548075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6F60CF2-526D-1C65-7962-6D7C7B82D7A2}"/>
              </a:ext>
            </a:extLst>
          </p:cNvPr>
          <p:cNvGraphicFramePr>
            <a:graphicFrameLocks noGrp="1"/>
          </p:cNvGraphicFramePr>
          <p:nvPr>
            <p:extLst>
              <p:ext uri="{D42A27DB-BD31-4B8C-83A1-F6EECF244321}">
                <p14:modId xmlns:p14="http://schemas.microsoft.com/office/powerpoint/2010/main" val="2501329621"/>
              </p:ext>
            </p:extLst>
          </p:nvPr>
        </p:nvGraphicFramePr>
        <p:xfrm>
          <a:off x="372140" y="1626781"/>
          <a:ext cx="11387469" cy="3487669"/>
        </p:xfrm>
        <a:graphic>
          <a:graphicData uri="http://schemas.openxmlformats.org/drawingml/2006/table">
            <a:tbl>
              <a:tblPr firstRow="1" firstCol="1" bandRow="1"/>
              <a:tblGrid>
                <a:gridCol w="1894468">
                  <a:extLst>
                    <a:ext uri="{9D8B030D-6E8A-4147-A177-3AD203B41FA5}">
                      <a16:colId xmlns:a16="http://schemas.microsoft.com/office/drawing/2014/main" val="1177357145"/>
                    </a:ext>
                  </a:extLst>
                </a:gridCol>
                <a:gridCol w="9493001">
                  <a:extLst>
                    <a:ext uri="{9D8B030D-6E8A-4147-A177-3AD203B41FA5}">
                      <a16:colId xmlns:a16="http://schemas.microsoft.com/office/drawing/2014/main" val="1750922510"/>
                    </a:ext>
                  </a:extLst>
                </a:gridCol>
              </a:tblGrid>
              <a:tr h="2339163">
                <a:tc>
                  <a:txBody>
                    <a:bodyPr/>
                    <a:lstStyle/>
                    <a:p>
                      <a:pPr marL="0" marR="0">
                        <a:spcBef>
                          <a:spcPts val="0"/>
                        </a:spcBef>
                        <a:spcAft>
                          <a:spcPts val="0"/>
                        </a:spcAft>
                      </a:pPr>
                      <a:r>
                        <a:rPr lang="en-US" sz="2400" b="1" kern="100" dirty="0">
                          <a:solidFill>
                            <a:srgbClr val="000000"/>
                          </a:solidFill>
                          <a:effectLst/>
                          <a:latin typeface="+mn-lt"/>
                          <a:ea typeface="Aptos" panose="020B0004020202020204" pitchFamily="34" charset="0"/>
                          <a:cs typeface="Aptos" panose="020B0004020202020204" pitchFamily="34" charset="0"/>
                        </a:rPr>
                        <a:t>Y Survey</a:t>
                      </a:r>
                      <a:endParaRPr lang="en-US" sz="2400" kern="100" dirty="0">
                        <a:effectLst/>
                        <a:latin typeface="+mn-lt"/>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spcBef>
                          <a:spcPts val="0"/>
                        </a:spcBef>
                        <a:spcAft>
                          <a:spcPts val="0"/>
                        </a:spcAft>
                        <a:buFont typeface="Symbol" panose="05050102010706020507" pitchFamily="18" charset="2"/>
                        <a:buChar char=""/>
                      </a:pPr>
                      <a:r>
                        <a:rPr lang="en-US" sz="2400" kern="100" dirty="0">
                          <a:solidFill>
                            <a:srgbClr val="000000"/>
                          </a:solidFill>
                          <a:effectLst/>
                          <a:latin typeface="+mn-lt"/>
                          <a:ea typeface="Aptos" panose="020B0004020202020204" pitchFamily="34" charset="0"/>
                          <a:cs typeface="Aptos" panose="020B0004020202020204" pitchFamily="34" charset="0"/>
                        </a:rPr>
                        <a:t>One question regarding three Y-location sites was asked using a </a:t>
                      </a:r>
                      <a:r>
                        <a:rPr lang="en-US" sz="2400" u="sng" kern="100" dirty="0">
                          <a:solidFill>
                            <a:srgbClr val="000000"/>
                          </a:solidFill>
                          <a:effectLst/>
                          <a:latin typeface="+mn-lt"/>
                          <a:ea typeface="Aptos" panose="020B0004020202020204" pitchFamily="34" charset="0"/>
                          <a:cs typeface="Aptos" panose="020B0004020202020204" pitchFamily="34" charset="0"/>
                        </a:rPr>
                        <a:t>Closed-Ended question Survey Method called a </a:t>
                      </a:r>
                      <a:r>
                        <a:rPr lang="en-US" sz="2400" u="sng" kern="100" dirty="0">
                          <a:solidFill>
                            <a:srgbClr val="0070C0"/>
                          </a:solidFill>
                          <a:effectLst/>
                          <a:latin typeface="+mn-lt"/>
                          <a:ea typeface="Aptos" panose="020B0004020202020204" pitchFamily="34" charset="0"/>
                          <a:cs typeface="Aptos" panose="020B0004020202020204" pitchFamily="34" charset="0"/>
                        </a:rPr>
                        <a:t>Three-point Likert Scale</a:t>
                      </a:r>
                      <a:r>
                        <a:rPr lang="en-US" sz="2400" kern="100" dirty="0">
                          <a:solidFill>
                            <a:srgbClr val="000000"/>
                          </a:solidFill>
                          <a:effectLst/>
                          <a:latin typeface="+mn-lt"/>
                          <a:ea typeface="Aptos" panose="020B0004020202020204" pitchFamily="34" charset="0"/>
                          <a:cs typeface="Aptos" panose="020B0004020202020204" pitchFamily="34" charset="0"/>
                        </a:rPr>
                        <a:t>. </a:t>
                      </a:r>
                    </a:p>
                    <a:p>
                      <a:pPr marL="342900" marR="0" lvl="0" indent="-342900">
                        <a:spcBef>
                          <a:spcPts val="0"/>
                        </a:spcBef>
                        <a:spcAft>
                          <a:spcPts val="0"/>
                        </a:spcAft>
                        <a:buFont typeface="Symbol" panose="05050102010706020507" pitchFamily="18" charset="2"/>
                        <a:buChar char=""/>
                      </a:pPr>
                      <a:endParaRPr lang="en-US" sz="1050" kern="100" dirty="0">
                        <a:solidFill>
                          <a:srgbClr val="000000"/>
                        </a:solidFill>
                        <a:effectLst/>
                        <a:latin typeface="+mn-lt"/>
                        <a:ea typeface="Aptos" panose="020B0004020202020204" pitchFamily="34" charset="0"/>
                        <a:cs typeface="Aptos" panose="020B0004020202020204" pitchFamily="34" charset="0"/>
                      </a:endParaRPr>
                    </a:p>
                    <a:p>
                      <a:pPr marL="342900" marR="0" lvl="0" indent="-342900">
                        <a:spcBef>
                          <a:spcPts val="0"/>
                        </a:spcBef>
                        <a:spcAft>
                          <a:spcPts val="0"/>
                        </a:spcAft>
                        <a:buFont typeface="Symbol" panose="05050102010706020507" pitchFamily="18" charset="2"/>
                        <a:buChar char=""/>
                      </a:pPr>
                      <a:endParaRPr lang="en-US" sz="700" kern="100" dirty="0">
                        <a:effectLst/>
                        <a:latin typeface="+mn-lt"/>
                        <a:ea typeface="Aptos" panose="020B0004020202020204" pitchFamily="34" charset="0"/>
                        <a:cs typeface="Aptos" panose="020B0004020202020204" pitchFamily="34" charset="0"/>
                      </a:endParaRPr>
                    </a:p>
                    <a:p>
                      <a:pPr marL="457200" marR="0" lvl="1" indent="0">
                        <a:spcBef>
                          <a:spcPts val="0"/>
                        </a:spcBef>
                        <a:spcAft>
                          <a:spcPts val="0"/>
                        </a:spcAft>
                        <a:buFont typeface="Symbol" panose="05050102010706020507" pitchFamily="18" charset="2"/>
                        <a:buNone/>
                      </a:pPr>
                      <a:r>
                        <a:rPr lang="en-US" sz="1800" i="1" kern="100" dirty="0">
                          <a:solidFill>
                            <a:srgbClr val="000000"/>
                          </a:solidFill>
                          <a:effectLst/>
                          <a:latin typeface="+mn-lt"/>
                          <a:ea typeface="Aptos" panose="020B0004020202020204" pitchFamily="34" charset="0"/>
                          <a:cs typeface="Aptos" panose="020B0004020202020204" pitchFamily="34" charset="0"/>
                        </a:rPr>
                        <a:t>Other questions pertaining to member demand &amp; activities of interest are not discussed here as these topics are irrelevant to relocation topic.</a:t>
                      </a:r>
                      <a:endParaRPr lang="en-US" sz="1800" kern="100" dirty="0">
                        <a:effectLst/>
                        <a:latin typeface="+mn-lt"/>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89600976"/>
                  </a:ext>
                </a:extLst>
              </a:tr>
              <a:tr h="1148506">
                <a:tc>
                  <a:txBody>
                    <a:bodyPr/>
                    <a:lstStyle/>
                    <a:p>
                      <a:pPr marL="0" marR="0">
                        <a:spcBef>
                          <a:spcPts val="0"/>
                        </a:spcBef>
                        <a:spcAft>
                          <a:spcPts val="0"/>
                        </a:spcAft>
                      </a:pPr>
                      <a:r>
                        <a:rPr lang="en-US" sz="2400" b="1" kern="100">
                          <a:solidFill>
                            <a:srgbClr val="000000"/>
                          </a:solidFill>
                          <a:effectLst/>
                          <a:latin typeface="+mn-lt"/>
                          <a:ea typeface="Aptos" panose="020B0004020202020204" pitchFamily="34" charset="0"/>
                          <a:cs typeface="Aptos" panose="020B0004020202020204" pitchFamily="34" charset="0"/>
                        </a:rPr>
                        <a:t>CAN Survey</a:t>
                      </a:r>
                      <a:endParaRPr lang="en-US" sz="2400" kern="100">
                        <a:effectLst/>
                        <a:latin typeface="+mn-lt"/>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spcBef>
                          <a:spcPts val="0"/>
                        </a:spcBef>
                        <a:spcAft>
                          <a:spcPts val="0"/>
                        </a:spcAft>
                        <a:buFont typeface="Symbol" panose="05050102010706020507" pitchFamily="18" charset="2"/>
                        <a:buChar char=""/>
                      </a:pPr>
                      <a:r>
                        <a:rPr lang="en-US" sz="2400" kern="100" dirty="0">
                          <a:solidFill>
                            <a:srgbClr val="000000"/>
                          </a:solidFill>
                          <a:effectLst/>
                          <a:latin typeface="+mn-lt"/>
                          <a:ea typeface="Aptos" panose="020B0004020202020204" pitchFamily="34" charset="0"/>
                          <a:cs typeface="Aptos" panose="020B0004020202020204" pitchFamily="34" charset="0"/>
                        </a:rPr>
                        <a:t>One (1) </a:t>
                      </a:r>
                      <a:r>
                        <a:rPr lang="en-US" sz="2400" u="sng" kern="100" dirty="0">
                          <a:solidFill>
                            <a:srgbClr val="0070C0"/>
                          </a:solidFill>
                          <a:effectLst/>
                          <a:latin typeface="+mn-lt"/>
                          <a:ea typeface="Aptos" panose="020B0004020202020204" pitchFamily="34" charset="0"/>
                          <a:cs typeface="Aptos" panose="020B0004020202020204" pitchFamily="34" charset="0"/>
                        </a:rPr>
                        <a:t>Numerical Slider Scale </a:t>
                      </a:r>
                      <a:r>
                        <a:rPr lang="en-US" sz="2400" kern="100" dirty="0">
                          <a:solidFill>
                            <a:srgbClr val="000000"/>
                          </a:solidFill>
                          <a:effectLst/>
                          <a:latin typeface="+mn-lt"/>
                          <a:ea typeface="Aptos" panose="020B0004020202020204" pitchFamily="34" charset="0"/>
                          <a:cs typeface="Aptos" panose="020B0004020202020204" pitchFamily="34" charset="0"/>
                        </a:rPr>
                        <a:t>Question </a:t>
                      </a:r>
                      <a:endParaRPr lang="en-US" sz="2400" kern="100" dirty="0">
                        <a:effectLst/>
                        <a:latin typeface="+mn-lt"/>
                        <a:ea typeface="Aptos" panose="020B0004020202020204" pitchFamily="34" charset="0"/>
                        <a:cs typeface="Aptos" panose="020B0004020202020204" pitchFamily="34" charset="0"/>
                      </a:endParaRPr>
                    </a:p>
                    <a:p>
                      <a:pPr marL="342900" marR="0" lvl="0" indent="-342900">
                        <a:spcBef>
                          <a:spcPts val="0"/>
                        </a:spcBef>
                        <a:spcAft>
                          <a:spcPts val="0"/>
                        </a:spcAft>
                        <a:buFont typeface="Symbol" panose="05050102010706020507" pitchFamily="18" charset="2"/>
                        <a:buChar char=""/>
                      </a:pPr>
                      <a:r>
                        <a:rPr lang="en-US" sz="2400" kern="100" dirty="0">
                          <a:solidFill>
                            <a:srgbClr val="000000"/>
                          </a:solidFill>
                          <a:effectLst/>
                          <a:latin typeface="+mn-lt"/>
                          <a:ea typeface="Aptos" panose="020B0004020202020204" pitchFamily="34" charset="0"/>
                          <a:cs typeface="Aptos" panose="020B0004020202020204" pitchFamily="34" charset="0"/>
                        </a:rPr>
                        <a:t>Three (3) </a:t>
                      </a:r>
                      <a:r>
                        <a:rPr lang="en-US" sz="2400" u="sng" kern="100" dirty="0">
                          <a:solidFill>
                            <a:srgbClr val="0070C0"/>
                          </a:solidFill>
                          <a:effectLst/>
                          <a:latin typeface="+mn-lt"/>
                          <a:ea typeface="Aptos" panose="020B0004020202020204" pitchFamily="34" charset="0"/>
                          <a:cs typeface="Aptos" panose="020B0004020202020204" pitchFamily="34" charset="0"/>
                        </a:rPr>
                        <a:t>Open-Ended Questions</a:t>
                      </a:r>
                    </a:p>
                    <a:p>
                      <a:pPr marL="0" marR="0" lvl="0" indent="0">
                        <a:spcBef>
                          <a:spcPts val="0"/>
                        </a:spcBef>
                        <a:spcAft>
                          <a:spcPts val="0"/>
                        </a:spcAft>
                        <a:buFont typeface="Symbol" panose="05050102010706020507" pitchFamily="18" charset="2"/>
                        <a:buNone/>
                      </a:pPr>
                      <a:endParaRPr lang="en-US" sz="1200" kern="100" dirty="0">
                        <a:effectLst/>
                        <a:latin typeface="+mn-lt"/>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48915414"/>
                  </a:ext>
                </a:extLst>
              </a:tr>
            </a:tbl>
          </a:graphicData>
        </a:graphic>
      </p:graphicFrame>
      <p:sp>
        <p:nvSpPr>
          <p:cNvPr id="6" name="Title 1">
            <a:extLst>
              <a:ext uri="{FF2B5EF4-FFF2-40B4-BE49-F238E27FC236}">
                <a16:creationId xmlns:a16="http://schemas.microsoft.com/office/drawing/2014/main" id="{8536E4F1-D2B0-16DC-7529-F6B12CED2E6F}"/>
              </a:ext>
            </a:extLst>
          </p:cNvPr>
          <p:cNvSpPr txBox="1">
            <a:spLocks/>
          </p:cNvSpPr>
          <p:nvPr/>
        </p:nvSpPr>
        <p:spPr>
          <a:xfrm>
            <a:off x="671671" y="352514"/>
            <a:ext cx="10598270" cy="71074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800" kern="1200">
                <a:solidFill>
                  <a:schemeClr val="accent2">
                    <a:lumMod val="50000"/>
                  </a:schemeClr>
                </a:solidFill>
                <a:latin typeface="+mj-lt"/>
                <a:ea typeface="+mj-ea"/>
                <a:cs typeface="+mj-cs"/>
              </a:defRPr>
            </a:lvl1pPr>
          </a:lstStyle>
          <a:p>
            <a:pPr marR="0" lvl="0" algn="ctr">
              <a:spcBef>
                <a:spcPts val="0"/>
              </a:spcBef>
              <a:spcAft>
                <a:spcPts val="0"/>
              </a:spcAft>
            </a:pPr>
            <a:r>
              <a:rPr lang="en-US" sz="3600" kern="100" dirty="0">
                <a:solidFill>
                  <a:srgbClr val="000000"/>
                </a:solidFill>
                <a:effectLst/>
                <a:latin typeface="+mn-lt"/>
                <a:ea typeface="Aptos" panose="020B0004020202020204" pitchFamily="34" charset="0"/>
                <a:cs typeface="Aptos" panose="020B0004020202020204" pitchFamily="34" charset="0"/>
              </a:rPr>
              <a:t>Differences in Survey Methods</a:t>
            </a:r>
            <a:endParaRPr lang="en-US" sz="3600" kern="100" dirty="0">
              <a:effectLst/>
              <a:latin typeface="+mn-lt"/>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4144539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44A4D57-9FFB-B831-7E3C-8F1F6DD6666B}"/>
              </a:ext>
            </a:extLst>
          </p:cNvPr>
          <p:cNvGraphicFramePr>
            <a:graphicFrameLocks noGrp="1"/>
          </p:cNvGraphicFramePr>
          <p:nvPr>
            <p:extLst>
              <p:ext uri="{D42A27DB-BD31-4B8C-83A1-F6EECF244321}">
                <p14:modId xmlns:p14="http://schemas.microsoft.com/office/powerpoint/2010/main" val="2357191008"/>
              </p:ext>
            </p:extLst>
          </p:nvPr>
        </p:nvGraphicFramePr>
        <p:xfrm>
          <a:off x="542260" y="1861625"/>
          <a:ext cx="11185452" cy="2008626"/>
        </p:xfrm>
        <a:graphic>
          <a:graphicData uri="http://schemas.openxmlformats.org/drawingml/2006/table">
            <a:tbl>
              <a:tblPr firstRow="1" firstCol="1" bandRow="1"/>
              <a:tblGrid>
                <a:gridCol w="1949246">
                  <a:extLst>
                    <a:ext uri="{9D8B030D-6E8A-4147-A177-3AD203B41FA5}">
                      <a16:colId xmlns:a16="http://schemas.microsoft.com/office/drawing/2014/main" val="3174613253"/>
                    </a:ext>
                  </a:extLst>
                </a:gridCol>
                <a:gridCol w="9236206">
                  <a:extLst>
                    <a:ext uri="{9D8B030D-6E8A-4147-A177-3AD203B41FA5}">
                      <a16:colId xmlns:a16="http://schemas.microsoft.com/office/drawing/2014/main" val="1511020998"/>
                    </a:ext>
                  </a:extLst>
                </a:gridCol>
              </a:tblGrid>
              <a:tr h="1004313">
                <a:tc>
                  <a:txBody>
                    <a:bodyPr/>
                    <a:lstStyle/>
                    <a:p>
                      <a:pPr marL="0" marR="0"/>
                      <a:r>
                        <a:rPr lang="en-US" sz="2400" b="1" kern="100">
                          <a:solidFill>
                            <a:srgbClr val="000000"/>
                          </a:solidFill>
                          <a:effectLst/>
                          <a:latin typeface="+mn-lt"/>
                          <a:ea typeface="Aptos" panose="020B0004020202020204" pitchFamily="34" charset="0"/>
                          <a:cs typeface="Aptos" panose="020B0004020202020204" pitchFamily="34" charset="0"/>
                        </a:rPr>
                        <a:t>Y Survey</a:t>
                      </a:r>
                      <a:endParaRPr lang="en-US" sz="2400" kern="100">
                        <a:effectLst/>
                        <a:latin typeface="+mn-lt"/>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r>
                        <a:rPr lang="en-US" sz="2400" kern="100" dirty="0">
                          <a:solidFill>
                            <a:srgbClr val="000000"/>
                          </a:solidFill>
                          <a:effectLst/>
                          <a:latin typeface="+mn-lt"/>
                          <a:ea typeface="Aptos" panose="020B0004020202020204" pitchFamily="34" charset="0"/>
                          <a:cs typeface="Aptos" panose="020B0004020202020204" pitchFamily="34" charset="0"/>
                        </a:rPr>
                        <a:t>Paid professional group</a:t>
                      </a:r>
                      <a:endParaRPr lang="en-US" sz="2400" kern="100" dirty="0">
                        <a:effectLst/>
                        <a:latin typeface="+mn-lt"/>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10445117"/>
                  </a:ext>
                </a:extLst>
              </a:tr>
              <a:tr h="1004313">
                <a:tc>
                  <a:txBody>
                    <a:bodyPr/>
                    <a:lstStyle/>
                    <a:p>
                      <a:pPr marL="0" marR="0"/>
                      <a:r>
                        <a:rPr lang="en-US" sz="2400" b="1" kern="100">
                          <a:solidFill>
                            <a:srgbClr val="000000"/>
                          </a:solidFill>
                          <a:effectLst/>
                          <a:latin typeface="+mn-lt"/>
                          <a:ea typeface="Aptos" panose="020B0004020202020204" pitchFamily="34" charset="0"/>
                          <a:cs typeface="Aptos" panose="020B0004020202020204" pitchFamily="34" charset="0"/>
                        </a:rPr>
                        <a:t>CAN Survey</a:t>
                      </a:r>
                      <a:endParaRPr lang="en-US" sz="2400" kern="100">
                        <a:effectLst/>
                        <a:latin typeface="+mn-lt"/>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r>
                        <a:rPr lang="en-US" sz="2400" kern="100" dirty="0">
                          <a:solidFill>
                            <a:srgbClr val="000000"/>
                          </a:solidFill>
                          <a:effectLst/>
                          <a:latin typeface="+mn-lt"/>
                          <a:ea typeface="Aptos" panose="020B0004020202020204" pitchFamily="34" charset="0"/>
                          <a:cs typeface="Aptos" panose="020B0004020202020204" pitchFamily="34" charset="0"/>
                        </a:rPr>
                        <a:t>Unpaid expert in surveys, data management &amp; analysis</a:t>
                      </a:r>
                      <a:endParaRPr lang="en-US" sz="2400" kern="100" dirty="0">
                        <a:effectLst/>
                        <a:latin typeface="+mn-lt"/>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41746843"/>
                  </a:ext>
                </a:extLst>
              </a:tr>
            </a:tbl>
          </a:graphicData>
        </a:graphic>
      </p:graphicFrame>
      <p:sp>
        <p:nvSpPr>
          <p:cNvPr id="2" name="Title 1">
            <a:extLst>
              <a:ext uri="{FF2B5EF4-FFF2-40B4-BE49-F238E27FC236}">
                <a16:creationId xmlns:a16="http://schemas.microsoft.com/office/drawing/2014/main" id="{62251BC7-47A4-6383-4C23-D0FCE52E5E91}"/>
              </a:ext>
            </a:extLst>
          </p:cNvPr>
          <p:cNvSpPr txBox="1">
            <a:spLocks/>
          </p:cNvSpPr>
          <p:nvPr/>
        </p:nvSpPr>
        <p:spPr>
          <a:xfrm>
            <a:off x="690539" y="522634"/>
            <a:ext cx="10598270" cy="61504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800" kern="1200">
                <a:solidFill>
                  <a:schemeClr val="accent2">
                    <a:lumMod val="50000"/>
                  </a:schemeClr>
                </a:solidFill>
                <a:latin typeface="+mj-lt"/>
                <a:ea typeface="+mj-ea"/>
                <a:cs typeface="+mj-cs"/>
              </a:defRPr>
            </a:lvl1pPr>
          </a:lstStyle>
          <a:p>
            <a:pPr marR="0" lvl="0" algn="ctr">
              <a:spcBef>
                <a:spcPts val="0"/>
              </a:spcBef>
              <a:spcAft>
                <a:spcPts val="0"/>
              </a:spcAft>
            </a:pPr>
            <a:r>
              <a:rPr lang="en-US" sz="3600" kern="100" dirty="0">
                <a:solidFill>
                  <a:srgbClr val="000000"/>
                </a:solidFill>
                <a:effectLst/>
                <a:latin typeface="+mn-lt"/>
                <a:ea typeface="Aptos" panose="020B0004020202020204" pitchFamily="34" charset="0"/>
                <a:cs typeface="Aptos" panose="020B0004020202020204" pitchFamily="34" charset="0"/>
              </a:rPr>
              <a:t>Survey Creation and Analysis</a:t>
            </a:r>
            <a:endParaRPr lang="en-US" sz="3600" kern="100" dirty="0">
              <a:effectLst/>
              <a:latin typeface="+mn-lt"/>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2526282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B3652FE-B0C3-596A-7B9B-E847B23296BB}"/>
              </a:ext>
            </a:extLst>
          </p:cNvPr>
          <p:cNvGraphicFramePr>
            <a:graphicFrameLocks noGrp="1"/>
          </p:cNvGraphicFramePr>
          <p:nvPr>
            <p:extLst>
              <p:ext uri="{D42A27DB-BD31-4B8C-83A1-F6EECF244321}">
                <p14:modId xmlns:p14="http://schemas.microsoft.com/office/powerpoint/2010/main" val="1379489595"/>
              </p:ext>
            </p:extLst>
          </p:nvPr>
        </p:nvGraphicFramePr>
        <p:xfrm>
          <a:off x="354419" y="1455274"/>
          <a:ext cx="11483162" cy="3373332"/>
        </p:xfrm>
        <a:graphic>
          <a:graphicData uri="http://schemas.openxmlformats.org/drawingml/2006/table">
            <a:tbl>
              <a:tblPr firstRow="1" firstCol="1" bandRow="1"/>
              <a:tblGrid>
                <a:gridCol w="1628017">
                  <a:extLst>
                    <a:ext uri="{9D8B030D-6E8A-4147-A177-3AD203B41FA5}">
                      <a16:colId xmlns:a16="http://schemas.microsoft.com/office/drawing/2014/main" val="3604686176"/>
                    </a:ext>
                  </a:extLst>
                </a:gridCol>
                <a:gridCol w="9855145">
                  <a:extLst>
                    <a:ext uri="{9D8B030D-6E8A-4147-A177-3AD203B41FA5}">
                      <a16:colId xmlns:a16="http://schemas.microsoft.com/office/drawing/2014/main" val="832461408"/>
                    </a:ext>
                  </a:extLst>
                </a:gridCol>
              </a:tblGrid>
              <a:tr h="1285460">
                <a:tc>
                  <a:txBody>
                    <a:bodyPr/>
                    <a:lstStyle/>
                    <a:p>
                      <a:pPr marL="0" marR="0">
                        <a:spcBef>
                          <a:spcPts val="0"/>
                        </a:spcBef>
                        <a:spcAft>
                          <a:spcPts val="0"/>
                        </a:spcAft>
                      </a:pPr>
                      <a:r>
                        <a:rPr lang="en-US" sz="2400" b="1" kern="100">
                          <a:solidFill>
                            <a:srgbClr val="000000"/>
                          </a:solidFill>
                          <a:effectLst/>
                          <a:latin typeface="+mn-lt"/>
                          <a:ea typeface="Aptos" panose="020B0004020202020204" pitchFamily="34" charset="0"/>
                          <a:cs typeface="Aptos" panose="020B0004020202020204" pitchFamily="34" charset="0"/>
                        </a:rPr>
                        <a:t>Y Survey</a:t>
                      </a:r>
                      <a:endParaRPr lang="en-US" sz="2400" kern="100">
                        <a:effectLst/>
                        <a:latin typeface="+mn-lt"/>
                        <a:ea typeface="Aptos" panose="020B0004020202020204" pitchFamily="34" charset="0"/>
                        <a:cs typeface="Aptos" panose="020B0004020202020204" pitchFamily="34" charset="0"/>
                      </a:endParaRPr>
                    </a:p>
                  </a:txBody>
                  <a:tcPr marL="39655" marR="396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2400" b="1" kern="100" dirty="0">
                          <a:solidFill>
                            <a:srgbClr val="000000"/>
                          </a:solidFill>
                          <a:effectLst/>
                          <a:latin typeface="+mn-lt"/>
                          <a:ea typeface="Aptos" panose="020B0004020202020204" pitchFamily="34" charset="0"/>
                          <a:cs typeface="Aptos" panose="020B0004020202020204" pitchFamily="34" charset="0"/>
                        </a:rPr>
                        <a:t>Three-point Likert Scale Question</a:t>
                      </a:r>
                      <a:endParaRPr lang="en-US" sz="2400" kern="100" dirty="0">
                        <a:effectLst/>
                        <a:latin typeface="+mn-lt"/>
                        <a:ea typeface="Aptos" panose="020B0004020202020204" pitchFamily="34" charset="0"/>
                        <a:cs typeface="Aptos" panose="020B0004020202020204" pitchFamily="34" charset="0"/>
                      </a:endParaRPr>
                    </a:p>
                    <a:p>
                      <a:pPr marL="342900" marR="0" lvl="0" indent="-342900">
                        <a:spcBef>
                          <a:spcPts val="0"/>
                        </a:spcBef>
                        <a:spcAft>
                          <a:spcPts val="0"/>
                        </a:spcAft>
                        <a:buFont typeface="Symbol" panose="05050102010706020507" pitchFamily="18" charset="2"/>
                        <a:buChar char=""/>
                      </a:pPr>
                      <a:r>
                        <a:rPr lang="en-US" sz="2400" kern="100" dirty="0">
                          <a:solidFill>
                            <a:srgbClr val="000000"/>
                          </a:solidFill>
                          <a:effectLst/>
                          <a:latin typeface="+mn-lt"/>
                          <a:ea typeface="Aptos" panose="020B0004020202020204" pitchFamily="34" charset="0"/>
                          <a:cs typeface="Aptos" panose="020B0004020202020204" pitchFamily="34" charset="0"/>
                        </a:rPr>
                        <a:t>gathers quantitative data for quick high-level view</a:t>
                      </a:r>
                      <a:endParaRPr lang="en-US" sz="2400" kern="100" dirty="0">
                        <a:effectLst/>
                        <a:latin typeface="+mn-lt"/>
                        <a:ea typeface="Aptos" panose="020B0004020202020204" pitchFamily="34" charset="0"/>
                        <a:cs typeface="Aptos" panose="020B0004020202020204" pitchFamily="34" charset="0"/>
                      </a:endParaRPr>
                    </a:p>
                    <a:p>
                      <a:pPr marL="342900" marR="0" lvl="0" indent="-342900">
                        <a:spcBef>
                          <a:spcPts val="0"/>
                        </a:spcBef>
                        <a:spcAft>
                          <a:spcPts val="0"/>
                        </a:spcAft>
                        <a:buFont typeface="Symbol" panose="05050102010706020507" pitchFamily="18" charset="2"/>
                        <a:buChar char=""/>
                      </a:pPr>
                      <a:r>
                        <a:rPr lang="en-US" sz="2400" kern="100" dirty="0">
                          <a:solidFill>
                            <a:srgbClr val="000000"/>
                          </a:solidFill>
                          <a:effectLst/>
                          <a:latin typeface="+mn-lt"/>
                          <a:ea typeface="Aptos" panose="020B0004020202020204" pitchFamily="34" charset="0"/>
                          <a:cs typeface="Aptos" panose="020B0004020202020204" pitchFamily="34" charset="0"/>
                        </a:rPr>
                        <a:t>provides standard range of response</a:t>
                      </a:r>
                      <a:endParaRPr lang="en-US" sz="2400" kern="100" dirty="0">
                        <a:effectLst/>
                        <a:latin typeface="+mn-lt"/>
                        <a:ea typeface="Aptos" panose="020B0004020202020204" pitchFamily="34" charset="0"/>
                        <a:cs typeface="Aptos" panose="020B0004020202020204" pitchFamily="34" charset="0"/>
                      </a:endParaRPr>
                    </a:p>
                  </a:txBody>
                  <a:tcPr marL="39655" marR="396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48674620"/>
                  </a:ext>
                </a:extLst>
              </a:tr>
              <a:tr h="2087872">
                <a:tc>
                  <a:txBody>
                    <a:bodyPr/>
                    <a:lstStyle/>
                    <a:p>
                      <a:pPr marL="0" marR="0">
                        <a:spcBef>
                          <a:spcPts val="0"/>
                        </a:spcBef>
                        <a:spcAft>
                          <a:spcPts val="0"/>
                        </a:spcAft>
                      </a:pPr>
                      <a:r>
                        <a:rPr lang="en-US" sz="2400" b="1" kern="100">
                          <a:solidFill>
                            <a:srgbClr val="000000"/>
                          </a:solidFill>
                          <a:effectLst/>
                          <a:latin typeface="+mn-lt"/>
                          <a:ea typeface="Aptos" panose="020B0004020202020204" pitchFamily="34" charset="0"/>
                          <a:cs typeface="Aptos" panose="020B0004020202020204" pitchFamily="34" charset="0"/>
                        </a:rPr>
                        <a:t>CAN Survey</a:t>
                      </a:r>
                      <a:endParaRPr lang="en-US" sz="2400" kern="100">
                        <a:effectLst/>
                        <a:latin typeface="+mn-lt"/>
                        <a:ea typeface="Aptos" panose="020B0004020202020204" pitchFamily="34" charset="0"/>
                        <a:cs typeface="Aptos" panose="020B0004020202020204" pitchFamily="34" charset="0"/>
                      </a:endParaRPr>
                    </a:p>
                  </a:txBody>
                  <a:tcPr marL="39655" marR="396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2400" b="1" kern="100" dirty="0">
                          <a:solidFill>
                            <a:srgbClr val="000000"/>
                          </a:solidFill>
                          <a:effectLst/>
                          <a:latin typeface="+mn-lt"/>
                          <a:ea typeface="Aptos" panose="020B0004020202020204" pitchFamily="34" charset="0"/>
                          <a:cs typeface="Aptos" panose="020B0004020202020204" pitchFamily="34" charset="0"/>
                        </a:rPr>
                        <a:t>Numerical Slider Scale (Q1)</a:t>
                      </a:r>
                      <a:endParaRPr lang="en-US" sz="2400" kern="100" dirty="0">
                        <a:effectLst/>
                        <a:latin typeface="+mn-lt"/>
                        <a:ea typeface="Aptos" panose="020B0004020202020204" pitchFamily="34" charset="0"/>
                        <a:cs typeface="Aptos" panose="020B0004020202020204" pitchFamily="34" charset="0"/>
                      </a:endParaRPr>
                    </a:p>
                    <a:p>
                      <a:pPr marL="342900" marR="0" lvl="0" indent="-342900">
                        <a:spcBef>
                          <a:spcPts val="0"/>
                        </a:spcBef>
                        <a:spcAft>
                          <a:spcPts val="0"/>
                        </a:spcAft>
                        <a:buFont typeface="Symbol" panose="05050102010706020507" pitchFamily="18" charset="2"/>
                        <a:buChar char=""/>
                      </a:pPr>
                      <a:r>
                        <a:rPr lang="en-US" sz="2400" kern="100" dirty="0">
                          <a:solidFill>
                            <a:srgbClr val="000000"/>
                          </a:solidFill>
                          <a:effectLst/>
                          <a:latin typeface="+mn-lt"/>
                          <a:ea typeface="Aptos" panose="020B0004020202020204" pitchFamily="34" charset="0"/>
                          <a:cs typeface="Aptos" panose="020B0004020202020204" pitchFamily="34" charset="0"/>
                        </a:rPr>
                        <a:t>ability to gather more precise answers </a:t>
                      </a:r>
                    </a:p>
                    <a:p>
                      <a:pPr marL="342900" marR="0" lvl="0" indent="-342900">
                        <a:spcBef>
                          <a:spcPts val="0"/>
                        </a:spcBef>
                        <a:spcAft>
                          <a:spcPts val="0"/>
                        </a:spcAft>
                        <a:buFont typeface="Symbol" panose="05050102010706020507" pitchFamily="18" charset="2"/>
                        <a:buChar char=""/>
                      </a:pPr>
                      <a:r>
                        <a:rPr lang="en-US" sz="2400" kern="100" dirty="0">
                          <a:solidFill>
                            <a:srgbClr val="000000"/>
                          </a:solidFill>
                          <a:effectLst/>
                          <a:latin typeface="+mn-lt"/>
                          <a:ea typeface="Aptos" panose="020B0004020202020204" pitchFamily="34" charset="0"/>
                          <a:cs typeface="Aptos" panose="020B0004020202020204" pitchFamily="34" charset="0"/>
                        </a:rPr>
                        <a:t>provides a quantifiable measure, ranging from 0 to 100, allowing respondents to rate their opinion numerically</a:t>
                      </a:r>
                      <a:endParaRPr lang="en-US" sz="2400" kern="100" dirty="0">
                        <a:effectLst/>
                        <a:latin typeface="+mn-lt"/>
                        <a:ea typeface="Aptos" panose="020B0004020202020204" pitchFamily="34" charset="0"/>
                        <a:cs typeface="Aptos" panose="020B0004020202020204" pitchFamily="34" charset="0"/>
                      </a:endParaRPr>
                    </a:p>
                    <a:p>
                      <a:pPr marL="342900" marR="0" lvl="0" indent="-342900">
                        <a:spcBef>
                          <a:spcPts val="0"/>
                        </a:spcBef>
                        <a:spcAft>
                          <a:spcPts val="0"/>
                        </a:spcAft>
                        <a:buFont typeface="Symbol" panose="05050102010706020507" pitchFamily="18" charset="2"/>
                        <a:buChar char=""/>
                      </a:pPr>
                      <a:r>
                        <a:rPr lang="en-US" sz="2400" kern="100" dirty="0">
                          <a:solidFill>
                            <a:srgbClr val="000000"/>
                          </a:solidFill>
                          <a:effectLst/>
                          <a:latin typeface="+mn-lt"/>
                          <a:ea typeface="Aptos" panose="020B0004020202020204" pitchFamily="34" charset="0"/>
                          <a:cs typeface="Aptos" panose="020B0004020202020204" pitchFamily="34" charset="0"/>
                        </a:rPr>
                        <a:t>captures distinct qualitative information in a numerical way </a:t>
                      </a:r>
                      <a:endParaRPr lang="en-US" sz="2400" kern="100" dirty="0">
                        <a:effectLst/>
                        <a:latin typeface="+mn-lt"/>
                        <a:ea typeface="Aptos" panose="020B0004020202020204" pitchFamily="34" charset="0"/>
                        <a:cs typeface="Aptos" panose="020B0004020202020204" pitchFamily="34" charset="0"/>
                      </a:endParaRPr>
                    </a:p>
                  </a:txBody>
                  <a:tcPr marL="39655" marR="396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68074232"/>
                  </a:ext>
                </a:extLst>
              </a:tr>
            </a:tbl>
          </a:graphicData>
        </a:graphic>
      </p:graphicFrame>
      <p:sp>
        <p:nvSpPr>
          <p:cNvPr id="3" name="Title 1">
            <a:extLst>
              <a:ext uri="{FF2B5EF4-FFF2-40B4-BE49-F238E27FC236}">
                <a16:creationId xmlns:a16="http://schemas.microsoft.com/office/drawing/2014/main" id="{1284BBFD-1DDE-70A3-60C6-FC28E9AAC0AB}"/>
              </a:ext>
            </a:extLst>
          </p:cNvPr>
          <p:cNvSpPr txBox="1">
            <a:spLocks/>
          </p:cNvSpPr>
          <p:nvPr/>
        </p:nvSpPr>
        <p:spPr>
          <a:xfrm>
            <a:off x="796865" y="341880"/>
            <a:ext cx="10598270" cy="61504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800" kern="1200">
                <a:solidFill>
                  <a:schemeClr val="accent2">
                    <a:lumMod val="50000"/>
                  </a:schemeClr>
                </a:solidFill>
                <a:latin typeface="+mj-lt"/>
                <a:ea typeface="+mj-ea"/>
                <a:cs typeface="+mj-cs"/>
              </a:defRPr>
            </a:lvl1pPr>
          </a:lstStyle>
          <a:p>
            <a:pPr marR="0" lvl="0" algn="ctr">
              <a:spcBef>
                <a:spcPts val="0"/>
              </a:spcBef>
              <a:spcAft>
                <a:spcPts val="0"/>
              </a:spcAft>
            </a:pPr>
            <a:r>
              <a:rPr lang="en-US" sz="3600" kern="100" dirty="0">
                <a:solidFill>
                  <a:srgbClr val="000000"/>
                </a:solidFill>
                <a:effectLst/>
                <a:latin typeface="+mn-lt"/>
                <a:ea typeface="Aptos" panose="020B0004020202020204" pitchFamily="34" charset="0"/>
                <a:cs typeface="Aptos" panose="020B0004020202020204" pitchFamily="34" charset="0"/>
              </a:rPr>
              <a:t>Survey Method </a:t>
            </a:r>
            <a:r>
              <a:rPr lang="en-US" sz="3600" kern="100" dirty="0">
                <a:solidFill>
                  <a:srgbClr val="000000"/>
                </a:solidFill>
                <a:latin typeface="+mn-lt"/>
                <a:ea typeface="Aptos" panose="020B0004020202020204" pitchFamily="34" charset="0"/>
                <a:cs typeface="Aptos" panose="020B0004020202020204" pitchFamily="34" charset="0"/>
              </a:rPr>
              <a:t>Advantages</a:t>
            </a:r>
            <a:endParaRPr lang="en-US" sz="3600" kern="100" dirty="0">
              <a:effectLst/>
              <a:latin typeface="+mn-lt"/>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658392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284BBFD-1DDE-70A3-60C6-FC28E9AAC0AB}"/>
              </a:ext>
            </a:extLst>
          </p:cNvPr>
          <p:cNvSpPr txBox="1">
            <a:spLocks/>
          </p:cNvSpPr>
          <p:nvPr/>
        </p:nvSpPr>
        <p:spPr>
          <a:xfrm>
            <a:off x="1117708" y="165718"/>
            <a:ext cx="10598270" cy="61504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800" kern="1200">
                <a:solidFill>
                  <a:schemeClr val="accent2">
                    <a:lumMod val="50000"/>
                  </a:schemeClr>
                </a:solidFill>
                <a:latin typeface="+mj-lt"/>
                <a:ea typeface="+mj-ea"/>
                <a:cs typeface="+mj-cs"/>
              </a:defRPr>
            </a:lvl1pPr>
          </a:lstStyle>
          <a:p>
            <a:pPr marR="0" lvl="0" algn="ctr">
              <a:spcBef>
                <a:spcPts val="0"/>
              </a:spcBef>
              <a:spcAft>
                <a:spcPts val="0"/>
              </a:spcAft>
            </a:pPr>
            <a:r>
              <a:rPr lang="en-US" sz="3600" kern="100" dirty="0">
                <a:solidFill>
                  <a:srgbClr val="000000"/>
                </a:solidFill>
                <a:effectLst/>
                <a:latin typeface="+mn-lt"/>
                <a:ea typeface="Aptos" panose="020B0004020202020204" pitchFamily="34" charset="0"/>
                <a:cs typeface="Aptos" panose="020B0004020202020204" pitchFamily="34" charset="0"/>
              </a:rPr>
              <a:t>Survey Method </a:t>
            </a:r>
            <a:r>
              <a:rPr lang="en-US" sz="3600" kern="100" dirty="0">
                <a:solidFill>
                  <a:srgbClr val="000000"/>
                </a:solidFill>
                <a:latin typeface="+mn-lt"/>
                <a:ea typeface="Aptos" panose="020B0004020202020204" pitchFamily="34" charset="0"/>
                <a:cs typeface="Aptos" panose="020B0004020202020204" pitchFamily="34" charset="0"/>
              </a:rPr>
              <a:t>Advantages </a:t>
            </a:r>
            <a:r>
              <a:rPr lang="en-US" sz="2800" i="1" kern="100" dirty="0">
                <a:solidFill>
                  <a:srgbClr val="000000"/>
                </a:solidFill>
                <a:latin typeface="+mn-lt"/>
                <a:ea typeface="Aptos" panose="020B0004020202020204" pitchFamily="34" charset="0"/>
                <a:cs typeface="Aptos" panose="020B0004020202020204" pitchFamily="34" charset="0"/>
              </a:rPr>
              <a:t>(Continued)</a:t>
            </a:r>
            <a:endParaRPr lang="en-US" sz="3600" i="1" kern="100" dirty="0">
              <a:effectLst/>
              <a:latin typeface="+mn-lt"/>
              <a:ea typeface="Aptos" panose="020B0004020202020204" pitchFamily="34" charset="0"/>
              <a:cs typeface="Aptos" panose="020B0004020202020204" pitchFamily="34" charset="0"/>
            </a:endParaRPr>
          </a:p>
        </p:txBody>
      </p:sp>
      <p:graphicFrame>
        <p:nvGraphicFramePr>
          <p:cNvPr id="4" name="Table 3">
            <a:extLst>
              <a:ext uri="{FF2B5EF4-FFF2-40B4-BE49-F238E27FC236}">
                <a16:creationId xmlns:a16="http://schemas.microsoft.com/office/drawing/2014/main" id="{A6A02CFF-961D-AFEB-0A4F-9F87E9CB82B4}"/>
              </a:ext>
            </a:extLst>
          </p:cNvPr>
          <p:cNvGraphicFramePr>
            <a:graphicFrameLocks noGrp="1"/>
          </p:cNvGraphicFramePr>
          <p:nvPr>
            <p:extLst>
              <p:ext uri="{D42A27DB-BD31-4B8C-83A1-F6EECF244321}">
                <p14:modId xmlns:p14="http://schemas.microsoft.com/office/powerpoint/2010/main" val="1657666902"/>
              </p:ext>
            </p:extLst>
          </p:nvPr>
        </p:nvGraphicFramePr>
        <p:xfrm>
          <a:off x="0" y="894564"/>
          <a:ext cx="12192000" cy="5490193"/>
        </p:xfrm>
        <a:graphic>
          <a:graphicData uri="http://schemas.openxmlformats.org/drawingml/2006/table">
            <a:tbl>
              <a:tblPr firstRow="1" firstCol="1" bandRow="1"/>
              <a:tblGrid>
                <a:gridCol w="1470991">
                  <a:extLst>
                    <a:ext uri="{9D8B030D-6E8A-4147-A177-3AD203B41FA5}">
                      <a16:colId xmlns:a16="http://schemas.microsoft.com/office/drawing/2014/main" val="3478627459"/>
                    </a:ext>
                  </a:extLst>
                </a:gridCol>
                <a:gridCol w="10721009">
                  <a:extLst>
                    <a:ext uri="{9D8B030D-6E8A-4147-A177-3AD203B41FA5}">
                      <a16:colId xmlns:a16="http://schemas.microsoft.com/office/drawing/2014/main" val="4252352077"/>
                    </a:ext>
                  </a:extLst>
                </a:gridCol>
              </a:tblGrid>
              <a:tr h="5490193">
                <a:tc>
                  <a:txBody>
                    <a:bodyPr/>
                    <a:lstStyle/>
                    <a:p>
                      <a:pPr marL="0" marR="0">
                        <a:spcBef>
                          <a:spcPts val="0"/>
                        </a:spcBef>
                        <a:spcAft>
                          <a:spcPts val="0"/>
                        </a:spcAft>
                      </a:pPr>
                      <a:r>
                        <a:rPr lang="en-US" sz="1900" b="1" kern="100" dirty="0">
                          <a:solidFill>
                            <a:srgbClr val="000000"/>
                          </a:solidFill>
                          <a:effectLst/>
                          <a:latin typeface="+mn-lt"/>
                          <a:ea typeface="Aptos" panose="020B0004020202020204" pitchFamily="34" charset="0"/>
                          <a:cs typeface="Arial" panose="020B0604020202020204" pitchFamily="34" charset="0"/>
                        </a:rPr>
                        <a:t>CAN Survey</a:t>
                      </a:r>
                      <a:endParaRPr lang="en-US" sz="1900" kern="100" dirty="0">
                        <a:effectLst/>
                        <a:latin typeface="+mn-lt"/>
                        <a:ea typeface="Aptos" panose="020B0004020202020204" pitchFamily="34" charset="0"/>
                        <a:cs typeface="Arial" panose="020B0604020202020204" pitchFamily="34" charset="0"/>
                      </a:endParaRPr>
                    </a:p>
                  </a:txBody>
                  <a:tcPr marL="39655" marR="396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7EE"/>
                    </a:solidFill>
                  </a:tcPr>
                </a:tc>
                <a:tc>
                  <a:txBody>
                    <a:bodyPr/>
                    <a:lstStyle/>
                    <a:p>
                      <a:pPr marL="0" marR="0">
                        <a:spcBef>
                          <a:spcPts val="0"/>
                        </a:spcBef>
                        <a:spcAft>
                          <a:spcPts val="0"/>
                        </a:spcAft>
                      </a:pPr>
                      <a:r>
                        <a:rPr lang="en-US" sz="1900" b="1" kern="100" dirty="0">
                          <a:solidFill>
                            <a:srgbClr val="000000"/>
                          </a:solidFill>
                          <a:effectLst/>
                          <a:latin typeface="+mn-lt"/>
                          <a:ea typeface="Aptos" panose="020B0004020202020204" pitchFamily="34" charset="0"/>
                          <a:cs typeface="Arial" panose="020B0604020202020204" pitchFamily="34" charset="0"/>
                        </a:rPr>
                        <a:t>Open Ended Questions (Q2- Q4)</a:t>
                      </a:r>
                    </a:p>
                    <a:p>
                      <a:pPr marL="0" marR="0">
                        <a:spcBef>
                          <a:spcPts val="0"/>
                        </a:spcBef>
                        <a:spcAft>
                          <a:spcPts val="0"/>
                        </a:spcAft>
                      </a:pPr>
                      <a:endParaRPr lang="en-US" sz="800" kern="100" dirty="0">
                        <a:effectLst/>
                        <a:latin typeface="+mn-lt"/>
                        <a:ea typeface="Aptos" panose="020B0004020202020204" pitchFamily="34" charset="0"/>
                        <a:cs typeface="Arial" panose="020B0604020202020204" pitchFamily="34" charset="0"/>
                      </a:endParaRPr>
                    </a:p>
                    <a:p>
                      <a:pPr marL="179388" marR="0" lvl="0" indent="-179388"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1900" b="1" kern="100" dirty="0">
                          <a:solidFill>
                            <a:srgbClr val="000000"/>
                          </a:solidFill>
                          <a:effectLst/>
                          <a:latin typeface="+mn-lt"/>
                          <a:ea typeface="Aptos" panose="020B0004020202020204" pitchFamily="34" charset="0"/>
                          <a:cs typeface="Arial" panose="020B0604020202020204" pitchFamily="34" charset="0"/>
                        </a:rPr>
                        <a:t>Expands range of data gathering w/ more thorough opinions &amp; inputs </a:t>
                      </a:r>
                      <a:r>
                        <a:rPr lang="en-US" sz="1900" kern="100" dirty="0">
                          <a:solidFill>
                            <a:srgbClr val="000000"/>
                          </a:solidFill>
                          <a:effectLst/>
                          <a:latin typeface="+mn-lt"/>
                          <a:ea typeface="Aptos" panose="020B0004020202020204" pitchFamily="34" charset="0"/>
                          <a:cs typeface="Arial" panose="020B0604020202020204" pitchFamily="34" charset="0"/>
                        </a:rPr>
                        <a:t>from respondents, Compared to use of  limited  ‘yes/ no,’ multiple choice or Likert scale items only, there is no limit to what can be learned. New &amp; unexpected insights can be gained allowing respondents to go into as much detail as needed to express their point of view.</a:t>
                      </a:r>
                    </a:p>
                    <a:p>
                      <a:pPr marL="179388" marR="0" lvl="0" indent="-179388"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lang="en-US" sz="900" b="1" kern="100" dirty="0">
                        <a:solidFill>
                          <a:srgbClr val="000000"/>
                        </a:solidFill>
                        <a:effectLst/>
                        <a:latin typeface="+mn-lt"/>
                        <a:ea typeface="Aptos" panose="020B0004020202020204" pitchFamily="34" charset="0"/>
                        <a:cs typeface="Arial" panose="020B0604020202020204" pitchFamily="34" charset="0"/>
                      </a:endParaRPr>
                    </a:p>
                    <a:p>
                      <a:pPr marL="179388" marR="0" lvl="0" indent="-179388">
                        <a:spcBef>
                          <a:spcPts val="0"/>
                        </a:spcBef>
                        <a:spcAft>
                          <a:spcPts val="0"/>
                        </a:spcAft>
                        <a:buFont typeface="Symbol" panose="05050102010706020507" pitchFamily="18" charset="2"/>
                        <a:buChar char=""/>
                      </a:pPr>
                      <a:r>
                        <a:rPr lang="en-US" sz="1900" b="1" kern="100" dirty="0">
                          <a:solidFill>
                            <a:srgbClr val="000000"/>
                          </a:solidFill>
                          <a:effectLst/>
                          <a:latin typeface="+mn-lt"/>
                          <a:ea typeface="Aptos" panose="020B0004020202020204" pitchFamily="34" charset="0"/>
                          <a:cs typeface="Arial" panose="020B0604020202020204" pitchFamily="34" charset="0"/>
                        </a:rPr>
                        <a:t>Offer deeper, qualitative data. </a:t>
                      </a:r>
                      <a:r>
                        <a:rPr lang="en-US" sz="1900" b="0" kern="100" dirty="0">
                          <a:solidFill>
                            <a:srgbClr val="000000"/>
                          </a:solidFill>
                          <a:effectLst/>
                          <a:latin typeface="+mn-lt"/>
                          <a:ea typeface="Aptos" panose="020B0004020202020204" pitchFamily="34" charset="0"/>
                          <a:cs typeface="Arial" panose="020B0604020202020204" pitchFamily="34" charset="0"/>
                        </a:rPr>
                        <a:t>While c</a:t>
                      </a:r>
                      <a:r>
                        <a:rPr lang="en-US" sz="1900" kern="100" dirty="0">
                          <a:solidFill>
                            <a:schemeClr val="tx1"/>
                          </a:solidFill>
                          <a:effectLst/>
                          <a:latin typeface="+mn-lt"/>
                          <a:ea typeface="Aptos" panose="020B0004020202020204" pitchFamily="34" charset="0"/>
                          <a:cs typeface="Arial" panose="020B0604020202020204" pitchFamily="34" charset="0"/>
                        </a:rPr>
                        <a:t>lose-ended </a:t>
                      </a:r>
                      <a:r>
                        <a:rPr lang="en-US" sz="1900" kern="100" dirty="0">
                          <a:solidFill>
                            <a:srgbClr val="000000"/>
                          </a:solidFill>
                          <a:effectLst/>
                          <a:latin typeface="+mn-lt"/>
                          <a:ea typeface="Aptos" panose="020B0004020202020204" pitchFamily="34" charset="0"/>
                          <a:cs typeface="Arial" panose="020B0604020202020204" pitchFamily="34" charset="0"/>
                        </a:rPr>
                        <a:t>questions can yield quantifiable data expressed as numbers, percentages, etc., they do not go deeper. Open-ended questions offer deeper data that not only show trends but also provide meaningful information to inform decisions. </a:t>
                      </a:r>
                    </a:p>
                    <a:p>
                      <a:pPr marL="179388" marR="0" lvl="0" indent="-179388">
                        <a:spcBef>
                          <a:spcPts val="0"/>
                        </a:spcBef>
                        <a:spcAft>
                          <a:spcPts val="0"/>
                        </a:spcAft>
                        <a:buFont typeface="Symbol" panose="05050102010706020507" pitchFamily="18" charset="2"/>
                        <a:buChar char=""/>
                      </a:pPr>
                      <a:endParaRPr lang="en-US" sz="900" kern="100" dirty="0">
                        <a:solidFill>
                          <a:srgbClr val="000000"/>
                        </a:solidFill>
                        <a:effectLst/>
                        <a:latin typeface="+mn-lt"/>
                        <a:ea typeface="Aptos" panose="020B0004020202020204" pitchFamily="34" charset="0"/>
                        <a:cs typeface="Arial" panose="020B0604020202020204" pitchFamily="34" charset="0"/>
                      </a:endParaRPr>
                    </a:p>
                    <a:p>
                      <a:pPr marL="179388" marR="0" lvl="0" indent="-179388"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1900" b="1" kern="100" dirty="0">
                          <a:solidFill>
                            <a:srgbClr val="000000"/>
                          </a:solidFill>
                          <a:effectLst/>
                          <a:latin typeface="+mn-lt"/>
                          <a:ea typeface="Aptos" panose="020B0004020202020204" pitchFamily="34" charset="0"/>
                          <a:cs typeface="Arial" panose="020B0604020202020204" pitchFamily="34" charset="0"/>
                        </a:rPr>
                        <a:t>Do not steer or bias responses: </a:t>
                      </a:r>
                      <a:r>
                        <a:rPr lang="en-US" sz="1900" b="0" kern="100" dirty="0">
                          <a:solidFill>
                            <a:srgbClr val="000000"/>
                          </a:solidFill>
                          <a:effectLst/>
                          <a:latin typeface="+mn-lt"/>
                          <a:ea typeface="Aptos" panose="020B0004020202020204" pitchFamily="34" charset="0"/>
                          <a:cs typeface="Arial" panose="020B0604020202020204" pitchFamily="34" charset="0"/>
                        </a:rPr>
                        <a:t>A limited &amp; controlled number of response topics in Likert scale surveys denies the opportunity to express important preferences held by respondents, therefore restricting and biasing results</a:t>
                      </a:r>
                      <a:r>
                        <a:rPr lang="en-US" sz="1900" kern="100" dirty="0">
                          <a:solidFill>
                            <a:srgbClr val="000000"/>
                          </a:solidFill>
                          <a:effectLst/>
                          <a:latin typeface="+mn-lt"/>
                          <a:ea typeface="Aptos" panose="020B0004020202020204" pitchFamily="34" charset="0"/>
                          <a:cs typeface="Arial" panose="020B0604020202020204" pitchFamily="34" charset="0"/>
                        </a:rPr>
                        <a:t>. </a:t>
                      </a:r>
                    </a:p>
                    <a:p>
                      <a:pPr marL="179388" marR="0" lvl="0" indent="-179388"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lang="en-US" sz="900" kern="100" dirty="0">
                        <a:solidFill>
                          <a:srgbClr val="000000"/>
                        </a:solidFill>
                        <a:effectLst/>
                        <a:latin typeface="+mn-lt"/>
                        <a:ea typeface="Aptos" panose="020B0004020202020204" pitchFamily="34" charset="0"/>
                        <a:cs typeface="Arial" panose="020B0604020202020204" pitchFamily="34" charset="0"/>
                      </a:endParaRPr>
                    </a:p>
                    <a:p>
                      <a:pPr marL="179388" marR="0" lvl="0" indent="-179388">
                        <a:spcBef>
                          <a:spcPts val="0"/>
                        </a:spcBef>
                        <a:spcAft>
                          <a:spcPts val="0"/>
                        </a:spcAft>
                        <a:buFont typeface="Symbol" panose="05050102010706020507" pitchFamily="18" charset="2"/>
                        <a:buChar char=""/>
                      </a:pPr>
                      <a:r>
                        <a:rPr lang="en-US" sz="1900" b="1" kern="100" dirty="0">
                          <a:solidFill>
                            <a:srgbClr val="000000"/>
                          </a:solidFill>
                          <a:effectLst/>
                          <a:latin typeface="+mn-lt"/>
                          <a:ea typeface="Aptos" panose="020B0004020202020204" pitchFamily="34" charset="0"/>
                          <a:cs typeface="Arial" panose="020B0604020202020204" pitchFamily="34" charset="0"/>
                        </a:rPr>
                        <a:t>Give you sentiment &amp; opinions. </a:t>
                      </a:r>
                      <a:r>
                        <a:rPr lang="en-US" sz="1900" kern="100" dirty="0">
                          <a:solidFill>
                            <a:srgbClr val="000000"/>
                          </a:solidFill>
                          <a:effectLst/>
                          <a:latin typeface="+mn-lt"/>
                          <a:ea typeface="Aptos" panose="020B0004020202020204" pitchFamily="34" charset="0"/>
                          <a:cs typeface="Arial" panose="020B0604020202020204" pitchFamily="34" charset="0"/>
                        </a:rPr>
                        <a:t>Open-ended questions allow one to understand ideas, feelings, emotions, and opinions of respondents. To understand the sentiment of survey responses, artificial intelligence tools, such as integrated text analysis, are used to search for similar words within all responses allowing for categorization for a final quantitative analysis.</a:t>
                      </a:r>
                      <a:endParaRPr lang="en-US" sz="1900" kern="100" dirty="0">
                        <a:effectLst/>
                        <a:latin typeface="+mn-lt"/>
                        <a:ea typeface="Aptos" panose="020B0004020202020204" pitchFamily="34" charset="0"/>
                        <a:cs typeface="Arial" panose="020B0604020202020204" pitchFamily="34" charset="0"/>
                      </a:endParaRPr>
                    </a:p>
                  </a:txBody>
                  <a:tcPr marL="39655" marR="396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7EE"/>
                    </a:solidFill>
                  </a:tcPr>
                </a:tc>
                <a:extLst>
                  <a:ext uri="{0D108BD9-81ED-4DB2-BD59-A6C34878D82A}">
                    <a16:rowId xmlns:a16="http://schemas.microsoft.com/office/drawing/2014/main" val="649975465"/>
                  </a:ext>
                </a:extLst>
              </a:tr>
            </a:tbl>
          </a:graphicData>
        </a:graphic>
      </p:graphicFrame>
    </p:spTree>
    <p:extLst>
      <p:ext uri="{BB962C8B-B14F-4D97-AF65-F5344CB8AC3E}">
        <p14:creationId xmlns:p14="http://schemas.microsoft.com/office/powerpoint/2010/main" val="548584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705002A-E09F-D4BA-C0F1-F989258DADAD}"/>
              </a:ext>
            </a:extLst>
          </p:cNvPr>
          <p:cNvGraphicFramePr>
            <a:graphicFrameLocks noGrp="1"/>
          </p:cNvGraphicFramePr>
          <p:nvPr>
            <p:extLst>
              <p:ext uri="{D42A27DB-BD31-4B8C-83A1-F6EECF244321}">
                <p14:modId xmlns:p14="http://schemas.microsoft.com/office/powerpoint/2010/main" val="1790280177"/>
              </p:ext>
            </p:extLst>
          </p:nvPr>
        </p:nvGraphicFramePr>
        <p:xfrm>
          <a:off x="0" y="927637"/>
          <a:ext cx="12192000" cy="5364480"/>
        </p:xfrm>
        <a:graphic>
          <a:graphicData uri="http://schemas.openxmlformats.org/drawingml/2006/table">
            <a:tbl>
              <a:tblPr firstRow="1" firstCol="1" bandRow="1">
                <a:tableStyleId>{5DA37D80-6434-44D0-A028-1B22A696006F}</a:tableStyleId>
              </a:tblPr>
              <a:tblGrid>
                <a:gridCol w="1143000">
                  <a:extLst>
                    <a:ext uri="{9D8B030D-6E8A-4147-A177-3AD203B41FA5}">
                      <a16:colId xmlns:a16="http://schemas.microsoft.com/office/drawing/2014/main" val="3170052473"/>
                    </a:ext>
                  </a:extLst>
                </a:gridCol>
                <a:gridCol w="11049000">
                  <a:extLst>
                    <a:ext uri="{9D8B030D-6E8A-4147-A177-3AD203B41FA5}">
                      <a16:colId xmlns:a16="http://schemas.microsoft.com/office/drawing/2014/main" val="3746798520"/>
                    </a:ext>
                  </a:extLst>
                </a:gridCol>
              </a:tblGrid>
              <a:tr h="2603432">
                <a:tc>
                  <a:txBody>
                    <a:bodyPr/>
                    <a:lstStyle/>
                    <a:p>
                      <a:pPr marL="0" marR="0">
                        <a:spcBef>
                          <a:spcPts val="0"/>
                        </a:spcBef>
                        <a:spcAft>
                          <a:spcPts val="0"/>
                        </a:spcAft>
                      </a:pPr>
                      <a:r>
                        <a:rPr lang="en-US" sz="1800" b="0" kern="100" dirty="0">
                          <a:solidFill>
                            <a:schemeClr val="tx1"/>
                          </a:solidFill>
                          <a:effectLst/>
                          <a:latin typeface="+mn-lt"/>
                          <a:cs typeface="Arial" panose="020B0604020202020204" pitchFamily="34" charset="0"/>
                        </a:rPr>
                        <a:t>Y Survey</a:t>
                      </a:r>
                      <a:endParaRPr lang="en-US" sz="1800" b="0" kern="100" dirty="0">
                        <a:solidFill>
                          <a:schemeClr val="tx1"/>
                        </a:solidFill>
                        <a:effectLst/>
                        <a:latin typeface="+mn-lt"/>
                        <a:ea typeface="Aptos" panose="020B0004020202020204" pitchFamily="34" charset="0"/>
                        <a:cs typeface="Arial" panose="020B0604020202020204" pitchFamily="34" charset="0"/>
                      </a:endParaRPr>
                    </a:p>
                  </a:txBody>
                  <a:tcPr marL="56061" marR="56061" marT="0" marB="0" anchor="ctr">
                    <a:solidFill>
                      <a:schemeClr val="accent2">
                        <a:lumMod val="20000"/>
                        <a:lumOff val="80000"/>
                        <a:alpha val="20000"/>
                      </a:schemeClr>
                    </a:solidFill>
                  </a:tcPr>
                </a:tc>
                <a:tc>
                  <a:txBody>
                    <a:bodyPr/>
                    <a:lstStyle/>
                    <a:p>
                      <a:pPr marL="0" marR="0">
                        <a:spcBef>
                          <a:spcPts val="0"/>
                        </a:spcBef>
                        <a:spcAft>
                          <a:spcPts val="0"/>
                        </a:spcAft>
                      </a:pPr>
                      <a:r>
                        <a:rPr lang="en-US" sz="1800" b="0" kern="100" dirty="0">
                          <a:solidFill>
                            <a:schemeClr val="tx1"/>
                          </a:solidFill>
                          <a:effectLst/>
                          <a:latin typeface="+mn-lt"/>
                          <a:cs typeface="Arial" panose="020B0604020202020204" pitchFamily="34" charset="0"/>
                        </a:rPr>
                        <a:t> </a:t>
                      </a:r>
                      <a:r>
                        <a:rPr lang="en-US" sz="1800" b="1" kern="100" dirty="0">
                          <a:solidFill>
                            <a:schemeClr val="tx1"/>
                          </a:solidFill>
                          <a:effectLst/>
                          <a:latin typeface="+mn-lt"/>
                          <a:cs typeface="Arial" panose="020B0604020202020204" pitchFamily="34" charset="0"/>
                        </a:rPr>
                        <a:t>One 3 Point Likert Scale Question</a:t>
                      </a:r>
                    </a:p>
                    <a:p>
                      <a:pPr marL="179388" marR="0" lvl="0" indent="-179388">
                        <a:spcBef>
                          <a:spcPts val="0"/>
                        </a:spcBef>
                        <a:spcAft>
                          <a:spcPts val="0"/>
                        </a:spcAft>
                        <a:buFont typeface="Symbol" panose="05050102010706020507" pitchFamily="18" charset="2"/>
                        <a:buChar char=""/>
                      </a:pPr>
                      <a:r>
                        <a:rPr lang="en-US" sz="1800" b="0" kern="100" dirty="0">
                          <a:solidFill>
                            <a:schemeClr val="tx1"/>
                          </a:solidFill>
                          <a:effectLst/>
                          <a:latin typeface="+mn-lt"/>
                          <a:cs typeface="Arial" panose="020B0604020202020204" pitchFamily="34" charset="0"/>
                        </a:rPr>
                        <a:t>Use of predefined topics may preclude acquisition of important information.</a:t>
                      </a:r>
                    </a:p>
                    <a:p>
                      <a:pPr marL="179388" marR="0" lvl="0" indent="-179388">
                        <a:spcBef>
                          <a:spcPts val="0"/>
                        </a:spcBef>
                        <a:spcAft>
                          <a:spcPts val="0"/>
                        </a:spcAft>
                        <a:buFont typeface="Symbol" panose="05050102010706020507" pitchFamily="18" charset="2"/>
                        <a:buChar char=""/>
                      </a:pPr>
                      <a:r>
                        <a:rPr lang="en-US" sz="1800" b="0" kern="100" dirty="0">
                          <a:solidFill>
                            <a:schemeClr val="tx1"/>
                          </a:solidFill>
                          <a:effectLst/>
                          <a:latin typeface="+mn-lt"/>
                          <a:cs typeface="Arial" panose="020B0604020202020204" pitchFamily="34" charset="0"/>
                        </a:rPr>
                        <a:t>Response options can ‘lead’ respondents. The reader can only respond in a predefined way.</a:t>
                      </a:r>
                    </a:p>
                    <a:p>
                      <a:pPr marL="179388" marR="0" lvl="0" indent="-179388"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1800" b="0" kern="100" dirty="0">
                          <a:solidFill>
                            <a:schemeClr val="tx1"/>
                          </a:solidFill>
                          <a:effectLst/>
                          <a:latin typeface="+mn-lt"/>
                          <a:ea typeface="+mn-ea"/>
                          <a:cs typeface="Arial" panose="020B0604020202020204" pitchFamily="34" charset="0"/>
                        </a:rPr>
                        <a:t>Respondents may misinterpret questions with no option to correctly provide desired input. </a:t>
                      </a:r>
                    </a:p>
                    <a:p>
                      <a:pPr marL="179388" marR="0" lvl="0" indent="-179388" algn="l" defTabSz="914400" rtl="0" eaLnBrk="1" latinLnBrk="0" hangingPunct="1">
                        <a:spcBef>
                          <a:spcPts val="0"/>
                        </a:spcBef>
                        <a:spcAft>
                          <a:spcPts val="0"/>
                        </a:spcAft>
                        <a:buFont typeface="Symbol" panose="05050102010706020507" pitchFamily="18" charset="2"/>
                        <a:buChar char=""/>
                      </a:pPr>
                      <a:r>
                        <a:rPr lang="en-US" sz="1800" b="1" u="sng" kern="100" dirty="0">
                          <a:solidFill>
                            <a:schemeClr val="tx1"/>
                          </a:solidFill>
                          <a:effectLst/>
                          <a:latin typeface="+mn-lt"/>
                          <a:cs typeface="Arial" panose="020B0604020202020204" pitchFamily="34" charset="0"/>
                        </a:rPr>
                        <a:t>Three-point scale:</a:t>
                      </a:r>
                      <a:endParaRPr lang="en-US" sz="1800" b="1" kern="100" dirty="0">
                        <a:solidFill>
                          <a:schemeClr val="tx1"/>
                        </a:solidFill>
                        <a:effectLst/>
                        <a:latin typeface="+mn-lt"/>
                        <a:cs typeface="Arial" panose="020B0604020202020204" pitchFamily="34" charset="0"/>
                      </a:endParaRPr>
                    </a:p>
                    <a:p>
                      <a:pPr marL="457200" marR="0" lvl="1" indent="-228600">
                        <a:spcBef>
                          <a:spcPts val="0"/>
                        </a:spcBef>
                        <a:spcAft>
                          <a:spcPts val="0"/>
                        </a:spcAft>
                        <a:buFont typeface="Courier New" panose="02070309020205020404" pitchFamily="49" charset="0"/>
                        <a:buChar char="o"/>
                      </a:pPr>
                      <a:r>
                        <a:rPr lang="en-US" sz="1800" b="0" kern="100" dirty="0">
                          <a:solidFill>
                            <a:schemeClr val="tx1"/>
                          </a:solidFill>
                          <a:effectLst/>
                          <a:latin typeface="+mn-lt"/>
                          <a:ea typeface="+mn-ea"/>
                          <a:cs typeface="Arial" panose="020B0604020202020204" pitchFamily="34" charset="0"/>
                        </a:rPr>
                        <a:t>lacks nuance. </a:t>
                      </a:r>
                      <a:r>
                        <a:rPr lang="en-US" sz="1800" b="0" kern="100" dirty="0">
                          <a:solidFill>
                            <a:schemeClr val="tx1"/>
                          </a:solidFill>
                          <a:effectLst/>
                          <a:latin typeface="+mn-lt"/>
                          <a:cs typeface="Arial" panose="020B0604020202020204" pitchFamily="34" charset="0"/>
                        </a:rPr>
                        <a:t>unreliable, forces respondents to choose &amp; introduces rounding error</a:t>
                      </a:r>
                    </a:p>
                    <a:p>
                      <a:pPr marL="457200" marR="0" lvl="1" indent="-228600">
                        <a:spcBef>
                          <a:spcPts val="0"/>
                        </a:spcBef>
                        <a:spcAft>
                          <a:spcPts val="0"/>
                        </a:spcAft>
                        <a:buFont typeface="Courier New" panose="02070309020205020404" pitchFamily="49" charset="0"/>
                        <a:buChar char="o"/>
                      </a:pPr>
                      <a:r>
                        <a:rPr lang="en-US" sz="1800" b="0" kern="100" dirty="0">
                          <a:solidFill>
                            <a:schemeClr val="tx1"/>
                          </a:solidFill>
                          <a:effectLst/>
                          <a:latin typeface="+mn-lt"/>
                          <a:cs typeface="Arial" panose="020B0604020202020204" pitchFamily="34" charset="0"/>
                        </a:rPr>
                        <a:t>results in less differentiation between groups; cannot identify extreme attitudes</a:t>
                      </a:r>
                    </a:p>
                    <a:p>
                      <a:pPr marL="457200" marR="0" lvl="1" indent="-228600">
                        <a:spcBef>
                          <a:spcPts val="0"/>
                        </a:spcBef>
                        <a:spcAft>
                          <a:spcPts val="0"/>
                        </a:spcAft>
                        <a:buFont typeface="Courier New" panose="02070309020205020404" pitchFamily="49" charset="0"/>
                        <a:buChar char="o"/>
                      </a:pPr>
                      <a:r>
                        <a:rPr lang="en-US" sz="1800" b="1" kern="100" dirty="0">
                          <a:solidFill>
                            <a:srgbClr val="0070C0"/>
                          </a:solidFill>
                          <a:effectLst/>
                          <a:latin typeface="+mn-lt"/>
                          <a:cs typeface="Arial" panose="020B0604020202020204" pitchFamily="34" charset="0"/>
                        </a:rPr>
                        <a:t>3-point scales </a:t>
                      </a:r>
                      <a:r>
                        <a:rPr lang="en-US" sz="1800" b="0" kern="100" dirty="0">
                          <a:solidFill>
                            <a:schemeClr val="tx1"/>
                          </a:solidFill>
                          <a:effectLst/>
                          <a:latin typeface="+mn-lt"/>
                          <a:cs typeface="Arial" panose="020B0604020202020204" pitchFamily="34" charset="0"/>
                        </a:rPr>
                        <a:t>contain less information. Communicate 2 pieces of information (neutrality &amp; direction). </a:t>
                      </a:r>
                    </a:p>
                    <a:p>
                      <a:pPr marL="914400" marR="0" lvl="2" indent="-228600">
                        <a:spcBef>
                          <a:spcPts val="0"/>
                        </a:spcBef>
                        <a:spcAft>
                          <a:spcPts val="0"/>
                        </a:spcAft>
                        <a:buFont typeface="Courier New" panose="02070309020205020404" pitchFamily="49" charset="0"/>
                        <a:buChar char="o"/>
                      </a:pPr>
                      <a:r>
                        <a:rPr lang="en-US" sz="1800" b="1" kern="100" dirty="0">
                          <a:solidFill>
                            <a:srgbClr val="0070C0"/>
                          </a:solidFill>
                          <a:effectLst/>
                          <a:latin typeface="+mn-lt"/>
                          <a:cs typeface="Arial" panose="020B0604020202020204" pitchFamily="34" charset="0"/>
                        </a:rPr>
                        <a:t>4-point scales </a:t>
                      </a:r>
                      <a:r>
                        <a:rPr lang="en-US" sz="1800" b="0" kern="100" dirty="0">
                          <a:solidFill>
                            <a:schemeClr val="tx1"/>
                          </a:solidFill>
                          <a:effectLst/>
                          <a:latin typeface="+mn-lt"/>
                          <a:cs typeface="Arial" panose="020B0604020202020204" pitchFamily="34" charset="0"/>
                        </a:rPr>
                        <a:t>communicate intensity of direction, but no neutral opinion. </a:t>
                      </a:r>
                    </a:p>
                    <a:p>
                      <a:pPr marL="914400" marR="0" lvl="2" indent="-228600">
                        <a:spcBef>
                          <a:spcPts val="0"/>
                        </a:spcBef>
                        <a:spcAft>
                          <a:spcPts val="0"/>
                        </a:spcAft>
                        <a:buFont typeface="Courier New" panose="02070309020205020404" pitchFamily="49" charset="0"/>
                        <a:buChar char="o"/>
                      </a:pPr>
                      <a:r>
                        <a:rPr lang="en-US" sz="1800" b="1" kern="100" dirty="0">
                          <a:solidFill>
                            <a:srgbClr val="0070C0"/>
                          </a:solidFill>
                          <a:effectLst/>
                          <a:latin typeface="+mn-lt"/>
                          <a:cs typeface="Arial" panose="020B0604020202020204" pitchFamily="34" charset="0"/>
                        </a:rPr>
                        <a:t>5-point scales </a:t>
                      </a:r>
                      <a:r>
                        <a:rPr lang="en-US" sz="1800" b="0" kern="100" dirty="0">
                          <a:solidFill>
                            <a:schemeClr val="tx1"/>
                          </a:solidFill>
                          <a:effectLst/>
                          <a:latin typeface="+mn-lt"/>
                          <a:cs typeface="Arial" panose="020B0604020202020204" pitchFamily="34" charset="0"/>
                        </a:rPr>
                        <a:t>are better because they provide three pieces of information: direction (positive/negative), intensity of opinion, and a neutral point.</a:t>
                      </a:r>
                    </a:p>
                  </a:txBody>
                  <a:tcPr marL="56061" marR="56061" marT="0" marB="0" anchor="ctr">
                    <a:solidFill>
                      <a:srgbClr val="BADFE9">
                        <a:alpha val="20000"/>
                      </a:srgbClr>
                    </a:solidFill>
                  </a:tcPr>
                </a:tc>
                <a:extLst>
                  <a:ext uri="{0D108BD9-81ED-4DB2-BD59-A6C34878D82A}">
                    <a16:rowId xmlns:a16="http://schemas.microsoft.com/office/drawing/2014/main" val="1769319664"/>
                  </a:ext>
                </a:extLst>
              </a:tr>
              <a:tr h="1813243">
                <a:tc>
                  <a:txBody>
                    <a:bodyPr/>
                    <a:lstStyle/>
                    <a:p>
                      <a:pPr marL="0" marR="0">
                        <a:spcBef>
                          <a:spcPts val="0"/>
                        </a:spcBef>
                        <a:spcAft>
                          <a:spcPts val="0"/>
                        </a:spcAft>
                      </a:pPr>
                      <a:r>
                        <a:rPr lang="en-US" sz="1800" kern="100" dirty="0">
                          <a:solidFill>
                            <a:schemeClr val="tx1"/>
                          </a:solidFill>
                          <a:effectLst/>
                          <a:latin typeface="+mn-lt"/>
                          <a:cs typeface="Arial" panose="020B0604020202020204" pitchFamily="34" charset="0"/>
                        </a:rPr>
                        <a:t>CAN Survey</a:t>
                      </a:r>
                      <a:endParaRPr lang="en-US" sz="1800" kern="100" dirty="0">
                        <a:solidFill>
                          <a:schemeClr val="tx1"/>
                        </a:solidFill>
                        <a:effectLst/>
                        <a:latin typeface="+mn-lt"/>
                        <a:ea typeface="Aptos" panose="020B0004020202020204" pitchFamily="34" charset="0"/>
                        <a:cs typeface="Arial" panose="020B0604020202020204" pitchFamily="34" charset="0"/>
                      </a:endParaRPr>
                    </a:p>
                  </a:txBody>
                  <a:tcPr marL="56061" marR="56061" marT="0" marB="0" anchor="ctr">
                    <a:solidFill>
                      <a:srgbClr val="CCE7EE"/>
                    </a:solidFill>
                  </a:tcPr>
                </a:tc>
                <a:tc>
                  <a:txBody>
                    <a:bodyPr/>
                    <a:lstStyle/>
                    <a:p>
                      <a:pPr marL="0" marR="0">
                        <a:spcBef>
                          <a:spcPts val="0"/>
                        </a:spcBef>
                        <a:spcAft>
                          <a:spcPts val="0"/>
                        </a:spcAft>
                      </a:pPr>
                      <a:r>
                        <a:rPr lang="en-US" sz="1800" b="1" kern="100" dirty="0">
                          <a:solidFill>
                            <a:schemeClr val="tx1"/>
                          </a:solidFill>
                          <a:effectLst/>
                          <a:latin typeface="+mn-lt"/>
                          <a:cs typeface="Arial" panose="020B0604020202020204" pitchFamily="34" charset="0"/>
                        </a:rPr>
                        <a:t>One Numerical Slider Scale Question </a:t>
                      </a:r>
                      <a:r>
                        <a:rPr lang="en-US" sz="1800" kern="100" dirty="0">
                          <a:solidFill>
                            <a:schemeClr val="tx1"/>
                          </a:solidFill>
                          <a:effectLst/>
                          <a:latin typeface="+mn-lt"/>
                          <a:cs typeface="Arial" panose="020B0604020202020204" pitchFamily="34" charset="0"/>
                        </a:rPr>
                        <a:t>(Q#1 = 99% response rate, 631/636 respondents)</a:t>
                      </a:r>
                    </a:p>
                    <a:p>
                      <a:pPr marL="179388" marR="0" lvl="0" indent="-179388" algn="l" defTabSz="914400" rtl="0" eaLnBrk="1" latinLnBrk="0" hangingPunct="1">
                        <a:spcBef>
                          <a:spcPts val="0"/>
                        </a:spcBef>
                        <a:spcAft>
                          <a:spcPts val="0"/>
                        </a:spcAft>
                        <a:buFont typeface="Symbol" panose="05050102010706020507" pitchFamily="18" charset="2"/>
                        <a:buChar char=""/>
                      </a:pPr>
                      <a:r>
                        <a:rPr lang="en-US" sz="1800" kern="100" dirty="0">
                          <a:solidFill>
                            <a:schemeClr val="tx1"/>
                          </a:solidFill>
                          <a:effectLst/>
                          <a:latin typeface="+mn-lt"/>
                          <a:ea typeface="+mn-ea"/>
                          <a:cs typeface="Arial" panose="020B0604020202020204" pitchFamily="34" charset="0"/>
                        </a:rPr>
                        <a:t>If used as single question, can limit response &amp; reduce clarity (not true in CAN survey as other questions were used)</a:t>
                      </a:r>
                    </a:p>
                    <a:p>
                      <a:pPr marL="179388" marR="0" lvl="0" indent="-179388" algn="l" defTabSz="914400" rtl="0" eaLnBrk="1" latinLnBrk="0" hangingPunct="1">
                        <a:spcBef>
                          <a:spcPts val="0"/>
                        </a:spcBef>
                        <a:spcAft>
                          <a:spcPts val="0"/>
                        </a:spcAft>
                        <a:buFont typeface="Symbol" panose="05050102010706020507" pitchFamily="18" charset="2"/>
                        <a:buChar char=""/>
                      </a:pPr>
                      <a:endParaRPr lang="en-US" sz="1000" kern="100" dirty="0">
                        <a:solidFill>
                          <a:schemeClr val="tx1"/>
                        </a:solidFill>
                        <a:effectLst/>
                        <a:latin typeface="+mn-lt"/>
                        <a:cs typeface="Arial" panose="020B0604020202020204" pitchFamily="34" charset="0"/>
                      </a:endParaRPr>
                    </a:p>
                    <a:p>
                      <a:pPr marL="0" marR="0">
                        <a:spcBef>
                          <a:spcPts val="0"/>
                        </a:spcBef>
                        <a:spcAft>
                          <a:spcPts val="0"/>
                        </a:spcAft>
                      </a:pPr>
                      <a:r>
                        <a:rPr lang="en-US" sz="1800" b="1" kern="100" dirty="0">
                          <a:solidFill>
                            <a:schemeClr val="tx1"/>
                          </a:solidFill>
                          <a:effectLst/>
                          <a:latin typeface="+mn-lt"/>
                          <a:cs typeface="Arial" panose="020B0604020202020204" pitchFamily="34" charset="0"/>
                        </a:rPr>
                        <a:t>Three Open Ended Questions</a:t>
                      </a:r>
                    </a:p>
                    <a:p>
                      <a:pPr marL="179388" marR="0" lvl="0" indent="-179388" algn="l" defTabSz="914400" rtl="0" eaLnBrk="1" latinLnBrk="0" hangingPunct="1">
                        <a:spcBef>
                          <a:spcPts val="0"/>
                        </a:spcBef>
                        <a:spcAft>
                          <a:spcPts val="0"/>
                        </a:spcAft>
                        <a:buFont typeface="Symbol" panose="05050102010706020507" pitchFamily="18" charset="2"/>
                        <a:buChar char=""/>
                      </a:pPr>
                      <a:r>
                        <a:rPr lang="en-US" sz="1800" kern="100" dirty="0">
                          <a:solidFill>
                            <a:schemeClr val="tx1"/>
                          </a:solidFill>
                          <a:effectLst/>
                          <a:latin typeface="+mn-lt"/>
                          <a:ea typeface="+mn-ea"/>
                          <a:cs typeface="Arial" panose="020B0604020202020204" pitchFamily="34" charset="0"/>
                        </a:rPr>
                        <a:t>May take longer to answer, causing less responses. (Q1 81% response Q2 91% response Q4 50% response) </a:t>
                      </a:r>
                    </a:p>
                    <a:p>
                      <a:pPr marL="179388" marR="0" lvl="0" indent="-179388" algn="l" defTabSz="914400" rtl="0" eaLnBrk="1" latinLnBrk="0" hangingPunct="1">
                        <a:spcBef>
                          <a:spcPts val="0"/>
                        </a:spcBef>
                        <a:spcAft>
                          <a:spcPts val="0"/>
                        </a:spcAft>
                        <a:buFont typeface="Symbol" panose="05050102010706020507" pitchFamily="18" charset="2"/>
                        <a:buChar char=""/>
                      </a:pPr>
                      <a:r>
                        <a:rPr lang="en-US" sz="1800" kern="100" dirty="0">
                          <a:solidFill>
                            <a:schemeClr val="tx1"/>
                          </a:solidFill>
                          <a:effectLst/>
                          <a:latin typeface="+mn-lt"/>
                          <a:ea typeface="+mn-ea"/>
                          <a:cs typeface="Arial" panose="020B0604020202020204" pitchFamily="34" charset="0"/>
                        </a:rPr>
                        <a:t>Analysis takes longer to categorize responses for comparisons, conclusions and quantitative data presentation.</a:t>
                      </a:r>
                    </a:p>
                  </a:txBody>
                  <a:tcPr marL="56061" marR="56061" marT="0" marB="0" anchor="ctr">
                    <a:solidFill>
                      <a:srgbClr val="CCE7EE"/>
                    </a:solidFill>
                  </a:tcPr>
                </a:tc>
                <a:extLst>
                  <a:ext uri="{0D108BD9-81ED-4DB2-BD59-A6C34878D82A}">
                    <a16:rowId xmlns:a16="http://schemas.microsoft.com/office/drawing/2014/main" val="1409074697"/>
                  </a:ext>
                </a:extLst>
              </a:tr>
            </a:tbl>
          </a:graphicData>
        </a:graphic>
      </p:graphicFrame>
      <p:sp>
        <p:nvSpPr>
          <p:cNvPr id="5" name="Title 1">
            <a:extLst>
              <a:ext uri="{FF2B5EF4-FFF2-40B4-BE49-F238E27FC236}">
                <a16:creationId xmlns:a16="http://schemas.microsoft.com/office/drawing/2014/main" id="{4760C17C-96E0-5B28-DECD-9B98FFEB9086}"/>
              </a:ext>
            </a:extLst>
          </p:cNvPr>
          <p:cNvSpPr txBox="1">
            <a:spLocks/>
          </p:cNvSpPr>
          <p:nvPr/>
        </p:nvSpPr>
        <p:spPr>
          <a:xfrm>
            <a:off x="1101666" y="148886"/>
            <a:ext cx="10598270" cy="61504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800" kern="1200">
                <a:solidFill>
                  <a:schemeClr val="accent2">
                    <a:lumMod val="50000"/>
                  </a:schemeClr>
                </a:solidFill>
                <a:latin typeface="+mj-lt"/>
                <a:ea typeface="+mj-ea"/>
                <a:cs typeface="+mj-cs"/>
              </a:defRPr>
            </a:lvl1pPr>
          </a:lstStyle>
          <a:p>
            <a:pPr marR="0" lvl="0" algn="ctr">
              <a:spcBef>
                <a:spcPts val="0"/>
              </a:spcBef>
              <a:spcAft>
                <a:spcPts val="0"/>
              </a:spcAft>
            </a:pPr>
            <a:r>
              <a:rPr lang="en-US" sz="3600" kern="100" dirty="0">
                <a:solidFill>
                  <a:srgbClr val="000000"/>
                </a:solidFill>
                <a:effectLst/>
                <a:latin typeface="+mn-lt"/>
                <a:ea typeface="Aptos" panose="020B0004020202020204" pitchFamily="34" charset="0"/>
                <a:cs typeface="Aptos" panose="020B0004020202020204" pitchFamily="34" charset="0"/>
              </a:rPr>
              <a:t>Survey Method Disa</a:t>
            </a:r>
            <a:r>
              <a:rPr lang="en-US" sz="3600" kern="100" dirty="0">
                <a:solidFill>
                  <a:srgbClr val="000000"/>
                </a:solidFill>
                <a:latin typeface="+mn-lt"/>
                <a:ea typeface="Aptos" panose="020B0004020202020204" pitchFamily="34" charset="0"/>
                <a:cs typeface="Aptos" panose="020B0004020202020204" pitchFamily="34" charset="0"/>
              </a:rPr>
              <a:t>dvantages</a:t>
            </a:r>
            <a:endParaRPr lang="en-US" sz="3600" i="1" kern="100" dirty="0">
              <a:effectLst/>
              <a:latin typeface="+mn-lt"/>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1203757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F1108257-DB22-4550-DBFC-812C94334E38}"/>
              </a:ext>
            </a:extLst>
          </p:cNvPr>
          <p:cNvSpPr txBox="1"/>
          <p:nvPr/>
        </p:nvSpPr>
        <p:spPr>
          <a:xfrm>
            <a:off x="8197669" y="3481633"/>
            <a:ext cx="3894011" cy="2369234"/>
          </a:xfrm>
          <a:prstGeom prst="rect">
            <a:avLst/>
          </a:prstGeom>
          <a:noFill/>
          <a:ln>
            <a:solidFill>
              <a:schemeClr val="tx1"/>
            </a:solidFil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7" name="TextBox 26">
            <a:extLst>
              <a:ext uri="{FF2B5EF4-FFF2-40B4-BE49-F238E27FC236}">
                <a16:creationId xmlns:a16="http://schemas.microsoft.com/office/drawing/2014/main" id="{C15DE165-5B05-CA60-BACC-88FD1C19B94A}"/>
              </a:ext>
            </a:extLst>
          </p:cNvPr>
          <p:cNvSpPr txBox="1"/>
          <p:nvPr/>
        </p:nvSpPr>
        <p:spPr>
          <a:xfrm>
            <a:off x="4148994" y="1060674"/>
            <a:ext cx="3894011" cy="2369234"/>
          </a:xfrm>
          <a:prstGeom prst="rect">
            <a:avLst/>
          </a:prstGeom>
          <a:noFill/>
          <a:ln>
            <a:solidFill>
              <a:schemeClr val="tx1"/>
            </a:solidFil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8" name="TextBox 27">
            <a:extLst>
              <a:ext uri="{FF2B5EF4-FFF2-40B4-BE49-F238E27FC236}">
                <a16:creationId xmlns:a16="http://schemas.microsoft.com/office/drawing/2014/main" id="{041600C9-A911-A99B-9567-10A580A5BEDB}"/>
              </a:ext>
            </a:extLst>
          </p:cNvPr>
          <p:cNvSpPr txBox="1"/>
          <p:nvPr/>
        </p:nvSpPr>
        <p:spPr>
          <a:xfrm>
            <a:off x="4141192" y="3481633"/>
            <a:ext cx="3894011" cy="2369234"/>
          </a:xfrm>
          <a:prstGeom prst="rect">
            <a:avLst/>
          </a:prstGeom>
          <a:noFill/>
          <a:ln>
            <a:solidFill>
              <a:schemeClr val="tx1"/>
            </a:solidFil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9" name="TextBox 28">
            <a:extLst>
              <a:ext uri="{FF2B5EF4-FFF2-40B4-BE49-F238E27FC236}">
                <a16:creationId xmlns:a16="http://schemas.microsoft.com/office/drawing/2014/main" id="{4AE6387F-27F4-2E3F-5A10-065860739120}"/>
              </a:ext>
            </a:extLst>
          </p:cNvPr>
          <p:cNvSpPr txBox="1"/>
          <p:nvPr/>
        </p:nvSpPr>
        <p:spPr>
          <a:xfrm>
            <a:off x="8194383" y="1043047"/>
            <a:ext cx="3894011" cy="2369234"/>
          </a:xfrm>
          <a:prstGeom prst="rect">
            <a:avLst/>
          </a:prstGeom>
          <a:noFill/>
          <a:ln>
            <a:solidFill>
              <a:schemeClr val="tx1"/>
            </a:solidFil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1" name="TextBox 30">
            <a:extLst>
              <a:ext uri="{FF2B5EF4-FFF2-40B4-BE49-F238E27FC236}">
                <a16:creationId xmlns:a16="http://schemas.microsoft.com/office/drawing/2014/main" id="{BE676753-9C5A-DFFD-2B85-A6ECBB953BA3}"/>
              </a:ext>
            </a:extLst>
          </p:cNvPr>
          <p:cNvSpPr txBox="1"/>
          <p:nvPr/>
        </p:nvSpPr>
        <p:spPr>
          <a:xfrm>
            <a:off x="101600" y="3481633"/>
            <a:ext cx="3894011" cy="2369234"/>
          </a:xfrm>
          <a:prstGeom prst="rect">
            <a:avLst/>
          </a:prstGeom>
          <a:noFill/>
          <a:ln>
            <a:solidFill>
              <a:schemeClr val="tx1"/>
            </a:solidFil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0" name="TextBox 29">
            <a:extLst>
              <a:ext uri="{FF2B5EF4-FFF2-40B4-BE49-F238E27FC236}">
                <a16:creationId xmlns:a16="http://schemas.microsoft.com/office/drawing/2014/main" id="{722A3568-D9DB-422D-B662-B097FF467997}"/>
              </a:ext>
            </a:extLst>
          </p:cNvPr>
          <p:cNvSpPr txBox="1"/>
          <p:nvPr/>
        </p:nvSpPr>
        <p:spPr>
          <a:xfrm>
            <a:off x="101600" y="1049867"/>
            <a:ext cx="3894011" cy="2369234"/>
          </a:xfrm>
          <a:prstGeom prst="rect">
            <a:avLst/>
          </a:prstGeom>
          <a:noFill/>
          <a:ln>
            <a:solidFill>
              <a:schemeClr val="tx1"/>
            </a:solidFill>
          </a:ln>
        </p:spPr>
        <p:txBody>
          <a:bodyPr wrap="square" rtlCol="0">
            <a:spAutoFit/>
          </a:bodyPr>
          <a:lstStyle/>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FD912953-61B1-80DE-63DC-A281E4996DB1}"/>
              </a:ext>
            </a:extLst>
          </p:cNvPr>
          <p:cNvSpPr>
            <a:spLocks noGrp="1"/>
          </p:cNvSpPr>
          <p:nvPr>
            <p:ph type="title"/>
          </p:nvPr>
        </p:nvSpPr>
        <p:spPr>
          <a:xfrm>
            <a:off x="1861943" y="40904"/>
            <a:ext cx="9586279" cy="775286"/>
          </a:xfrm>
        </p:spPr>
        <p:txBody>
          <a:bodyPr anchor="b">
            <a:normAutofit fontScale="90000"/>
          </a:bodyPr>
          <a:lstStyle/>
          <a:p>
            <a:r>
              <a:rPr lang="en-US" dirty="0"/>
              <a:t>Survey Comparison - High Level Take Aways</a:t>
            </a:r>
          </a:p>
        </p:txBody>
      </p:sp>
      <p:grpSp>
        <p:nvGrpSpPr>
          <p:cNvPr id="3" name="Group 2">
            <a:extLst>
              <a:ext uri="{FF2B5EF4-FFF2-40B4-BE49-F238E27FC236}">
                <a16:creationId xmlns:a16="http://schemas.microsoft.com/office/drawing/2014/main" id="{34C18C3B-84A3-BC9D-54B6-1CF56528EEBE}"/>
              </a:ext>
            </a:extLst>
          </p:cNvPr>
          <p:cNvGrpSpPr/>
          <p:nvPr/>
        </p:nvGrpSpPr>
        <p:grpSpPr>
          <a:xfrm>
            <a:off x="111824" y="1653828"/>
            <a:ext cx="11947552" cy="3721936"/>
            <a:chOff x="278131" y="1430726"/>
            <a:chExt cx="11852184" cy="3669712"/>
          </a:xfrm>
        </p:grpSpPr>
        <p:sp>
          <p:nvSpPr>
            <p:cNvPr id="20" name="Oval 19">
              <a:extLst>
                <a:ext uri="{FF2B5EF4-FFF2-40B4-BE49-F238E27FC236}">
                  <a16:creationId xmlns:a16="http://schemas.microsoft.com/office/drawing/2014/main" id="{700F1AC6-1B98-34F3-5E6A-C5412E46A756}"/>
                </a:ext>
              </a:extLst>
            </p:cNvPr>
            <p:cNvSpPr/>
            <p:nvPr/>
          </p:nvSpPr>
          <p:spPr>
            <a:xfrm>
              <a:off x="8388412" y="3841475"/>
              <a:ext cx="1043700" cy="1043700"/>
            </a:xfrm>
            <a:prstGeom prst="ellipse">
              <a:avLst/>
            </a:prstGeom>
            <a:solidFill>
              <a:schemeClr val="accent6">
                <a:lumMod val="40000"/>
                <a:lumOff val="60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4" name="Oval 3">
              <a:extLst>
                <a:ext uri="{FF2B5EF4-FFF2-40B4-BE49-F238E27FC236}">
                  <a16:creationId xmlns:a16="http://schemas.microsoft.com/office/drawing/2014/main" id="{7A73442C-F141-A264-A517-645C3A210452}"/>
                </a:ext>
              </a:extLst>
            </p:cNvPr>
            <p:cNvSpPr/>
            <p:nvPr/>
          </p:nvSpPr>
          <p:spPr>
            <a:xfrm>
              <a:off x="278131" y="1468349"/>
              <a:ext cx="1043700" cy="1043700"/>
            </a:xfrm>
            <a:prstGeom prst="ellipse">
              <a:avLst/>
            </a:prstGeom>
            <a:solidFill>
              <a:schemeClr val="accent6">
                <a:lumMod val="40000"/>
                <a:lumOff val="60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6" name="Rectangle 5" descr="Checkmark">
              <a:extLst>
                <a:ext uri="{FF2B5EF4-FFF2-40B4-BE49-F238E27FC236}">
                  <a16:creationId xmlns:a16="http://schemas.microsoft.com/office/drawing/2014/main" id="{87FE5441-5839-AA28-3A80-640224617D80}"/>
                </a:ext>
              </a:extLst>
            </p:cNvPr>
            <p:cNvSpPr/>
            <p:nvPr/>
          </p:nvSpPr>
          <p:spPr>
            <a:xfrm>
              <a:off x="486016" y="1698816"/>
              <a:ext cx="605346" cy="605346"/>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7" name="Freeform: Shape 6">
              <a:extLst>
                <a:ext uri="{FF2B5EF4-FFF2-40B4-BE49-F238E27FC236}">
                  <a16:creationId xmlns:a16="http://schemas.microsoft.com/office/drawing/2014/main" id="{762CC35F-EFCB-7D57-A750-98F2A3B61C7B}"/>
                </a:ext>
              </a:extLst>
            </p:cNvPr>
            <p:cNvSpPr/>
            <p:nvPr/>
          </p:nvSpPr>
          <p:spPr>
            <a:xfrm>
              <a:off x="5514536" y="1448101"/>
              <a:ext cx="2460150" cy="1043700"/>
            </a:xfrm>
            <a:custGeom>
              <a:avLst/>
              <a:gdLst>
                <a:gd name="connsiteX0" fmla="*/ 0 w 2460150"/>
                <a:gd name="connsiteY0" fmla="*/ 0 h 1043700"/>
                <a:gd name="connsiteX1" fmla="*/ 2460150 w 2460150"/>
                <a:gd name="connsiteY1" fmla="*/ 0 h 1043700"/>
                <a:gd name="connsiteX2" fmla="*/ 2460150 w 2460150"/>
                <a:gd name="connsiteY2" fmla="*/ 1043700 h 1043700"/>
                <a:gd name="connsiteX3" fmla="*/ 0 w 2460150"/>
                <a:gd name="connsiteY3" fmla="*/ 1043700 h 1043700"/>
                <a:gd name="connsiteX4" fmla="*/ 0 w 2460150"/>
                <a:gd name="connsiteY4" fmla="*/ 0 h 1043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0150" h="1043700">
                  <a:moveTo>
                    <a:pt x="0" y="0"/>
                  </a:moveTo>
                  <a:lnTo>
                    <a:pt x="2460150" y="0"/>
                  </a:lnTo>
                  <a:lnTo>
                    <a:pt x="2460150" y="1043700"/>
                  </a:lnTo>
                  <a:lnTo>
                    <a:pt x="0" y="10437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t>The purpose of each survey was very different.</a:t>
              </a:r>
            </a:p>
          </p:txBody>
        </p:sp>
        <p:sp>
          <p:nvSpPr>
            <p:cNvPr id="8" name="Oval 7">
              <a:extLst>
                <a:ext uri="{FF2B5EF4-FFF2-40B4-BE49-F238E27FC236}">
                  <a16:creationId xmlns:a16="http://schemas.microsoft.com/office/drawing/2014/main" id="{7FAD181C-D449-D3BA-59FD-8332154BDFA5}"/>
                </a:ext>
              </a:extLst>
            </p:cNvPr>
            <p:cNvSpPr/>
            <p:nvPr/>
          </p:nvSpPr>
          <p:spPr>
            <a:xfrm>
              <a:off x="8485924" y="1430726"/>
              <a:ext cx="1043700" cy="1043700"/>
            </a:xfrm>
            <a:prstGeom prst="ellipse">
              <a:avLst/>
            </a:prstGeom>
            <a:solidFill>
              <a:schemeClr val="accent6">
                <a:lumMod val="40000"/>
                <a:lumOff val="60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9" name="Rectangle 8" descr="Business Growth">
              <a:extLst>
                <a:ext uri="{FF2B5EF4-FFF2-40B4-BE49-F238E27FC236}">
                  <a16:creationId xmlns:a16="http://schemas.microsoft.com/office/drawing/2014/main" id="{75323406-444E-6358-B0BF-DD9B97A2E48A}"/>
                </a:ext>
              </a:extLst>
            </p:cNvPr>
            <p:cNvSpPr/>
            <p:nvPr/>
          </p:nvSpPr>
          <p:spPr>
            <a:xfrm>
              <a:off x="8727871" y="1638682"/>
              <a:ext cx="605346" cy="605346"/>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0" name="Freeform: Shape 9">
              <a:extLst>
                <a:ext uri="{FF2B5EF4-FFF2-40B4-BE49-F238E27FC236}">
                  <a16:creationId xmlns:a16="http://schemas.microsoft.com/office/drawing/2014/main" id="{C5ADD739-40CB-BD89-0BCB-EEF2970F95FD}"/>
                </a:ext>
              </a:extLst>
            </p:cNvPr>
            <p:cNvSpPr/>
            <p:nvPr/>
          </p:nvSpPr>
          <p:spPr>
            <a:xfrm>
              <a:off x="9614287" y="1588353"/>
              <a:ext cx="2460150" cy="1043700"/>
            </a:xfrm>
            <a:custGeom>
              <a:avLst/>
              <a:gdLst>
                <a:gd name="connsiteX0" fmla="*/ 0 w 2460150"/>
                <a:gd name="connsiteY0" fmla="*/ 0 h 1043700"/>
                <a:gd name="connsiteX1" fmla="*/ 2460150 w 2460150"/>
                <a:gd name="connsiteY1" fmla="*/ 0 h 1043700"/>
                <a:gd name="connsiteX2" fmla="*/ 2460150 w 2460150"/>
                <a:gd name="connsiteY2" fmla="*/ 1043700 h 1043700"/>
                <a:gd name="connsiteX3" fmla="*/ 0 w 2460150"/>
                <a:gd name="connsiteY3" fmla="*/ 1043700 h 1043700"/>
                <a:gd name="connsiteX4" fmla="*/ 0 w 2460150"/>
                <a:gd name="connsiteY4" fmla="*/ 0 h 1043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0150" h="1043700">
                  <a:moveTo>
                    <a:pt x="0" y="0"/>
                  </a:moveTo>
                  <a:lnTo>
                    <a:pt x="2460150" y="0"/>
                  </a:lnTo>
                  <a:lnTo>
                    <a:pt x="2460150" y="1043700"/>
                  </a:lnTo>
                  <a:lnTo>
                    <a:pt x="0" y="10437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t>The sample sizes were statistically similar in both surveys.</a:t>
              </a:r>
            </a:p>
            <a:p>
              <a:pPr marL="0" lvl="0" indent="0" algn="l" defTabSz="711200">
                <a:lnSpc>
                  <a:spcPct val="100000"/>
                </a:lnSpc>
                <a:spcBef>
                  <a:spcPct val="0"/>
                </a:spcBef>
                <a:spcAft>
                  <a:spcPct val="35000"/>
                </a:spcAft>
                <a:buNone/>
              </a:pPr>
              <a:r>
                <a:rPr lang="en-US" sz="800" kern="1200" dirty="0"/>
                <a:t> </a:t>
              </a:r>
            </a:p>
            <a:p>
              <a:pPr marL="0" lvl="0" indent="0" algn="l" defTabSz="711200">
                <a:lnSpc>
                  <a:spcPct val="100000"/>
                </a:lnSpc>
                <a:spcBef>
                  <a:spcPct val="0"/>
                </a:spcBef>
                <a:spcAft>
                  <a:spcPct val="35000"/>
                </a:spcAft>
                <a:buNone/>
              </a:pPr>
              <a:r>
                <a:rPr lang="en-US" sz="1600" kern="1200" dirty="0"/>
                <a:t>Both surveys sampled from Dorchester County area.</a:t>
              </a:r>
            </a:p>
          </p:txBody>
        </p:sp>
        <p:sp>
          <p:nvSpPr>
            <p:cNvPr id="11" name="Oval 10">
              <a:extLst>
                <a:ext uri="{FF2B5EF4-FFF2-40B4-BE49-F238E27FC236}">
                  <a16:creationId xmlns:a16="http://schemas.microsoft.com/office/drawing/2014/main" id="{AA0E3312-CEA4-7153-73E5-A71133317A63}"/>
                </a:ext>
              </a:extLst>
            </p:cNvPr>
            <p:cNvSpPr/>
            <p:nvPr/>
          </p:nvSpPr>
          <p:spPr>
            <a:xfrm>
              <a:off x="4320667" y="1468348"/>
              <a:ext cx="1043700" cy="1043700"/>
            </a:xfrm>
            <a:prstGeom prst="ellipse">
              <a:avLst/>
            </a:prstGeom>
            <a:solidFill>
              <a:schemeClr val="accent6">
                <a:lumMod val="40000"/>
                <a:lumOff val="60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3" name="Freeform: Shape 12">
              <a:extLst>
                <a:ext uri="{FF2B5EF4-FFF2-40B4-BE49-F238E27FC236}">
                  <a16:creationId xmlns:a16="http://schemas.microsoft.com/office/drawing/2014/main" id="{FB9B99B6-C0C9-8276-56C6-C60CCBACA988}"/>
                </a:ext>
              </a:extLst>
            </p:cNvPr>
            <p:cNvSpPr/>
            <p:nvPr/>
          </p:nvSpPr>
          <p:spPr>
            <a:xfrm>
              <a:off x="1458573" y="1430726"/>
              <a:ext cx="2460150" cy="1043700"/>
            </a:xfrm>
            <a:custGeom>
              <a:avLst/>
              <a:gdLst>
                <a:gd name="connsiteX0" fmla="*/ 0 w 2460150"/>
                <a:gd name="connsiteY0" fmla="*/ 0 h 1043700"/>
                <a:gd name="connsiteX1" fmla="*/ 2460150 w 2460150"/>
                <a:gd name="connsiteY1" fmla="*/ 0 h 1043700"/>
                <a:gd name="connsiteX2" fmla="*/ 2460150 w 2460150"/>
                <a:gd name="connsiteY2" fmla="*/ 1043700 h 1043700"/>
                <a:gd name="connsiteX3" fmla="*/ 0 w 2460150"/>
                <a:gd name="connsiteY3" fmla="*/ 1043700 h 1043700"/>
                <a:gd name="connsiteX4" fmla="*/ 0 w 2460150"/>
                <a:gd name="connsiteY4" fmla="*/ 0 h 1043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0150" h="1043700">
                  <a:moveTo>
                    <a:pt x="0" y="0"/>
                  </a:moveTo>
                  <a:lnTo>
                    <a:pt x="2460150" y="0"/>
                  </a:lnTo>
                  <a:lnTo>
                    <a:pt x="2460150" y="1043700"/>
                  </a:lnTo>
                  <a:lnTo>
                    <a:pt x="0" y="10437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t>Both surveys were done by experienced professionals</a:t>
              </a:r>
            </a:p>
          </p:txBody>
        </p:sp>
        <p:sp>
          <p:nvSpPr>
            <p:cNvPr id="14" name="Oval 13">
              <a:extLst>
                <a:ext uri="{FF2B5EF4-FFF2-40B4-BE49-F238E27FC236}">
                  <a16:creationId xmlns:a16="http://schemas.microsoft.com/office/drawing/2014/main" id="{3FB346EC-F8A7-60CD-F535-3611B80623B5}"/>
                </a:ext>
              </a:extLst>
            </p:cNvPr>
            <p:cNvSpPr/>
            <p:nvPr/>
          </p:nvSpPr>
          <p:spPr>
            <a:xfrm>
              <a:off x="278131" y="3804669"/>
              <a:ext cx="1043700" cy="1043700"/>
            </a:xfrm>
            <a:prstGeom prst="ellipse">
              <a:avLst/>
            </a:prstGeom>
            <a:solidFill>
              <a:schemeClr val="accent6">
                <a:lumMod val="40000"/>
                <a:lumOff val="60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5" name="Rectangle 14" descr="Light Bulb and Gear">
              <a:extLst>
                <a:ext uri="{FF2B5EF4-FFF2-40B4-BE49-F238E27FC236}">
                  <a16:creationId xmlns:a16="http://schemas.microsoft.com/office/drawing/2014/main" id="{BF45574A-4F20-E94A-576E-1525C086B6B9}"/>
                </a:ext>
              </a:extLst>
            </p:cNvPr>
            <p:cNvSpPr/>
            <p:nvPr/>
          </p:nvSpPr>
          <p:spPr>
            <a:xfrm>
              <a:off x="8626465" y="4026783"/>
              <a:ext cx="605346" cy="605346"/>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6" name="Freeform: Shape 15">
              <a:extLst>
                <a:ext uri="{FF2B5EF4-FFF2-40B4-BE49-F238E27FC236}">
                  <a16:creationId xmlns:a16="http://schemas.microsoft.com/office/drawing/2014/main" id="{9586FFD7-3607-90B0-02B8-185882C0E5F1}"/>
                </a:ext>
              </a:extLst>
            </p:cNvPr>
            <p:cNvSpPr/>
            <p:nvPr/>
          </p:nvSpPr>
          <p:spPr>
            <a:xfrm>
              <a:off x="1418486" y="3637209"/>
              <a:ext cx="2460150" cy="1378619"/>
            </a:xfrm>
            <a:custGeom>
              <a:avLst/>
              <a:gdLst>
                <a:gd name="connsiteX0" fmla="*/ 0 w 2460150"/>
                <a:gd name="connsiteY0" fmla="*/ 0 h 1043700"/>
                <a:gd name="connsiteX1" fmla="*/ 2460150 w 2460150"/>
                <a:gd name="connsiteY1" fmla="*/ 0 h 1043700"/>
                <a:gd name="connsiteX2" fmla="*/ 2460150 w 2460150"/>
                <a:gd name="connsiteY2" fmla="*/ 1043700 h 1043700"/>
                <a:gd name="connsiteX3" fmla="*/ 0 w 2460150"/>
                <a:gd name="connsiteY3" fmla="*/ 1043700 h 1043700"/>
                <a:gd name="connsiteX4" fmla="*/ 0 w 2460150"/>
                <a:gd name="connsiteY4" fmla="*/ 0 h 1043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0150" h="1043700">
                  <a:moveTo>
                    <a:pt x="0" y="0"/>
                  </a:moveTo>
                  <a:lnTo>
                    <a:pt x="2460150" y="0"/>
                  </a:lnTo>
                  <a:lnTo>
                    <a:pt x="2460150" y="1043700"/>
                  </a:lnTo>
                  <a:lnTo>
                    <a:pt x="0" y="10437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t>Y-survey </a:t>
              </a:r>
              <a:r>
                <a:rPr lang="en-US" sz="1600" b="1" u="sng" kern="1200" dirty="0"/>
                <a:t>did not </a:t>
              </a:r>
              <a:r>
                <a:rPr lang="en-US" sz="1600" kern="1200" dirty="0"/>
                <a:t>include Y members. </a:t>
              </a:r>
            </a:p>
            <a:p>
              <a:pPr marL="0" lvl="0" indent="0" algn="l" defTabSz="711200">
                <a:lnSpc>
                  <a:spcPct val="100000"/>
                </a:lnSpc>
                <a:spcBef>
                  <a:spcPct val="0"/>
                </a:spcBef>
                <a:spcAft>
                  <a:spcPct val="35000"/>
                </a:spcAft>
                <a:buNone/>
              </a:pPr>
              <a:endParaRPr lang="en-US" sz="1200" kern="1200" dirty="0"/>
            </a:p>
            <a:p>
              <a:pPr marL="0" lvl="0" indent="0" algn="l" defTabSz="711200">
                <a:lnSpc>
                  <a:spcPct val="100000"/>
                </a:lnSpc>
                <a:spcBef>
                  <a:spcPct val="0"/>
                </a:spcBef>
                <a:spcAft>
                  <a:spcPct val="35000"/>
                </a:spcAft>
                <a:buNone/>
              </a:pPr>
              <a:r>
                <a:rPr lang="en-US" sz="1600" kern="1200" dirty="0"/>
                <a:t>CAN survey </a:t>
              </a:r>
              <a:r>
                <a:rPr lang="en-US" sz="1600" b="1" u="sng" kern="1200" dirty="0"/>
                <a:t>did</a:t>
              </a:r>
              <a:r>
                <a:rPr lang="en-US" sz="1600" kern="1200" dirty="0"/>
                <a:t> include Y members.</a:t>
              </a:r>
            </a:p>
          </p:txBody>
        </p:sp>
        <p:sp>
          <p:nvSpPr>
            <p:cNvPr id="17" name="Oval 16">
              <a:extLst>
                <a:ext uri="{FF2B5EF4-FFF2-40B4-BE49-F238E27FC236}">
                  <a16:creationId xmlns:a16="http://schemas.microsoft.com/office/drawing/2014/main" id="{46AB1289-170E-8866-07DE-BD89AD4A024D}"/>
                </a:ext>
              </a:extLst>
            </p:cNvPr>
            <p:cNvSpPr/>
            <p:nvPr/>
          </p:nvSpPr>
          <p:spPr>
            <a:xfrm>
              <a:off x="4322962" y="3804669"/>
              <a:ext cx="1043700" cy="1043700"/>
            </a:xfrm>
            <a:prstGeom prst="ellipse">
              <a:avLst/>
            </a:prstGeom>
            <a:solidFill>
              <a:schemeClr val="accent6">
                <a:lumMod val="40000"/>
                <a:lumOff val="60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8" name="Rectangle 17" descr="Cheers">
              <a:extLst>
                <a:ext uri="{FF2B5EF4-FFF2-40B4-BE49-F238E27FC236}">
                  <a16:creationId xmlns:a16="http://schemas.microsoft.com/office/drawing/2014/main" id="{85908712-BA2C-A9F9-9336-0B0F9FAFA9CA}"/>
                </a:ext>
              </a:extLst>
            </p:cNvPr>
            <p:cNvSpPr/>
            <p:nvPr/>
          </p:nvSpPr>
          <p:spPr>
            <a:xfrm>
              <a:off x="499163" y="4023847"/>
              <a:ext cx="605346" cy="605346"/>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9" name="Freeform: Shape 18">
              <a:extLst>
                <a:ext uri="{FF2B5EF4-FFF2-40B4-BE49-F238E27FC236}">
                  <a16:creationId xmlns:a16="http://schemas.microsoft.com/office/drawing/2014/main" id="{C0E5BFB6-C47B-5BA6-3578-52EF56FCA6ED}"/>
                </a:ext>
              </a:extLst>
            </p:cNvPr>
            <p:cNvSpPr/>
            <p:nvPr/>
          </p:nvSpPr>
          <p:spPr>
            <a:xfrm>
              <a:off x="5476942" y="4023846"/>
              <a:ext cx="2584437" cy="1076592"/>
            </a:xfrm>
            <a:custGeom>
              <a:avLst/>
              <a:gdLst>
                <a:gd name="connsiteX0" fmla="*/ 0 w 2460150"/>
                <a:gd name="connsiteY0" fmla="*/ 0 h 1043700"/>
                <a:gd name="connsiteX1" fmla="*/ 2460150 w 2460150"/>
                <a:gd name="connsiteY1" fmla="*/ 0 h 1043700"/>
                <a:gd name="connsiteX2" fmla="*/ 2460150 w 2460150"/>
                <a:gd name="connsiteY2" fmla="*/ 1043700 h 1043700"/>
                <a:gd name="connsiteX3" fmla="*/ 0 w 2460150"/>
                <a:gd name="connsiteY3" fmla="*/ 1043700 h 1043700"/>
                <a:gd name="connsiteX4" fmla="*/ 0 w 2460150"/>
                <a:gd name="connsiteY4" fmla="*/ 0 h 1043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0150" h="1043700">
                  <a:moveTo>
                    <a:pt x="0" y="0"/>
                  </a:moveTo>
                  <a:lnTo>
                    <a:pt x="2460150" y="0"/>
                  </a:lnTo>
                  <a:lnTo>
                    <a:pt x="2460150" y="1043700"/>
                  </a:lnTo>
                  <a:lnTo>
                    <a:pt x="0" y="10437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algn="l" defTabSz="711200">
                <a:lnSpc>
                  <a:spcPct val="100000"/>
                </a:lnSpc>
                <a:spcBef>
                  <a:spcPct val="0"/>
                </a:spcBef>
                <a:spcAft>
                  <a:spcPct val="35000"/>
                </a:spcAft>
                <a:buNone/>
              </a:pPr>
              <a:r>
                <a:rPr lang="en-US" sz="1600" kern="1200" dirty="0"/>
                <a:t>3-point Likert Scale in Y-Survey can:</a:t>
              </a:r>
            </a:p>
            <a:p>
              <a:pPr marL="225425" lvl="0" indent="-225425" algn="l" defTabSz="711200">
                <a:lnSpc>
                  <a:spcPct val="100000"/>
                </a:lnSpc>
                <a:spcBef>
                  <a:spcPct val="0"/>
                </a:spcBef>
                <a:spcAft>
                  <a:spcPct val="35000"/>
                </a:spcAft>
                <a:buNone/>
              </a:pPr>
              <a:r>
                <a:rPr lang="en-US" sz="1600" kern="1200" dirty="0"/>
                <a:t>•	lead respondents</a:t>
              </a:r>
            </a:p>
            <a:p>
              <a:pPr marL="225425" lvl="0" indent="-225425" algn="l" defTabSz="711200">
                <a:lnSpc>
                  <a:spcPct val="100000"/>
                </a:lnSpc>
                <a:spcBef>
                  <a:spcPct val="0"/>
                </a:spcBef>
                <a:spcAft>
                  <a:spcPct val="35000"/>
                </a:spcAft>
                <a:buNone/>
              </a:pPr>
              <a:r>
                <a:rPr lang="en-US" sz="1600" kern="1200" dirty="0"/>
                <a:t>•	result in less differentiation between groups</a:t>
              </a:r>
            </a:p>
            <a:p>
              <a:pPr marL="225425" lvl="0" indent="-225425" algn="l" defTabSz="711200">
                <a:lnSpc>
                  <a:spcPct val="100000"/>
                </a:lnSpc>
                <a:spcBef>
                  <a:spcPct val="0"/>
                </a:spcBef>
                <a:spcAft>
                  <a:spcPct val="35000"/>
                </a:spcAft>
                <a:buNone/>
              </a:pPr>
              <a:r>
                <a:rPr lang="en-US" sz="1600" kern="1200" dirty="0"/>
                <a:t>•	provide less meaningful information</a:t>
              </a:r>
            </a:p>
            <a:p>
              <a:pPr marL="0" lvl="0" algn="l" defTabSz="711200">
                <a:spcBef>
                  <a:spcPct val="0"/>
                </a:spcBef>
                <a:spcAft>
                  <a:spcPct val="35000"/>
                </a:spcAft>
                <a:buNone/>
              </a:pPr>
              <a:endParaRPr lang="en-US" sz="1600" kern="1200" dirty="0"/>
            </a:p>
          </p:txBody>
        </p:sp>
        <p:sp>
          <p:nvSpPr>
            <p:cNvPr id="21" name="Rectangle 20" descr="Japanese Dolls">
              <a:extLst>
                <a:ext uri="{FF2B5EF4-FFF2-40B4-BE49-F238E27FC236}">
                  <a16:creationId xmlns:a16="http://schemas.microsoft.com/office/drawing/2014/main" id="{A5B1AA15-DE31-6019-3091-9A8DA6C0E295}"/>
                </a:ext>
              </a:extLst>
            </p:cNvPr>
            <p:cNvSpPr/>
            <p:nvPr/>
          </p:nvSpPr>
          <p:spPr>
            <a:xfrm>
              <a:off x="4555278" y="4023846"/>
              <a:ext cx="605346" cy="605346"/>
            </a:xfrm>
            <a:prstGeom prst="rect">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2" name="Freeform: Shape 21">
              <a:extLst>
                <a:ext uri="{FF2B5EF4-FFF2-40B4-BE49-F238E27FC236}">
                  <a16:creationId xmlns:a16="http://schemas.microsoft.com/office/drawing/2014/main" id="{8CDE198D-20C0-F016-6367-F1CA0CA12EDE}"/>
                </a:ext>
              </a:extLst>
            </p:cNvPr>
            <p:cNvSpPr/>
            <p:nvPr/>
          </p:nvSpPr>
          <p:spPr>
            <a:xfrm>
              <a:off x="9670165" y="4056737"/>
              <a:ext cx="2460150" cy="1043700"/>
            </a:xfrm>
            <a:custGeom>
              <a:avLst/>
              <a:gdLst>
                <a:gd name="connsiteX0" fmla="*/ 0 w 2460150"/>
                <a:gd name="connsiteY0" fmla="*/ 0 h 1043700"/>
                <a:gd name="connsiteX1" fmla="*/ 2460150 w 2460150"/>
                <a:gd name="connsiteY1" fmla="*/ 0 h 1043700"/>
                <a:gd name="connsiteX2" fmla="*/ 2460150 w 2460150"/>
                <a:gd name="connsiteY2" fmla="*/ 1043700 h 1043700"/>
                <a:gd name="connsiteX3" fmla="*/ 0 w 2460150"/>
                <a:gd name="connsiteY3" fmla="*/ 1043700 h 1043700"/>
                <a:gd name="connsiteX4" fmla="*/ 0 w 2460150"/>
                <a:gd name="connsiteY4" fmla="*/ 0 h 1043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0150" h="1043700">
                  <a:moveTo>
                    <a:pt x="0" y="0"/>
                  </a:moveTo>
                  <a:lnTo>
                    <a:pt x="2460150" y="0"/>
                  </a:lnTo>
                  <a:lnTo>
                    <a:pt x="2460150" y="1043700"/>
                  </a:lnTo>
                  <a:lnTo>
                    <a:pt x="0" y="10437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algn="l" defTabSz="711200">
                <a:lnSpc>
                  <a:spcPct val="100000"/>
                </a:lnSpc>
                <a:spcBef>
                  <a:spcPct val="0"/>
                </a:spcBef>
                <a:spcAft>
                  <a:spcPct val="35000"/>
                </a:spcAft>
                <a:buNone/>
              </a:pPr>
              <a:r>
                <a:rPr lang="en-US" sz="1600" kern="1200" dirty="0"/>
                <a:t>Open-ended responses in CAN Survey </a:t>
              </a:r>
            </a:p>
            <a:p>
              <a:pPr marL="112713" lvl="0" indent="-112713" algn="l" defTabSz="711200">
                <a:lnSpc>
                  <a:spcPct val="100000"/>
                </a:lnSpc>
                <a:spcBef>
                  <a:spcPct val="0"/>
                </a:spcBef>
                <a:spcAft>
                  <a:spcPct val="35000"/>
                </a:spcAft>
                <a:buNone/>
              </a:pPr>
              <a:r>
                <a:rPr lang="en-US" sz="1600" kern="1200" dirty="0"/>
                <a:t>• do not steer or bias responses</a:t>
              </a:r>
            </a:p>
            <a:p>
              <a:pPr marL="112713" lvl="0" indent="-112713" algn="l" defTabSz="711200">
                <a:lnSpc>
                  <a:spcPct val="100000"/>
                </a:lnSpc>
                <a:spcBef>
                  <a:spcPct val="0"/>
                </a:spcBef>
                <a:spcAft>
                  <a:spcPct val="35000"/>
                </a:spcAft>
                <a:buNone/>
              </a:pPr>
              <a:r>
                <a:rPr lang="en-US" sz="1600" kern="1200" dirty="0"/>
                <a:t>• provide more thorough opinions</a:t>
              </a:r>
            </a:p>
            <a:p>
              <a:pPr marL="112713" lvl="0" indent="-112713" algn="l" defTabSz="711200">
                <a:lnSpc>
                  <a:spcPct val="100000"/>
                </a:lnSpc>
                <a:spcBef>
                  <a:spcPct val="0"/>
                </a:spcBef>
                <a:spcAft>
                  <a:spcPct val="35000"/>
                </a:spcAft>
                <a:buNone/>
              </a:pPr>
              <a:r>
                <a:rPr lang="en-US" sz="1600" kern="1200" dirty="0"/>
                <a:t>• provide deeper more meaningful information </a:t>
              </a:r>
            </a:p>
            <a:p>
              <a:pPr marL="0" lvl="0" algn="l" defTabSz="711200">
                <a:spcBef>
                  <a:spcPct val="0"/>
                </a:spcBef>
                <a:spcAft>
                  <a:spcPct val="35000"/>
                </a:spcAft>
                <a:buNone/>
              </a:pPr>
              <a:endParaRPr lang="en-US" sz="1600" kern="1200" dirty="0"/>
            </a:p>
          </p:txBody>
        </p:sp>
      </p:grpSp>
      <p:pic>
        <p:nvPicPr>
          <p:cNvPr id="23" name="Graphic 22" descr="Apple outline">
            <a:extLst>
              <a:ext uri="{FF2B5EF4-FFF2-40B4-BE49-F238E27FC236}">
                <a16:creationId xmlns:a16="http://schemas.microsoft.com/office/drawing/2014/main" id="{0261E008-9A4E-314C-10DD-8CE2989D21A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359038" y="1846979"/>
            <a:ext cx="398312" cy="398312"/>
          </a:xfrm>
          <a:prstGeom prst="rect">
            <a:avLst/>
          </a:prstGeom>
        </p:spPr>
      </p:pic>
      <p:pic>
        <p:nvPicPr>
          <p:cNvPr id="25" name="Graphic 24" descr="Orange outline">
            <a:extLst>
              <a:ext uri="{FF2B5EF4-FFF2-40B4-BE49-F238E27FC236}">
                <a16:creationId xmlns:a16="http://schemas.microsoft.com/office/drawing/2014/main" id="{E052C02A-47FE-DEF4-E2B8-E0810C16E82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99856" y="2143819"/>
            <a:ext cx="398312" cy="398312"/>
          </a:xfrm>
          <a:prstGeom prst="rect">
            <a:avLst/>
          </a:prstGeom>
        </p:spPr>
      </p:pic>
      <p:sp>
        <p:nvSpPr>
          <p:cNvPr id="32" name="TextBox 31">
            <a:extLst>
              <a:ext uri="{FF2B5EF4-FFF2-40B4-BE49-F238E27FC236}">
                <a16:creationId xmlns:a16="http://schemas.microsoft.com/office/drawing/2014/main" id="{5B5C8C25-A8E3-68A4-820F-77CF0D3782F1}"/>
              </a:ext>
            </a:extLst>
          </p:cNvPr>
          <p:cNvSpPr txBox="1"/>
          <p:nvPr/>
        </p:nvSpPr>
        <p:spPr>
          <a:xfrm>
            <a:off x="4339171" y="1848075"/>
            <a:ext cx="705633" cy="689161"/>
          </a:xfrm>
          <a:prstGeom prst="rect">
            <a:avLst/>
          </a:prstGeom>
          <a:noFill/>
          <a:ln>
            <a:solidFill>
              <a:schemeClr val="bg1"/>
            </a:solidFill>
          </a:ln>
        </p:spPr>
        <p:txBody>
          <a:bodyPr wrap="square" rtlCol="0">
            <a:spAutoFit/>
          </a:bodyPr>
          <a:lstStyle/>
          <a:p>
            <a:endParaRPr lang="en-US" dirty="0"/>
          </a:p>
        </p:txBody>
      </p:sp>
    </p:spTree>
    <p:extLst>
      <p:ext uri="{BB962C8B-B14F-4D97-AF65-F5344CB8AC3E}">
        <p14:creationId xmlns:p14="http://schemas.microsoft.com/office/powerpoint/2010/main" val="3828288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83F9D-CF97-F2BB-082A-43363A99C122}"/>
              </a:ext>
            </a:extLst>
          </p:cNvPr>
          <p:cNvSpPr>
            <a:spLocks noGrp="1"/>
          </p:cNvSpPr>
          <p:nvPr>
            <p:ph type="title"/>
          </p:nvPr>
        </p:nvSpPr>
        <p:spPr>
          <a:xfrm>
            <a:off x="1682496" y="43987"/>
            <a:ext cx="9509759" cy="657762"/>
          </a:xfrm>
        </p:spPr>
        <p:txBody>
          <a:bodyPr anchor="b">
            <a:normAutofit fontScale="90000"/>
          </a:bodyPr>
          <a:lstStyle/>
          <a:p>
            <a:pPr algn="ctr"/>
            <a:br>
              <a:rPr lang="en-US" sz="3500" dirty="0"/>
            </a:br>
            <a:r>
              <a:rPr lang="en-US" sz="3500" dirty="0"/>
              <a:t>Y-Survey Relevant Question &amp; Result</a:t>
            </a:r>
          </a:p>
        </p:txBody>
      </p:sp>
      <p:pic>
        <p:nvPicPr>
          <p:cNvPr id="7" name="Picture 6">
            <a:extLst>
              <a:ext uri="{FF2B5EF4-FFF2-40B4-BE49-F238E27FC236}">
                <a16:creationId xmlns:a16="http://schemas.microsoft.com/office/drawing/2014/main" id="{809A4E00-F4F7-2631-C3B8-F6B451692C74}"/>
              </a:ext>
            </a:extLst>
          </p:cNvPr>
          <p:cNvPicPr>
            <a:picLocks noChangeAspect="1"/>
          </p:cNvPicPr>
          <p:nvPr/>
        </p:nvPicPr>
        <p:blipFill>
          <a:blip r:embed="rId2"/>
          <a:stretch>
            <a:fillRect/>
          </a:stretch>
        </p:blipFill>
        <p:spPr>
          <a:xfrm>
            <a:off x="366743" y="840774"/>
            <a:ext cx="8118038" cy="5619684"/>
          </a:xfrm>
          <a:prstGeom prst="rect">
            <a:avLst/>
          </a:prstGeom>
          <a:noFill/>
          <a:ln>
            <a:solidFill>
              <a:schemeClr val="tx2"/>
            </a:solidFill>
          </a:ln>
        </p:spPr>
      </p:pic>
      <p:sp>
        <p:nvSpPr>
          <p:cNvPr id="16" name="Content Placeholder 5">
            <a:extLst>
              <a:ext uri="{FF2B5EF4-FFF2-40B4-BE49-F238E27FC236}">
                <a16:creationId xmlns:a16="http://schemas.microsoft.com/office/drawing/2014/main" id="{1227F38C-7074-78DC-BBDB-ECA2B89942AC}"/>
              </a:ext>
            </a:extLst>
          </p:cNvPr>
          <p:cNvSpPr>
            <a:spLocks noGrp="1"/>
          </p:cNvSpPr>
          <p:nvPr>
            <p:ph sz="quarter" idx="4"/>
          </p:nvPr>
        </p:nvSpPr>
        <p:spPr>
          <a:xfrm>
            <a:off x="8883016" y="1520454"/>
            <a:ext cx="3101730" cy="3987209"/>
          </a:xfrm>
          <a:ln>
            <a:solidFill>
              <a:srgbClr val="0070C0"/>
            </a:solidFill>
          </a:ln>
        </p:spPr>
        <p:txBody>
          <a:bodyPr anchor="ctr">
            <a:normAutofit/>
          </a:bodyPr>
          <a:lstStyle/>
          <a:p>
            <a:pPr>
              <a:lnSpc>
                <a:spcPct val="100000"/>
              </a:lnSpc>
              <a:spcBef>
                <a:spcPts val="0"/>
              </a:spcBef>
            </a:pPr>
            <a:r>
              <a:rPr lang="en-US" b="1" dirty="0">
                <a:solidFill>
                  <a:srgbClr val="0070C0"/>
                </a:solidFill>
              </a:rPr>
              <a:t>90% </a:t>
            </a:r>
            <a:r>
              <a:rPr lang="en-US" dirty="0"/>
              <a:t>of potential new members would likely participate in a YMCA at </a:t>
            </a:r>
            <a:r>
              <a:rPr lang="en-US" b="1" dirty="0"/>
              <a:t>Cambridge Harbor</a:t>
            </a:r>
          </a:p>
          <a:p>
            <a:pPr>
              <a:lnSpc>
                <a:spcPct val="100000"/>
              </a:lnSpc>
              <a:spcBef>
                <a:spcPts val="0"/>
              </a:spcBef>
            </a:pPr>
            <a:endParaRPr lang="en-US" b="1" dirty="0"/>
          </a:p>
          <a:p>
            <a:pPr>
              <a:lnSpc>
                <a:spcPct val="100000"/>
              </a:lnSpc>
              <a:spcBef>
                <a:spcPts val="0"/>
              </a:spcBef>
            </a:pPr>
            <a:r>
              <a:rPr lang="en-US" b="1" dirty="0">
                <a:solidFill>
                  <a:srgbClr val="0070C0"/>
                </a:solidFill>
              </a:rPr>
              <a:t>86% </a:t>
            </a:r>
            <a:r>
              <a:rPr lang="en-US" dirty="0"/>
              <a:t>(</a:t>
            </a:r>
            <a:r>
              <a:rPr lang="en-US" i="1" dirty="0"/>
              <a:t>just 4% less</a:t>
            </a:r>
            <a:r>
              <a:rPr lang="en-US" dirty="0"/>
              <a:t>) of potential new members would likely participate in a YMCA at the </a:t>
            </a:r>
            <a:r>
              <a:rPr lang="en-US" b="1" dirty="0"/>
              <a:t>Current Location</a:t>
            </a:r>
            <a:r>
              <a:rPr lang="en-US" dirty="0"/>
              <a:t>.</a:t>
            </a:r>
          </a:p>
        </p:txBody>
      </p:sp>
      <p:sp>
        <p:nvSpPr>
          <p:cNvPr id="9" name="TextBox 8">
            <a:extLst>
              <a:ext uri="{FF2B5EF4-FFF2-40B4-BE49-F238E27FC236}">
                <a16:creationId xmlns:a16="http://schemas.microsoft.com/office/drawing/2014/main" id="{758AE23C-1DB0-F590-AFEC-159F932EF023}"/>
              </a:ext>
            </a:extLst>
          </p:cNvPr>
          <p:cNvSpPr txBox="1"/>
          <p:nvPr/>
        </p:nvSpPr>
        <p:spPr>
          <a:xfrm>
            <a:off x="2330870" y="6583181"/>
            <a:ext cx="5029200" cy="230832"/>
          </a:xfrm>
          <a:prstGeom prst="rect">
            <a:avLst/>
          </a:prstGeom>
          <a:noFill/>
        </p:spPr>
        <p:txBody>
          <a:bodyPr wrap="square">
            <a:spAutoFit/>
          </a:bodyPr>
          <a:lstStyle/>
          <a:p>
            <a:r>
              <a:rPr lang="en-US" sz="900" dirty="0"/>
              <a:t>https://drive.google.com/file/d/1hHzK_WwGmx0TFiiNMRRPd_qfaEAfG6Xv/view</a:t>
            </a:r>
          </a:p>
        </p:txBody>
      </p:sp>
    </p:spTree>
    <p:extLst>
      <p:ext uri="{BB962C8B-B14F-4D97-AF65-F5344CB8AC3E}">
        <p14:creationId xmlns:p14="http://schemas.microsoft.com/office/powerpoint/2010/main" val="318660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12953-61B1-80DE-63DC-A281E4996DB1}"/>
              </a:ext>
            </a:extLst>
          </p:cNvPr>
          <p:cNvSpPr>
            <a:spLocks noGrp="1"/>
          </p:cNvSpPr>
          <p:nvPr>
            <p:ph type="title"/>
          </p:nvPr>
        </p:nvSpPr>
        <p:spPr>
          <a:xfrm>
            <a:off x="1341120" y="265176"/>
            <a:ext cx="9509759" cy="1088136"/>
          </a:xfrm>
        </p:spPr>
        <p:txBody>
          <a:bodyPr anchor="b">
            <a:normAutofit/>
          </a:bodyPr>
          <a:lstStyle/>
          <a:p>
            <a:r>
              <a:rPr lang="en-US" dirty="0"/>
              <a:t>Survey High Level Take Aways</a:t>
            </a:r>
            <a:endParaRPr lang="en-US"/>
          </a:p>
        </p:txBody>
      </p:sp>
      <p:graphicFrame>
        <p:nvGraphicFramePr>
          <p:cNvPr id="5" name="Content Placeholder 2">
            <a:extLst>
              <a:ext uri="{FF2B5EF4-FFF2-40B4-BE49-F238E27FC236}">
                <a16:creationId xmlns:a16="http://schemas.microsoft.com/office/drawing/2014/main" id="{68BF0BE8-6F0B-8F7E-C418-072C769421AF}"/>
              </a:ext>
            </a:extLst>
          </p:cNvPr>
          <p:cNvGraphicFramePr>
            <a:graphicFrameLocks noGrp="1"/>
          </p:cNvGraphicFramePr>
          <p:nvPr>
            <p:ph idx="1"/>
          </p:nvPr>
        </p:nvGraphicFramePr>
        <p:xfrm>
          <a:off x="86497" y="1387046"/>
          <a:ext cx="12105503" cy="4083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0847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6998" y="80864"/>
            <a:ext cx="9509759" cy="1088136"/>
          </a:xfrm>
        </p:spPr>
        <p:txBody>
          <a:bodyPr>
            <a:normAutofit fontScale="90000"/>
          </a:bodyPr>
          <a:lstStyle/>
          <a:p>
            <a:pPr algn="ctr" rtl="0">
              <a:defRPr sz="1400" b="0" i="0" u="none" strike="noStrike" kern="1200" spc="0" baseline="0">
                <a:solidFill>
                  <a:sysClr val="windowText" lastClr="000000"/>
                </a:solidFill>
                <a:latin typeface="+mn-lt"/>
                <a:ea typeface="+mn-ea"/>
                <a:cs typeface="+mn-cs"/>
              </a:defRPr>
            </a:pPr>
            <a:r>
              <a:rPr lang="en-US" sz="3200" baseline="0" dirty="0">
                <a:solidFill>
                  <a:schemeClr val="tx1"/>
                </a:solidFill>
              </a:rPr>
              <a:t>CAN Community Survey: Q1- I think the present location of the Y (201 Talbot Ave) serves the community well. </a:t>
            </a:r>
          </a:p>
        </p:txBody>
      </p:sp>
      <p:grpSp>
        <p:nvGrpSpPr>
          <p:cNvPr id="29" name="Group 28">
            <a:extLst>
              <a:ext uri="{FF2B5EF4-FFF2-40B4-BE49-F238E27FC236}">
                <a16:creationId xmlns:a16="http://schemas.microsoft.com/office/drawing/2014/main" id="{C1813C47-3A7F-2298-3610-41074A0032EF}"/>
              </a:ext>
            </a:extLst>
          </p:cNvPr>
          <p:cNvGrpSpPr/>
          <p:nvPr/>
        </p:nvGrpSpPr>
        <p:grpSpPr>
          <a:xfrm>
            <a:off x="231684" y="1350334"/>
            <a:ext cx="11720386" cy="5235399"/>
            <a:chOff x="150280" y="1308789"/>
            <a:chExt cx="11874843" cy="5376215"/>
          </a:xfrm>
        </p:grpSpPr>
        <p:pic>
          <p:nvPicPr>
            <p:cNvPr id="17" name="Picture 16">
              <a:extLst>
                <a:ext uri="{FF2B5EF4-FFF2-40B4-BE49-F238E27FC236}">
                  <a16:creationId xmlns:a16="http://schemas.microsoft.com/office/drawing/2014/main" id="{8C5BB387-BFE3-754A-95B2-1C4BA57EB9B6}"/>
                </a:ext>
              </a:extLst>
            </p:cNvPr>
            <p:cNvPicPr>
              <a:picLocks noChangeAspect="1"/>
            </p:cNvPicPr>
            <p:nvPr/>
          </p:nvPicPr>
          <p:blipFill rotWithShape="1">
            <a:blip r:embed="rId2">
              <a:alphaModFix/>
              <a:extLst>
                <a:ext uri="{BEBA8EAE-BF5A-486C-A8C5-ECC9F3942E4B}">
                  <a14:imgProps xmlns:a14="http://schemas.microsoft.com/office/drawing/2010/main">
                    <a14:imgLayer r:embed="rId3">
                      <a14:imgEffect>
                        <a14:sharpenSoften amount="50000"/>
                      </a14:imgEffect>
                      <a14:imgEffect>
                        <a14:saturation sat="54000"/>
                      </a14:imgEffect>
                    </a14:imgLayer>
                  </a14:imgProps>
                </a:ext>
              </a:extLst>
            </a:blip>
            <a:srcRect t="11149"/>
            <a:stretch/>
          </p:blipFill>
          <p:spPr>
            <a:xfrm>
              <a:off x="150280" y="1308789"/>
              <a:ext cx="11874843" cy="5376215"/>
            </a:xfrm>
            <a:prstGeom prst="rect">
              <a:avLst/>
            </a:prstGeom>
            <a:ln>
              <a:solidFill>
                <a:schemeClr val="tx1"/>
              </a:solidFill>
            </a:ln>
          </p:spPr>
        </p:pic>
        <p:grpSp>
          <p:nvGrpSpPr>
            <p:cNvPr id="27" name="Group 26">
              <a:extLst>
                <a:ext uri="{FF2B5EF4-FFF2-40B4-BE49-F238E27FC236}">
                  <a16:creationId xmlns:a16="http://schemas.microsoft.com/office/drawing/2014/main" id="{38D04C29-6901-0817-38C0-D86598902325}"/>
                </a:ext>
              </a:extLst>
            </p:cNvPr>
            <p:cNvGrpSpPr/>
            <p:nvPr/>
          </p:nvGrpSpPr>
          <p:grpSpPr>
            <a:xfrm>
              <a:off x="2332939" y="1341741"/>
              <a:ext cx="7799602" cy="5343263"/>
              <a:chOff x="2332939" y="1242887"/>
              <a:chExt cx="7799602" cy="5343263"/>
            </a:xfrm>
          </p:grpSpPr>
          <p:sp>
            <p:nvSpPr>
              <p:cNvPr id="19" name="Arrow: Striped Right 18">
                <a:extLst>
                  <a:ext uri="{FF2B5EF4-FFF2-40B4-BE49-F238E27FC236}">
                    <a16:creationId xmlns:a16="http://schemas.microsoft.com/office/drawing/2014/main" id="{AA35170F-FAB3-99FB-1053-DBFAE7DE0CAF}"/>
                  </a:ext>
                </a:extLst>
              </p:cNvPr>
              <p:cNvSpPr/>
              <p:nvPr/>
            </p:nvSpPr>
            <p:spPr>
              <a:xfrm>
                <a:off x="6598507" y="1242887"/>
                <a:ext cx="3534034" cy="1155603"/>
              </a:xfrm>
              <a:prstGeom prst="stripedRightArrow">
                <a:avLst>
                  <a:gd name="adj1" fmla="val 50000"/>
                  <a:gd name="adj2" fmla="val 23268"/>
                </a:avLst>
              </a:prstGeom>
              <a:solidFill>
                <a:schemeClr val="bg1"/>
              </a:solidFill>
              <a:effectLst>
                <a:glow rad="63500">
                  <a:schemeClr val="accent5">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84% moved slider between 51-100 </a:t>
                </a:r>
                <a:r>
                  <a:rPr lang="en-US" sz="1600" dirty="0">
                    <a:solidFill>
                      <a:schemeClr val="tx1"/>
                    </a:solidFill>
                  </a:rPr>
                  <a:t>(well to very well range)</a:t>
                </a:r>
                <a:endParaRPr lang="en-US" dirty="0"/>
              </a:p>
            </p:txBody>
          </p:sp>
          <p:sp>
            <p:nvSpPr>
              <p:cNvPr id="20" name="TextBox 19">
                <a:extLst>
                  <a:ext uri="{FF2B5EF4-FFF2-40B4-BE49-F238E27FC236}">
                    <a16:creationId xmlns:a16="http://schemas.microsoft.com/office/drawing/2014/main" id="{50BA95BB-8F40-FB77-DE80-5B0074F8D014}"/>
                  </a:ext>
                </a:extLst>
              </p:cNvPr>
              <p:cNvSpPr txBox="1"/>
              <p:nvPr/>
            </p:nvSpPr>
            <p:spPr>
              <a:xfrm>
                <a:off x="8868467" y="2693227"/>
                <a:ext cx="967699" cy="261610"/>
              </a:xfrm>
              <a:prstGeom prst="rect">
                <a:avLst/>
              </a:prstGeom>
              <a:noFill/>
            </p:spPr>
            <p:txBody>
              <a:bodyPr wrap="square" rtlCol="0">
                <a:spAutoFit/>
              </a:bodyPr>
              <a:lstStyle/>
              <a:p>
                <a:r>
                  <a:rPr lang="en-US" sz="1100" dirty="0"/>
                  <a:t>average</a:t>
                </a:r>
              </a:p>
            </p:txBody>
          </p:sp>
          <p:sp>
            <p:nvSpPr>
              <p:cNvPr id="22" name="Oval 21">
                <a:extLst>
                  <a:ext uri="{FF2B5EF4-FFF2-40B4-BE49-F238E27FC236}">
                    <a16:creationId xmlns:a16="http://schemas.microsoft.com/office/drawing/2014/main" id="{4B4A6BA8-5F60-A12D-AA89-5A2CBBB768F6}"/>
                  </a:ext>
                </a:extLst>
              </p:cNvPr>
              <p:cNvSpPr/>
              <p:nvPr/>
            </p:nvSpPr>
            <p:spPr>
              <a:xfrm>
                <a:off x="2332939" y="6171933"/>
                <a:ext cx="539148" cy="414217"/>
              </a:xfrm>
              <a:prstGeom prst="ellipse">
                <a:avLst/>
              </a:prstGeom>
              <a:noFill/>
              <a:ln>
                <a:solidFill>
                  <a:srgbClr val="FF0000"/>
                </a:solidFill>
              </a:ln>
              <a:effectLst>
                <a:glow rad="63500">
                  <a:schemeClr val="accent5">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D37C03AA-3F52-DDC1-60C1-A54D31D6DB97}"/>
                  </a:ext>
                </a:extLst>
              </p:cNvPr>
              <p:cNvSpPr/>
              <p:nvPr/>
            </p:nvSpPr>
            <p:spPr>
              <a:xfrm>
                <a:off x="8770685" y="2398489"/>
                <a:ext cx="814099" cy="677550"/>
              </a:xfrm>
              <a:prstGeom prst="ellipse">
                <a:avLst/>
              </a:prstGeom>
              <a:noFill/>
              <a:ln>
                <a:solidFill>
                  <a:srgbClr val="FF0000"/>
                </a:solidFill>
              </a:ln>
              <a:effectLst>
                <a:glow rad="63500">
                  <a:schemeClr val="accent5">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57868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ECCDB5F-6A75-DD7E-3C45-FF4A889E3F08}"/>
              </a:ext>
            </a:extLst>
          </p:cNvPr>
          <p:cNvSpPr txBox="1"/>
          <p:nvPr/>
        </p:nvSpPr>
        <p:spPr>
          <a:xfrm>
            <a:off x="1860697" y="1646504"/>
            <a:ext cx="8803757" cy="3564990"/>
          </a:xfrm>
          <a:prstGeom prst="rect">
            <a:avLst/>
          </a:prstGeom>
          <a:noFill/>
          <a:effectLst>
            <a:glow>
              <a:schemeClr val="tx1">
                <a:alpha val="40000"/>
              </a:schemeClr>
            </a:glow>
          </a:effectLst>
        </p:spPr>
        <p:style>
          <a:lnRef idx="2">
            <a:schemeClr val="dk1"/>
          </a:lnRef>
          <a:fillRef idx="1">
            <a:schemeClr val="lt1"/>
          </a:fillRef>
          <a:effectRef idx="0">
            <a:schemeClr val="dk1"/>
          </a:effectRef>
          <a:fontRef idx="minor">
            <a:schemeClr val="dk1"/>
          </a:fontRef>
        </p:style>
        <p:txBody>
          <a:bodyPr wrap="square" rtlCol="0">
            <a:spAutoFit/>
          </a:bodyPr>
          <a:lstStyle/>
          <a:p>
            <a:endParaRPr lang="en-US" dirty="0"/>
          </a:p>
        </p:txBody>
      </p:sp>
      <p:sp>
        <p:nvSpPr>
          <p:cNvPr id="7" name="Title 1"/>
          <p:cNvSpPr txBox="1">
            <a:spLocks/>
          </p:cNvSpPr>
          <p:nvPr/>
        </p:nvSpPr>
        <p:spPr>
          <a:xfrm>
            <a:off x="963440" y="83156"/>
            <a:ext cx="10598270" cy="1088136"/>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3800" kern="1200">
                <a:solidFill>
                  <a:schemeClr val="accent2">
                    <a:lumMod val="50000"/>
                  </a:schemeClr>
                </a:solidFill>
                <a:latin typeface="+mj-lt"/>
                <a:ea typeface="+mj-ea"/>
                <a:cs typeface="+mj-cs"/>
              </a:defRPr>
            </a:lvl1pPr>
          </a:lstStyle>
          <a:p>
            <a:pPr algn="ctr">
              <a:defRPr sz="1400" b="0" i="0" u="none" strike="noStrike" kern="1200" spc="0" baseline="0">
                <a:solidFill>
                  <a:sysClr val="windowText" lastClr="000000"/>
                </a:solidFill>
                <a:latin typeface="+mn-lt"/>
                <a:ea typeface="+mn-ea"/>
                <a:cs typeface="+mn-cs"/>
              </a:defRPr>
            </a:pPr>
            <a:r>
              <a:rPr lang="en-US" sz="3200" baseline="0" dirty="0">
                <a:solidFill>
                  <a:schemeClr val="tx1"/>
                </a:solidFill>
              </a:rPr>
              <a:t>CAN Community Survey: </a:t>
            </a:r>
            <a:r>
              <a:rPr lang="en-US" sz="3200" dirty="0">
                <a:solidFill>
                  <a:schemeClr val="tx1"/>
                </a:solidFill>
                <a:latin typeface="+mn-lt"/>
                <a:ea typeface="+mn-ea"/>
                <a:cs typeface="+mn-cs"/>
              </a:rPr>
              <a:t>Q2 - Please specify any perceived benefits in moving the Y to the CWDI Waterfront property.</a:t>
            </a:r>
          </a:p>
        </p:txBody>
      </p:sp>
      <p:pic>
        <p:nvPicPr>
          <p:cNvPr id="11" name="Picture 10">
            <a:extLst>
              <a:ext uri="{FF2B5EF4-FFF2-40B4-BE49-F238E27FC236}">
                <a16:creationId xmlns:a16="http://schemas.microsoft.com/office/drawing/2014/main" id="{DCBBF8FC-0231-ACC5-459A-2EE84C58CDF9}"/>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1096" t="6563" r="21826"/>
          <a:stretch/>
        </p:blipFill>
        <p:spPr>
          <a:xfrm>
            <a:off x="1860697" y="1646505"/>
            <a:ext cx="7703639" cy="3564990"/>
          </a:xfrm>
          <a:prstGeom prst="rect">
            <a:avLst/>
          </a:prstGeom>
          <a:ln w="19050">
            <a:solidFill>
              <a:schemeClr val="bg1">
                <a:lumMod val="50000"/>
              </a:schemeClr>
            </a:solidFill>
          </a:ln>
        </p:spPr>
      </p:pic>
      <p:sp>
        <p:nvSpPr>
          <p:cNvPr id="2" name="TextBox 1">
            <a:extLst>
              <a:ext uri="{FF2B5EF4-FFF2-40B4-BE49-F238E27FC236}">
                <a16:creationId xmlns:a16="http://schemas.microsoft.com/office/drawing/2014/main" id="{9EFE772C-CBBA-AC09-BA61-F22225201873}"/>
              </a:ext>
            </a:extLst>
          </p:cNvPr>
          <p:cNvSpPr txBox="1"/>
          <p:nvPr/>
        </p:nvSpPr>
        <p:spPr>
          <a:xfrm>
            <a:off x="3037702" y="5537638"/>
            <a:ext cx="6116595" cy="369332"/>
          </a:xfrm>
          <a:prstGeom prst="rect">
            <a:avLst/>
          </a:prstGeom>
          <a:noFill/>
        </p:spPr>
        <p:txBody>
          <a:bodyPr wrap="square" rtlCol="0">
            <a:spAutoFit/>
          </a:bodyPr>
          <a:lstStyle/>
          <a:p>
            <a:pPr algn="ctr"/>
            <a:r>
              <a:rPr lang="en-US" dirty="0"/>
              <a:t>Display by Single Category</a:t>
            </a:r>
          </a:p>
        </p:txBody>
      </p:sp>
      <p:graphicFrame>
        <p:nvGraphicFramePr>
          <p:cNvPr id="3" name="Table 2">
            <a:extLst>
              <a:ext uri="{FF2B5EF4-FFF2-40B4-BE49-F238E27FC236}">
                <a16:creationId xmlns:a16="http://schemas.microsoft.com/office/drawing/2014/main" id="{40B0A245-A478-1589-2BD3-D7D8308FDD9F}"/>
              </a:ext>
            </a:extLst>
          </p:cNvPr>
          <p:cNvGraphicFramePr>
            <a:graphicFrameLocks noGrp="1"/>
          </p:cNvGraphicFramePr>
          <p:nvPr/>
        </p:nvGraphicFramePr>
        <p:xfrm>
          <a:off x="9564337" y="1646504"/>
          <a:ext cx="1100117" cy="3580267"/>
        </p:xfrm>
        <a:graphic>
          <a:graphicData uri="http://schemas.openxmlformats.org/drawingml/2006/table">
            <a:tbl>
              <a:tblPr firstRow="1" bandRow="1">
                <a:tableStyleId>{5DA37D80-6434-44D0-A028-1B22A696006F}</a:tableStyleId>
              </a:tblPr>
              <a:tblGrid>
                <a:gridCol w="1100117">
                  <a:extLst>
                    <a:ext uri="{9D8B030D-6E8A-4147-A177-3AD203B41FA5}">
                      <a16:colId xmlns:a16="http://schemas.microsoft.com/office/drawing/2014/main" val="495060183"/>
                    </a:ext>
                  </a:extLst>
                </a:gridCol>
              </a:tblGrid>
              <a:tr h="710281">
                <a:tc>
                  <a:txBody>
                    <a:bodyPr/>
                    <a:lstStyle/>
                    <a:p>
                      <a:pPr algn="ctr"/>
                      <a:r>
                        <a:rPr lang="en-US" b="0" dirty="0">
                          <a:solidFill>
                            <a:schemeClr val="bg1">
                              <a:lumMod val="50000"/>
                            </a:schemeClr>
                          </a:solidFill>
                          <a:latin typeface="Abadi" panose="020B0604020104020204" pitchFamily="34" charset="0"/>
                        </a:rPr>
                        <a:t>1.3%</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38458206"/>
                  </a:ext>
                </a:extLst>
              </a:tr>
              <a:tr h="716024">
                <a:tc>
                  <a:txBody>
                    <a:bodyPr/>
                    <a:lstStyle/>
                    <a:p>
                      <a:pPr algn="ctr"/>
                      <a:r>
                        <a:rPr lang="en-US" b="0" dirty="0">
                          <a:solidFill>
                            <a:schemeClr val="bg1">
                              <a:lumMod val="50000"/>
                            </a:schemeClr>
                          </a:solidFill>
                          <a:latin typeface="Abadi" panose="020B0604020104020204" pitchFamily="34" charset="0"/>
                        </a:rPr>
                        <a:t>11.7%</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56036852"/>
                  </a:ext>
                </a:extLst>
              </a:tr>
              <a:tr h="723014">
                <a:tc>
                  <a:txBody>
                    <a:bodyPr/>
                    <a:lstStyle/>
                    <a:p>
                      <a:pPr algn="ctr"/>
                      <a:r>
                        <a:rPr lang="en-US" b="0" dirty="0">
                          <a:solidFill>
                            <a:schemeClr val="bg1">
                              <a:lumMod val="50000"/>
                            </a:schemeClr>
                          </a:solidFill>
                          <a:latin typeface="Abadi" panose="020B0604020104020204" pitchFamily="34" charset="0"/>
                        </a:rPr>
                        <a:t>1.5%</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17239350"/>
                  </a:ext>
                </a:extLst>
              </a:tr>
              <a:tr h="712382">
                <a:tc>
                  <a:txBody>
                    <a:bodyPr/>
                    <a:lstStyle/>
                    <a:p>
                      <a:pPr algn="ctr"/>
                      <a:r>
                        <a:rPr lang="en-US" b="0" dirty="0">
                          <a:solidFill>
                            <a:schemeClr val="bg1">
                              <a:lumMod val="50000"/>
                            </a:schemeClr>
                          </a:solidFill>
                          <a:latin typeface="Abadi" panose="020B0604020104020204" pitchFamily="34" charset="0"/>
                        </a:rPr>
                        <a:t>14.5%</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45076008"/>
                  </a:ext>
                </a:extLst>
              </a:tr>
              <a:tr h="7185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bg1">
                              <a:lumMod val="50000"/>
                            </a:schemeClr>
                          </a:solidFill>
                          <a:latin typeface="Abadi" panose="020B0604020104020204" pitchFamily="34" charset="0"/>
                        </a:rPr>
                        <a:t>71%</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57410277"/>
                  </a:ext>
                </a:extLst>
              </a:tr>
            </a:tbl>
          </a:graphicData>
        </a:graphic>
      </p:graphicFrame>
      <p:sp>
        <p:nvSpPr>
          <p:cNvPr id="5" name="Rectangle 4">
            <a:extLst>
              <a:ext uri="{FF2B5EF4-FFF2-40B4-BE49-F238E27FC236}">
                <a16:creationId xmlns:a16="http://schemas.microsoft.com/office/drawing/2014/main" id="{AC974F87-1896-F137-B8CF-B6BD554A0516}"/>
              </a:ext>
            </a:extLst>
          </p:cNvPr>
          <p:cNvSpPr/>
          <p:nvPr/>
        </p:nvSpPr>
        <p:spPr>
          <a:xfrm>
            <a:off x="1860697" y="1646503"/>
            <a:ext cx="8803757" cy="3564990"/>
          </a:xfrm>
          <a:prstGeom prst="rect">
            <a:avLst/>
          </a:prstGeom>
          <a:noFill/>
          <a:ln w="6350">
            <a:solidFill>
              <a:schemeClr val="tx1"/>
            </a:solidFill>
          </a:ln>
          <a:effectLst>
            <a:glow rad="101600">
              <a:schemeClr val="tx1">
                <a:alpha val="60000"/>
              </a:schemeClr>
            </a:glow>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1935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364" y="82296"/>
            <a:ext cx="10850879" cy="1088136"/>
          </a:xfrm>
        </p:spPr>
        <p:txBody>
          <a:bodyPr>
            <a:normAutofit fontScale="90000"/>
          </a:bodyPr>
          <a:lstStyle/>
          <a:p>
            <a:pPr algn="ctr" rtl="0">
              <a:defRPr sz="1400" b="0" i="0" u="none" strike="noStrike" kern="1200" spc="0" baseline="0">
                <a:solidFill>
                  <a:sysClr val="windowText" lastClr="000000"/>
                </a:solidFill>
                <a:latin typeface="+mn-lt"/>
                <a:ea typeface="+mn-ea"/>
                <a:cs typeface="+mn-cs"/>
              </a:defRPr>
            </a:pPr>
            <a:r>
              <a:rPr lang="en-US" sz="3200" baseline="0" dirty="0">
                <a:solidFill>
                  <a:schemeClr val="tx1"/>
                </a:solidFill>
              </a:rPr>
              <a:t>CAN Community Survey: Q3 - Please specify any perceived drawbacks in moving the Y to the CWDI Waterfront property.</a:t>
            </a:r>
          </a:p>
        </p:txBody>
      </p:sp>
      <p:pic>
        <p:nvPicPr>
          <p:cNvPr id="6" name="Picture 5">
            <a:extLst>
              <a:ext uri="{FF2B5EF4-FFF2-40B4-BE49-F238E27FC236}">
                <a16:creationId xmlns:a16="http://schemas.microsoft.com/office/drawing/2014/main" id="{DE37ACDD-D428-EA56-1273-85243D21C9B0}"/>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218" t="8516" r="21515" b="470"/>
          <a:stretch/>
        </p:blipFill>
        <p:spPr>
          <a:xfrm>
            <a:off x="1177362" y="1790761"/>
            <a:ext cx="8573401" cy="3161058"/>
          </a:xfrm>
          <a:prstGeom prst="rect">
            <a:avLst/>
          </a:prstGeom>
          <a:ln w="28575">
            <a:solidFill>
              <a:schemeClr val="tx1">
                <a:lumMod val="50000"/>
                <a:lumOff val="50000"/>
              </a:schemeClr>
            </a:solidFill>
          </a:ln>
        </p:spPr>
      </p:pic>
      <p:sp>
        <p:nvSpPr>
          <p:cNvPr id="7" name="TextBox 6">
            <a:extLst>
              <a:ext uri="{FF2B5EF4-FFF2-40B4-BE49-F238E27FC236}">
                <a16:creationId xmlns:a16="http://schemas.microsoft.com/office/drawing/2014/main" id="{AF751857-8772-0918-21D8-63D140826A83}"/>
              </a:ext>
            </a:extLst>
          </p:cNvPr>
          <p:cNvSpPr txBox="1"/>
          <p:nvPr/>
        </p:nvSpPr>
        <p:spPr>
          <a:xfrm>
            <a:off x="3037700" y="5405217"/>
            <a:ext cx="6116595" cy="369332"/>
          </a:xfrm>
          <a:prstGeom prst="rect">
            <a:avLst/>
          </a:prstGeom>
          <a:noFill/>
        </p:spPr>
        <p:txBody>
          <a:bodyPr wrap="square" rtlCol="0">
            <a:spAutoFit/>
          </a:bodyPr>
          <a:lstStyle/>
          <a:p>
            <a:pPr algn="ctr"/>
            <a:r>
              <a:rPr lang="en-US" dirty="0"/>
              <a:t>Display by Single Category</a:t>
            </a:r>
          </a:p>
        </p:txBody>
      </p:sp>
      <p:graphicFrame>
        <p:nvGraphicFramePr>
          <p:cNvPr id="4" name="Table 3">
            <a:extLst>
              <a:ext uri="{FF2B5EF4-FFF2-40B4-BE49-F238E27FC236}">
                <a16:creationId xmlns:a16="http://schemas.microsoft.com/office/drawing/2014/main" id="{3142580C-96B5-E08B-F8AA-8ABCEFC35E5E}"/>
              </a:ext>
            </a:extLst>
          </p:cNvPr>
          <p:cNvGraphicFramePr>
            <a:graphicFrameLocks noGrp="1"/>
          </p:cNvGraphicFramePr>
          <p:nvPr/>
        </p:nvGraphicFramePr>
        <p:xfrm>
          <a:off x="9750762" y="1790761"/>
          <a:ext cx="1100117" cy="3184701"/>
        </p:xfrm>
        <a:graphic>
          <a:graphicData uri="http://schemas.openxmlformats.org/drawingml/2006/table">
            <a:tbl>
              <a:tblPr firstRow="1" bandRow="1">
                <a:tableStyleId>{5DA37D80-6434-44D0-A028-1B22A696006F}</a:tableStyleId>
              </a:tblPr>
              <a:tblGrid>
                <a:gridCol w="1100117">
                  <a:extLst>
                    <a:ext uri="{9D8B030D-6E8A-4147-A177-3AD203B41FA5}">
                      <a16:colId xmlns:a16="http://schemas.microsoft.com/office/drawing/2014/main" val="495060183"/>
                    </a:ext>
                  </a:extLst>
                </a:gridCol>
              </a:tblGrid>
              <a:tr h="707890">
                <a:tc>
                  <a:txBody>
                    <a:bodyPr/>
                    <a:lstStyle/>
                    <a:p>
                      <a:pPr algn="ctr"/>
                      <a:r>
                        <a:rPr lang="en-US" b="0" dirty="0">
                          <a:ln>
                            <a:solidFill>
                              <a:schemeClr val="bg1">
                                <a:lumMod val="75000"/>
                              </a:schemeClr>
                            </a:solidFill>
                          </a:ln>
                          <a:solidFill>
                            <a:schemeClr val="tx1">
                              <a:lumMod val="50000"/>
                              <a:lumOff val="50000"/>
                            </a:schemeClr>
                          </a:solidFill>
                          <a:latin typeface="Abadi" panose="020B0604020104020204" pitchFamily="34" charset="0"/>
                        </a:rPr>
                        <a:t>3.4%</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38458206"/>
                  </a:ext>
                </a:extLst>
              </a:tr>
              <a:tr h="802067">
                <a:tc>
                  <a:txBody>
                    <a:bodyPr/>
                    <a:lstStyle/>
                    <a:p>
                      <a:pPr algn="ctr"/>
                      <a:r>
                        <a:rPr lang="en-US" b="0" dirty="0">
                          <a:ln>
                            <a:solidFill>
                              <a:schemeClr val="bg1">
                                <a:lumMod val="75000"/>
                              </a:schemeClr>
                            </a:solidFill>
                          </a:ln>
                          <a:solidFill>
                            <a:schemeClr val="tx1">
                              <a:lumMod val="50000"/>
                              <a:lumOff val="50000"/>
                            </a:schemeClr>
                          </a:solidFill>
                          <a:latin typeface="Abadi" panose="020B0604020104020204" pitchFamily="34" charset="0"/>
                        </a:rPr>
                        <a:t>50.6%</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56036852"/>
                  </a:ext>
                </a:extLst>
              </a:tr>
              <a:tr h="817787">
                <a:tc>
                  <a:txBody>
                    <a:bodyPr/>
                    <a:lstStyle/>
                    <a:p>
                      <a:pPr algn="ctr"/>
                      <a:r>
                        <a:rPr lang="en-US" b="0" dirty="0">
                          <a:ln>
                            <a:solidFill>
                              <a:schemeClr val="bg1">
                                <a:lumMod val="75000"/>
                              </a:schemeClr>
                            </a:solidFill>
                          </a:ln>
                          <a:solidFill>
                            <a:schemeClr val="tx1">
                              <a:lumMod val="50000"/>
                              <a:lumOff val="50000"/>
                            </a:schemeClr>
                          </a:solidFill>
                          <a:latin typeface="Abadi" panose="020B0604020104020204" pitchFamily="34" charset="0"/>
                        </a:rPr>
                        <a:t>41.7%</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17239350"/>
                  </a:ext>
                </a:extLst>
              </a:tr>
              <a:tr h="856957">
                <a:tc>
                  <a:txBody>
                    <a:bodyPr/>
                    <a:lstStyle/>
                    <a:p>
                      <a:pPr algn="ctr"/>
                      <a:r>
                        <a:rPr lang="en-US" b="0" dirty="0">
                          <a:ln>
                            <a:solidFill>
                              <a:schemeClr val="bg1">
                                <a:lumMod val="75000"/>
                              </a:schemeClr>
                            </a:solidFill>
                          </a:ln>
                          <a:solidFill>
                            <a:schemeClr val="tx1">
                              <a:lumMod val="50000"/>
                              <a:lumOff val="50000"/>
                            </a:schemeClr>
                          </a:solidFill>
                          <a:latin typeface="Abadi" panose="020B0604020104020204" pitchFamily="34" charset="0"/>
                        </a:rPr>
                        <a:t>4.3%</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45076008"/>
                  </a:ext>
                </a:extLst>
              </a:tr>
            </a:tbl>
          </a:graphicData>
        </a:graphic>
      </p:graphicFrame>
      <p:sp>
        <p:nvSpPr>
          <p:cNvPr id="5" name="Rectangle 4">
            <a:extLst>
              <a:ext uri="{FF2B5EF4-FFF2-40B4-BE49-F238E27FC236}">
                <a16:creationId xmlns:a16="http://schemas.microsoft.com/office/drawing/2014/main" id="{6BAF2FB6-6394-1D65-C6EA-D16CAD17F0E7}"/>
              </a:ext>
            </a:extLst>
          </p:cNvPr>
          <p:cNvSpPr/>
          <p:nvPr/>
        </p:nvSpPr>
        <p:spPr>
          <a:xfrm>
            <a:off x="1177362" y="1790761"/>
            <a:ext cx="9662884" cy="3161058"/>
          </a:xfrm>
          <a:prstGeom prst="rect">
            <a:avLst/>
          </a:prstGeom>
          <a:noFill/>
          <a:ln w="6350">
            <a:solidFill>
              <a:schemeClr val="tx1"/>
            </a:solidFill>
          </a:ln>
          <a:effectLst>
            <a:glow rad="101600">
              <a:schemeClr val="tx1">
                <a:alpha val="60000"/>
              </a:schemeClr>
            </a:glow>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4865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C106E8F6-DC8B-1213-59ED-A8C65828D994}"/>
              </a:ext>
            </a:extLst>
          </p:cNvPr>
          <p:cNvGraphicFramePr>
            <a:graphicFrameLocks noGrp="1"/>
          </p:cNvGraphicFramePr>
          <p:nvPr>
            <p:extLst>
              <p:ext uri="{D42A27DB-BD31-4B8C-83A1-F6EECF244321}">
                <p14:modId xmlns:p14="http://schemas.microsoft.com/office/powerpoint/2010/main" val="2149866018"/>
              </p:ext>
            </p:extLst>
          </p:nvPr>
        </p:nvGraphicFramePr>
        <p:xfrm>
          <a:off x="271670" y="1249264"/>
          <a:ext cx="11648660" cy="3760622"/>
        </p:xfrm>
        <a:graphic>
          <a:graphicData uri="http://schemas.openxmlformats.org/drawingml/2006/table">
            <a:tbl>
              <a:tblPr firstRow="1" firstCol="1" bandRow="1"/>
              <a:tblGrid>
                <a:gridCol w="2182119">
                  <a:extLst>
                    <a:ext uri="{9D8B030D-6E8A-4147-A177-3AD203B41FA5}">
                      <a16:colId xmlns:a16="http://schemas.microsoft.com/office/drawing/2014/main" val="3398696185"/>
                    </a:ext>
                  </a:extLst>
                </a:gridCol>
                <a:gridCol w="9466541">
                  <a:extLst>
                    <a:ext uri="{9D8B030D-6E8A-4147-A177-3AD203B41FA5}">
                      <a16:colId xmlns:a16="http://schemas.microsoft.com/office/drawing/2014/main" val="799494055"/>
                    </a:ext>
                  </a:extLst>
                </a:gridCol>
              </a:tblGrid>
              <a:tr h="2267805">
                <a:tc>
                  <a:txBody>
                    <a:bodyPr/>
                    <a:lstStyle/>
                    <a:p>
                      <a:pPr marL="0" marR="0"/>
                      <a:r>
                        <a:rPr lang="en-US" sz="2400" b="1" kern="100" dirty="0">
                          <a:solidFill>
                            <a:srgbClr val="000000"/>
                          </a:solidFill>
                          <a:effectLst/>
                          <a:latin typeface="+mn-lt"/>
                          <a:ea typeface="Aptos" panose="020B0004020202020204" pitchFamily="34" charset="0"/>
                          <a:cs typeface="Aptos" panose="020B0004020202020204" pitchFamily="34" charset="0"/>
                        </a:rPr>
                        <a:t>Y Survey</a:t>
                      </a:r>
                      <a:endParaRPr lang="en-US" sz="2400" kern="100" dirty="0">
                        <a:effectLst/>
                        <a:latin typeface="+mn-lt"/>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indent="-342900">
                        <a:spcBef>
                          <a:spcPts val="0"/>
                        </a:spcBef>
                        <a:spcAft>
                          <a:spcPts val="300"/>
                        </a:spcAft>
                        <a:buFont typeface="Arial" panose="020B0604020202020204" pitchFamily="34" charset="0"/>
                        <a:buChar char="•"/>
                      </a:pPr>
                      <a:r>
                        <a:rPr lang="en-US" sz="2400" u="sng" kern="100" dirty="0">
                          <a:solidFill>
                            <a:schemeClr val="tx1"/>
                          </a:solidFill>
                          <a:effectLst/>
                          <a:latin typeface="+mn-lt"/>
                          <a:ea typeface="Aptos" panose="020B0004020202020204" pitchFamily="34" charset="0"/>
                          <a:cs typeface="Aptos" panose="020B0004020202020204" pitchFamily="34" charset="0"/>
                        </a:rPr>
                        <a:t>Market Survey to potential new members </a:t>
                      </a:r>
                      <a:r>
                        <a:rPr lang="en-US" sz="2400" kern="100" dirty="0">
                          <a:solidFill>
                            <a:schemeClr val="tx1"/>
                          </a:solidFill>
                          <a:effectLst/>
                          <a:latin typeface="+mn-lt"/>
                          <a:ea typeface="Aptos" panose="020B0004020202020204" pitchFamily="34" charset="0"/>
                          <a:cs typeface="Aptos" panose="020B0004020202020204" pitchFamily="34" charset="0"/>
                        </a:rPr>
                        <a:t> </a:t>
                      </a:r>
                    </a:p>
                    <a:p>
                      <a:pPr marL="800100" marR="0" lvl="1" indent="-342900">
                        <a:spcBef>
                          <a:spcPts val="0"/>
                        </a:spcBef>
                        <a:spcAft>
                          <a:spcPts val="300"/>
                        </a:spcAft>
                        <a:buFont typeface="Arial" panose="020B0604020202020204" pitchFamily="34" charset="0"/>
                        <a:buChar char="•"/>
                      </a:pPr>
                      <a:r>
                        <a:rPr lang="en-US" sz="2400" kern="100" dirty="0">
                          <a:solidFill>
                            <a:schemeClr val="tx1"/>
                          </a:solidFill>
                          <a:effectLst/>
                          <a:latin typeface="+mn-lt"/>
                          <a:ea typeface="Aptos" panose="020B0004020202020204" pitchFamily="34" charset="0"/>
                          <a:cs typeface="Aptos" panose="020B0004020202020204" pitchFamily="34" charset="0"/>
                        </a:rPr>
                        <a:t>The survey was sent to random non-Y members to see if they would be interested in joining a Y that had new programs not currently offered at the Dorchester Y.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38182607"/>
                  </a:ext>
                </a:extLst>
              </a:tr>
              <a:tr h="1492817">
                <a:tc>
                  <a:txBody>
                    <a:bodyPr/>
                    <a:lstStyle/>
                    <a:p>
                      <a:pPr marL="0" marR="0"/>
                      <a:r>
                        <a:rPr lang="en-US" sz="2400" b="1" kern="100" dirty="0">
                          <a:solidFill>
                            <a:srgbClr val="000000"/>
                          </a:solidFill>
                          <a:effectLst/>
                          <a:latin typeface="+mn-lt"/>
                          <a:ea typeface="Aptos" panose="020B0004020202020204" pitchFamily="34" charset="0"/>
                          <a:cs typeface="Aptos" panose="020B0004020202020204" pitchFamily="34" charset="0"/>
                        </a:rPr>
                        <a:t>CAN Survey</a:t>
                      </a:r>
                      <a:endParaRPr lang="en-US" sz="2400" kern="100" dirty="0">
                        <a:effectLst/>
                        <a:latin typeface="+mn-lt"/>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indent="-342900">
                        <a:spcBef>
                          <a:spcPts val="0"/>
                        </a:spcBef>
                        <a:spcAft>
                          <a:spcPts val="300"/>
                        </a:spcAft>
                        <a:buFont typeface="Arial" panose="020B0604020202020204" pitchFamily="34" charset="0"/>
                        <a:buChar char="•"/>
                      </a:pPr>
                      <a:r>
                        <a:rPr lang="en-US" sz="2400" u="sng" kern="100" dirty="0">
                          <a:solidFill>
                            <a:schemeClr val="tx1"/>
                          </a:solidFill>
                          <a:effectLst/>
                          <a:latin typeface="+mn-lt"/>
                          <a:ea typeface="Aptos" panose="020B0004020202020204" pitchFamily="34" charset="0"/>
                          <a:cs typeface="Aptos" panose="020B0004020202020204" pitchFamily="34" charset="0"/>
                        </a:rPr>
                        <a:t>Community Feedback on potential Y Relocation </a:t>
                      </a:r>
                      <a:r>
                        <a:rPr lang="en-US" sz="2400" kern="100" dirty="0">
                          <a:solidFill>
                            <a:schemeClr val="tx1"/>
                          </a:solidFill>
                          <a:effectLst/>
                          <a:latin typeface="+mn-lt"/>
                          <a:ea typeface="Aptos" panose="020B0004020202020204" pitchFamily="34" charset="0"/>
                          <a:cs typeface="Aptos" panose="020B0004020202020204" pitchFamily="34" charset="0"/>
                        </a:rPr>
                        <a:t> </a:t>
                      </a:r>
                    </a:p>
                    <a:p>
                      <a:pPr marL="800100" marR="0" lvl="1" indent="-342900" algn="l" defTabSz="914400" rtl="0" eaLnBrk="1" latinLnBrk="0" hangingPunct="1">
                        <a:spcBef>
                          <a:spcPts val="0"/>
                        </a:spcBef>
                        <a:spcAft>
                          <a:spcPts val="300"/>
                        </a:spcAft>
                        <a:buFont typeface="Arial" panose="020B0604020202020204" pitchFamily="34" charset="0"/>
                        <a:buChar char="•"/>
                      </a:pPr>
                      <a:r>
                        <a:rPr lang="en-US" sz="2400" kern="100" dirty="0">
                          <a:solidFill>
                            <a:schemeClr val="tx1"/>
                          </a:solidFill>
                          <a:effectLst/>
                          <a:latin typeface="+mn-lt"/>
                          <a:ea typeface="Aptos" panose="020B0004020202020204" pitchFamily="34" charset="0"/>
                          <a:cs typeface="Aptos" panose="020B0004020202020204" pitchFamily="34" charset="0"/>
                        </a:rPr>
                        <a:t>The survey asked about the benefits &amp; drawbacks of relocating the Y to Cambridge Harbor.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66318075"/>
                  </a:ext>
                </a:extLst>
              </a:tr>
            </a:tbl>
          </a:graphicData>
        </a:graphic>
      </p:graphicFrame>
      <p:sp>
        <p:nvSpPr>
          <p:cNvPr id="2" name="Title 1">
            <a:extLst>
              <a:ext uri="{FF2B5EF4-FFF2-40B4-BE49-F238E27FC236}">
                <a16:creationId xmlns:a16="http://schemas.microsoft.com/office/drawing/2014/main" id="{41E63B7B-07A7-72A4-D3AC-48ED3A2C7DAF}"/>
              </a:ext>
            </a:extLst>
          </p:cNvPr>
          <p:cNvSpPr txBox="1">
            <a:spLocks/>
          </p:cNvSpPr>
          <p:nvPr/>
        </p:nvSpPr>
        <p:spPr>
          <a:xfrm>
            <a:off x="963440" y="83156"/>
            <a:ext cx="10598270" cy="108813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800" kern="1200">
                <a:solidFill>
                  <a:schemeClr val="accent2">
                    <a:lumMod val="50000"/>
                  </a:schemeClr>
                </a:solidFill>
                <a:latin typeface="+mj-lt"/>
                <a:ea typeface="+mj-ea"/>
                <a:cs typeface="+mj-cs"/>
              </a:defRPr>
            </a:lvl1pPr>
          </a:lstStyle>
          <a:p>
            <a:pPr algn="ctr">
              <a:defRPr sz="1400" b="0" i="0" u="none" strike="noStrike" kern="1200" spc="0" baseline="0">
                <a:solidFill>
                  <a:sysClr val="windowText" lastClr="000000"/>
                </a:solidFill>
                <a:latin typeface="+mn-lt"/>
                <a:ea typeface="+mn-ea"/>
                <a:cs typeface="+mn-cs"/>
              </a:defRPr>
            </a:pPr>
            <a:endParaRPr lang="en-US" sz="3200" dirty="0">
              <a:solidFill>
                <a:schemeClr val="tx1"/>
              </a:solidFill>
              <a:latin typeface="+mn-lt"/>
              <a:ea typeface="+mn-ea"/>
              <a:cs typeface="+mn-cs"/>
            </a:endParaRPr>
          </a:p>
        </p:txBody>
      </p:sp>
      <p:sp>
        <p:nvSpPr>
          <p:cNvPr id="3" name="Title 1">
            <a:extLst>
              <a:ext uri="{FF2B5EF4-FFF2-40B4-BE49-F238E27FC236}">
                <a16:creationId xmlns:a16="http://schemas.microsoft.com/office/drawing/2014/main" id="{17AED895-5926-37A0-BD86-523844E72EC1}"/>
              </a:ext>
            </a:extLst>
          </p:cNvPr>
          <p:cNvSpPr txBox="1">
            <a:spLocks/>
          </p:cNvSpPr>
          <p:nvPr/>
        </p:nvSpPr>
        <p:spPr>
          <a:xfrm>
            <a:off x="796865" y="287705"/>
            <a:ext cx="10598270" cy="61504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800" kern="1200">
                <a:solidFill>
                  <a:schemeClr val="accent2">
                    <a:lumMod val="50000"/>
                  </a:schemeClr>
                </a:solidFill>
                <a:latin typeface="+mj-lt"/>
                <a:ea typeface="+mj-ea"/>
                <a:cs typeface="+mj-cs"/>
              </a:defRPr>
            </a:lvl1pPr>
          </a:lstStyle>
          <a:p>
            <a:pPr algn="ctr">
              <a:defRPr sz="1400" b="0" i="0" u="none" strike="noStrike" kern="1200" spc="0" baseline="0">
                <a:solidFill>
                  <a:sysClr val="windowText" lastClr="000000"/>
                </a:solidFill>
                <a:latin typeface="+mn-lt"/>
                <a:ea typeface="+mn-ea"/>
                <a:cs typeface="+mn-cs"/>
              </a:defRPr>
            </a:pPr>
            <a:r>
              <a:rPr lang="en-US" sz="3600" baseline="0" dirty="0">
                <a:solidFill>
                  <a:schemeClr val="tx1"/>
                </a:solidFill>
              </a:rPr>
              <a:t>Differences in Survey Purpose</a:t>
            </a:r>
            <a:endParaRPr lang="en-US" sz="3600" dirty="0">
              <a:solidFill>
                <a:schemeClr val="tx1"/>
              </a:solidFill>
              <a:latin typeface="+mn-lt"/>
              <a:ea typeface="+mn-ea"/>
              <a:cs typeface="+mn-cs"/>
            </a:endParaRPr>
          </a:p>
        </p:txBody>
      </p:sp>
    </p:spTree>
    <p:extLst>
      <p:ext uri="{BB962C8B-B14F-4D97-AF65-F5344CB8AC3E}">
        <p14:creationId xmlns:p14="http://schemas.microsoft.com/office/powerpoint/2010/main" val="3617065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C106E8F6-DC8B-1213-59ED-A8C65828D994}"/>
              </a:ext>
            </a:extLst>
          </p:cNvPr>
          <p:cNvGraphicFramePr>
            <a:graphicFrameLocks noGrp="1"/>
          </p:cNvGraphicFramePr>
          <p:nvPr>
            <p:extLst>
              <p:ext uri="{D42A27DB-BD31-4B8C-83A1-F6EECF244321}">
                <p14:modId xmlns:p14="http://schemas.microsoft.com/office/powerpoint/2010/main" val="2899970367"/>
              </p:ext>
            </p:extLst>
          </p:nvPr>
        </p:nvGraphicFramePr>
        <p:xfrm>
          <a:off x="346098" y="932957"/>
          <a:ext cx="11648660" cy="5054293"/>
        </p:xfrm>
        <a:graphic>
          <a:graphicData uri="http://schemas.openxmlformats.org/drawingml/2006/table">
            <a:tbl>
              <a:tblPr firstRow="1" firstCol="1" bandRow="1"/>
              <a:tblGrid>
                <a:gridCol w="2182119">
                  <a:extLst>
                    <a:ext uri="{9D8B030D-6E8A-4147-A177-3AD203B41FA5}">
                      <a16:colId xmlns:a16="http://schemas.microsoft.com/office/drawing/2014/main" val="3398696185"/>
                    </a:ext>
                  </a:extLst>
                </a:gridCol>
                <a:gridCol w="9466541">
                  <a:extLst>
                    <a:ext uri="{9D8B030D-6E8A-4147-A177-3AD203B41FA5}">
                      <a16:colId xmlns:a16="http://schemas.microsoft.com/office/drawing/2014/main" val="799494055"/>
                    </a:ext>
                  </a:extLst>
                </a:gridCol>
              </a:tblGrid>
              <a:tr h="1647168">
                <a:tc>
                  <a:txBody>
                    <a:bodyPr/>
                    <a:lstStyle/>
                    <a:p>
                      <a:pPr marL="0" marR="0"/>
                      <a:r>
                        <a:rPr lang="en-US" sz="2400" b="1" kern="100" dirty="0">
                          <a:solidFill>
                            <a:srgbClr val="000000"/>
                          </a:solidFill>
                          <a:effectLst/>
                          <a:latin typeface="+mn-lt"/>
                          <a:ea typeface="Aptos" panose="020B0004020202020204" pitchFamily="34" charset="0"/>
                          <a:cs typeface="Aptos" panose="020B0004020202020204" pitchFamily="34" charset="0"/>
                        </a:rPr>
                        <a:t>Y Survey</a:t>
                      </a:r>
                      <a:r>
                        <a:rPr lang="en-US" sz="3200" b="1" kern="100" baseline="30000" dirty="0">
                          <a:solidFill>
                            <a:srgbClr val="000000"/>
                          </a:solidFill>
                          <a:effectLst/>
                          <a:latin typeface="+mn-lt"/>
                          <a:ea typeface="Aptos" panose="020B0004020202020204" pitchFamily="34" charset="0"/>
                          <a:cs typeface="Aptos" panose="020B0004020202020204" pitchFamily="34" charset="0"/>
                        </a:rPr>
                        <a:t>1</a:t>
                      </a:r>
                      <a:endParaRPr lang="en-US" sz="2400" kern="100" baseline="30000" dirty="0">
                        <a:effectLst/>
                        <a:latin typeface="+mn-lt"/>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indent="-342900">
                        <a:spcBef>
                          <a:spcPts val="0"/>
                        </a:spcBef>
                        <a:spcAft>
                          <a:spcPts val="300"/>
                        </a:spcAft>
                        <a:buFont typeface="Arial" panose="020B0604020202020204" pitchFamily="34" charset="0"/>
                        <a:buChar char="•"/>
                      </a:pPr>
                      <a:r>
                        <a:rPr lang="en-US" sz="2400" u="sng" kern="100" dirty="0">
                          <a:solidFill>
                            <a:srgbClr val="000000"/>
                          </a:solidFill>
                          <a:effectLst/>
                          <a:latin typeface="+mn-lt"/>
                          <a:ea typeface="Aptos" panose="020B0004020202020204" pitchFamily="34" charset="0"/>
                          <a:cs typeface="Aptos" panose="020B0004020202020204" pitchFamily="34" charset="0"/>
                        </a:rPr>
                        <a:t>Sample Size</a:t>
                      </a:r>
                      <a:r>
                        <a:rPr lang="en-US" sz="2400" kern="100" dirty="0">
                          <a:solidFill>
                            <a:srgbClr val="000000"/>
                          </a:solidFill>
                          <a:effectLst/>
                          <a:latin typeface="+mn-lt"/>
                          <a:ea typeface="Aptos" panose="020B0004020202020204" pitchFamily="34" charset="0"/>
                          <a:cs typeface="Aptos" panose="020B0004020202020204" pitchFamily="34" charset="0"/>
                        </a:rPr>
                        <a:t>: </a:t>
                      </a:r>
                      <a:r>
                        <a:rPr lang="en-US" sz="2400" kern="100" dirty="0">
                          <a:solidFill>
                            <a:srgbClr val="0070C0"/>
                          </a:solidFill>
                          <a:effectLst/>
                          <a:latin typeface="+mn-lt"/>
                          <a:ea typeface="Aptos" panose="020B0004020202020204" pitchFamily="34" charset="0"/>
                          <a:cs typeface="Aptos" panose="020B0004020202020204" pitchFamily="34" charset="0"/>
                        </a:rPr>
                        <a:t>814 </a:t>
                      </a:r>
                      <a:r>
                        <a:rPr lang="en-US" sz="2400" u="sng" kern="100" dirty="0">
                          <a:solidFill>
                            <a:srgbClr val="0070C0"/>
                          </a:solidFill>
                          <a:effectLst/>
                          <a:latin typeface="+mn-lt"/>
                          <a:ea typeface="Aptos" panose="020B0004020202020204" pitchFamily="34" charset="0"/>
                          <a:cs typeface="Aptos" panose="020B0004020202020204" pitchFamily="34" charset="0"/>
                        </a:rPr>
                        <a:t>phone interviews </a:t>
                      </a:r>
                      <a:r>
                        <a:rPr lang="en-US" sz="2400" kern="100" dirty="0">
                          <a:solidFill>
                            <a:schemeClr val="tx1"/>
                          </a:solidFill>
                          <a:effectLst/>
                          <a:latin typeface="+mn-lt"/>
                          <a:ea typeface="Aptos" panose="020B0004020202020204" pitchFamily="34" charset="0"/>
                          <a:cs typeface="Aptos" panose="020B0004020202020204" pitchFamily="34" charset="0"/>
                        </a:rPr>
                        <a:t>from</a:t>
                      </a:r>
                      <a:r>
                        <a:rPr lang="en-US" sz="2400" kern="100" dirty="0">
                          <a:solidFill>
                            <a:srgbClr val="0070C0"/>
                          </a:solidFill>
                          <a:effectLst/>
                          <a:latin typeface="+mn-lt"/>
                          <a:ea typeface="Aptos" panose="020B0004020202020204" pitchFamily="34" charset="0"/>
                          <a:cs typeface="Aptos" panose="020B0004020202020204" pitchFamily="34" charset="0"/>
                        </a:rPr>
                        <a:t> </a:t>
                      </a:r>
                      <a:r>
                        <a:rPr lang="en-US" sz="2400" kern="100" dirty="0">
                          <a:solidFill>
                            <a:srgbClr val="000000"/>
                          </a:solidFill>
                          <a:effectLst/>
                          <a:latin typeface="+mn-lt"/>
                          <a:ea typeface="Aptos" panose="020B0004020202020204" pitchFamily="34" charset="0"/>
                          <a:cs typeface="Aptos" panose="020B0004020202020204" pitchFamily="34" charset="0"/>
                        </a:rPr>
                        <a:t>Dorchester County</a:t>
                      </a:r>
                    </a:p>
                    <a:p>
                      <a:pPr marL="342900" marR="0" indent="-342900">
                        <a:spcBef>
                          <a:spcPts val="0"/>
                        </a:spcBef>
                        <a:spcAft>
                          <a:spcPts val="300"/>
                        </a:spcAft>
                        <a:buFont typeface="Arial" panose="020B0604020202020204" pitchFamily="34" charset="0"/>
                        <a:buChar char="•"/>
                      </a:pPr>
                      <a:endParaRPr lang="en-US" sz="900" kern="100" dirty="0">
                        <a:solidFill>
                          <a:srgbClr val="000000"/>
                        </a:solidFill>
                        <a:effectLst/>
                        <a:latin typeface="+mn-lt"/>
                        <a:ea typeface="Aptos" panose="020B0004020202020204" pitchFamily="34" charset="0"/>
                        <a:cs typeface="Aptos" panose="020B0004020202020204" pitchFamily="34" charset="0"/>
                      </a:endParaRPr>
                    </a:p>
                    <a:p>
                      <a:pPr marL="342900" marR="0" indent="-342900">
                        <a:spcBef>
                          <a:spcPts val="0"/>
                        </a:spcBef>
                        <a:spcAft>
                          <a:spcPts val="300"/>
                        </a:spcAft>
                        <a:buFont typeface="Arial" panose="020B0604020202020204" pitchFamily="34" charset="0"/>
                        <a:buChar char="•"/>
                      </a:pPr>
                      <a:r>
                        <a:rPr lang="en-US" sz="2400" u="sng" kern="100" dirty="0">
                          <a:solidFill>
                            <a:srgbClr val="000000"/>
                          </a:solidFill>
                          <a:effectLst/>
                          <a:latin typeface="+mn-lt"/>
                          <a:ea typeface="Aptos" panose="020B0004020202020204" pitchFamily="34" charset="0"/>
                          <a:cs typeface="Aptos" panose="020B0004020202020204" pitchFamily="34" charset="0"/>
                        </a:rPr>
                        <a:t>Reach</a:t>
                      </a:r>
                      <a:r>
                        <a:rPr lang="en-US" sz="2400" kern="100" dirty="0">
                          <a:solidFill>
                            <a:srgbClr val="000000"/>
                          </a:solidFill>
                          <a:effectLst/>
                          <a:latin typeface="+mn-lt"/>
                          <a:ea typeface="Aptos" panose="020B0004020202020204" pitchFamily="34" charset="0"/>
                          <a:cs typeface="Aptos" panose="020B0004020202020204" pitchFamily="34" charset="0"/>
                        </a:rPr>
                        <a:t>: unknown</a:t>
                      </a:r>
                    </a:p>
                    <a:p>
                      <a:pPr marL="342900" marR="0" indent="-342900">
                        <a:spcBef>
                          <a:spcPts val="0"/>
                        </a:spcBef>
                        <a:spcAft>
                          <a:spcPts val="300"/>
                        </a:spcAft>
                        <a:buFont typeface="Arial" panose="020B0604020202020204" pitchFamily="34" charset="0"/>
                        <a:buChar char="•"/>
                      </a:pPr>
                      <a:endParaRPr lang="en-US" sz="900" kern="100" dirty="0">
                        <a:solidFill>
                          <a:srgbClr val="000000"/>
                        </a:solidFill>
                        <a:effectLst/>
                        <a:latin typeface="+mn-lt"/>
                        <a:ea typeface="Aptos" panose="020B0004020202020204" pitchFamily="34" charset="0"/>
                        <a:cs typeface="Aptos" panose="020B0004020202020204" pitchFamily="34" charset="0"/>
                      </a:endParaRPr>
                    </a:p>
                    <a:p>
                      <a:pPr marL="342900" marR="0" lvl="0" indent="-3429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2400" u="sng" kern="100" dirty="0">
                          <a:solidFill>
                            <a:srgbClr val="000000"/>
                          </a:solidFill>
                          <a:effectLst/>
                          <a:latin typeface="+mn-lt"/>
                          <a:ea typeface="Aptos" panose="020B0004020202020204" pitchFamily="34" charset="0"/>
                          <a:cs typeface="Aptos" panose="020B0004020202020204" pitchFamily="34" charset="0"/>
                        </a:rPr>
                        <a:t>Sampling Method</a:t>
                      </a:r>
                      <a:r>
                        <a:rPr lang="en-US" sz="2400" u="none" kern="100" dirty="0">
                          <a:solidFill>
                            <a:srgbClr val="000000"/>
                          </a:solidFill>
                          <a:effectLst/>
                          <a:latin typeface="+mn-lt"/>
                          <a:ea typeface="Aptos" panose="020B0004020202020204" pitchFamily="34" charset="0"/>
                          <a:cs typeface="Aptos" panose="020B0004020202020204" pitchFamily="34" charset="0"/>
                        </a:rPr>
                        <a:t>: </a:t>
                      </a:r>
                      <a:r>
                        <a:rPr lang="en-US" sz="2400" kern="100" dirty="0">
                          <a:solidFill>
                            <a:srgbClr val="000000"/>
                          </a:solidFill>
                          <a:effectLst/>
                          <a:latin typeface="+mn-lt"/>
                          <a:ea typeface="Aptos" panose="020B0004020202020204" pitchFamily="34" charset="0"/>
                          <a:cs typeface="Aptos" panose="020B0004020202020204" pitchFamily="34" charset="0"/>
                        </a:rPr>
                        <a:t>Random Sample (</a:t>
                      </a:r>
                      <a:r>
                        <a:rPr lang="en-US" sz="2400" u="sng" kern="100" dirty="0">
                          <a:solidFill>
                            <a:srgbClr val="000000"/>
                          </a:solidFill>
                          <a:effectLst/>
                          <a:latin typeface="+mn-lt"/>
                          <a:ea typeface="Aptos" panose="020B0004020202020204" pitchFamily="34" charset="0"/>
                          <a:cs typeface="Aptos" panose="020B0004020202020204" pitchFamily="34" charset="0"/>
                        </a:rPr>
                        <a:t>excluded</a:t>
                      </a:r>
                      <a:r>
                        <a:rPr lang="en-US" sz="2400" kern="100" dirty="0">
                          <a:solidFill>
                            <a:srgbClr val="000000"/>
                          </a:solidFill>
                          <a:effectLst/>
                          <a:latin typeface="+mn-lt"/>
                          <a:ea typeface="Aptos" panose="020B0004020202020204" pitchFamily="34" charset="0"/>
                          <a:cs typeface="Aptos" panose="020B0004020202020204" pitchFamily="34" charset="0"/>
                        </a:rPr>
                        <a:t> Y members)  </a:t>
                      </a:r>
                      <a:endParaRPr lang="en-US" sz="2400" kern="100" dirty="0">
                        <a:effectLst/>
                        <a:latin typeface="+mn-lt"/>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38182607"/>
                  </a:ext>
                </a:extLst>
              </a:tr>
              <a:tr h="3407125">
                <a:tc>
                  <a:txBody>
                    <a:bodyPr/>
                    <a:lstStyle/>
                    <a:p>
                      <a:pPr marL="0" marR="0"/>
                      <a:r>
                        <a:rPr lang="en-US" sz="2400" b="1" kern="100" dirty="0">
                          <a:solidFill>
                            <a:srgbClr val="000000"/>
                          </a:solidFill>
                          <a:effectLst/>
                          <a:latin typeface="+mn-lt"/>
                          <a:ea typeface="Aptos" panose="020B0004020202020204" pitchFamily="34" charset="0"/>
                          <a:cs typeface="Aptos" panose="020B0004020202020204" pitchFamily="34" charset="0"/>
                        </a:rPr>
                        <a:t>CAN Survey</a:t>
                      </a:r>
                      <a:endParaRPr lang="en-US" sz="2400" kern="100" dirty="0">
                        <a:effectLst/>
                        <a:latin typeface="+mn-lt"/>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indent="-342900">
                        <a:spcBef>
                          <a:spcPts val="0"/>
                        </a:spcBef>
                        <a:spcAft>
                          <a:spcPts val="300"/>
                        </a:spcAft>
                        <a:buFont typeface="Arial" panose="020B0604020202020204" pitchFamily="34" charset="0"/>
                        <a:buChar char="•"/>
                      </a:pPr>
                      <a:endParaRPr lang="en-US" sz="100" u="sng" kern="100" dirty="0">
                        <a:solidFill>
                          <a:srgbClr val="000000"/>
                        </a:solidFill>
                        <a:effectLst/>
                        <a:latin typeface="+mn-lt"/>
                        <a:ea typeface="Aptos" panose="020B0004020202020204" pitchFamily="34" charset="0"/>
                        <a:cs typeface="Aptos" panose="020B0004020202020204" pitchFamily="34" charset="0"/>
                      </a:endParaRPr>
                    </a:p>
                    <a:p>
                      <a:pPr marL="342900" marR="0" indent="-342900">
                        <a:spcBef>
                          <a:spcPts val="0"/>
                        </a:spcBef>
                        <a:spcAft>
                          <a:spcPts val="300"/>
                        </a:spcAft>
                        <a:buFont typeface="Arial" panose="020B0604020202020204" pitchFamily="34" charset="0"/>
                        <a:buChar char="•"/>
                      </a:pPr>
                      <a:r>
                        <a:rPr lang="en-US" sz="2400" u="sng" kern="100" dirty="0">
                          <a:solidFill>
                            <a:srgbClr val="000000"/>
                          </a:solidFill>
                          <a:effectLst/>
                          <a:latin typeface="+mn-lt"/>
                          <a:ea typeface="Aptos" panose="020B0004020202020204" pitchFamily="34" charset="0"/>
                          <a:cs typeface="Aptos" panose="020B0004020202020204" pitchFamily="34" charset="0"/>
                        </a:rPr>
                        <a:t>Sample Size</a:t>
                      </a:r>
                      <a:r>
                        <a:rPr lang="en-US" sz="2400" kern="100" dirty="0">
                          <a:solidFill>
                            <a:srgbClr val="000000"/>
                          </a:solidFill>
                          <a:effectLst/>
                          <a:latin typeface="+mn-lt"/>
                          <a:ea typeface="Aptos" panose="020B0004020202020204" pitchFamily="34" charset="0"/>
                          <a:cs typeface="Aptos" panose="020B0004020202020204" pitchFamily="34" charset="0"/>
                        </a:rPr>
                        <a:t>: </a:t>
                      </a:r>
                      <a:r>
                        <a:rPr lang="en-US" sz="2400" kern="100" dirty="0">
                          <a:solidFill>
                            <a:srgbClr val="0070C0"/>
                          </a:solidFill>
                          <a:effectLst/>
                          <a:latin typeface="+mn-lt"/>
                          <a:ea typeface="Aptos" panose="020B0004020202020204" pitchFamily="34" charset="0"/>
                          <a:cs typeface="Aptos" panose="020B0004020202020204" pitchFamily="34" charset="0"/>
                        </a:rPr>
                        <a:t>636 </a:t>
                      </a:r>
                      <a:r>
                        <a:rPr lang="en-US" sz="2400" u="sng" kern="100" dirty="0">
                          <a:solidFill>
                            <a:srgbClr val="0070C0"/>
                          </a:solidFill>
                          <a:effectLst/>
                          <a:latin typeface="+mn-lt"/>
                          <a:ea typeface="Aptos" panose="020B0004020202020204" pitchFamily="34" charset="0"/>
                          <a:cs typeface="Aptos" panose="020B0004020202020204" pitchFamily="34" charset="0"/>
                        </a:rPr>
                        <a:t>self survey responses </a:t>
                      </a:r>
                      <a:r>
                        <a:rPr lang="en-US" sz="2400" kern="100" dirty="0">
                          <a:solidFill>
                            <a:srgbClr val="000000"/>
                          </a:solidFill>
                          <a:effectLst/>
                          <a:latin typeface="+mn-lt"/>
                          <a:ea typeface="Aptos" panose="020B0004020202020204" pitchFamily="34" charset="0"/>
                          <a:cs typeface="Aptos" panose="020B0004020202020204" pitchFamily="34" charset="0"/>
                        </a:rPr>
                        <a:t>from Dorchester County</a:t>
                      </a:r>
                    </a:p>
                    <a:p>
                      <a:pPr marL="342900" marR="0" indent="-342900">
                        <a:spcBef>
                          <a:spcPts val="0"/>
                        </a:spcBef>
                        <a:spcAft>
                          <a:spcPts val="300"/>
                        </a:spcAft>
                        <a:buFont typeface="Arial" panose="020B0604020202020204" pitchFamily="34" charset="0"/>
                        <a:buChar char="•"/>
                      </a:pPr>
                      <a:endParaRPr lang="en-US" sz="700" kern="100" dirty="0">
                        <a:solidFill>
                          <a:srgbClr val="000000"/>
                        </a:solidFill>
                        <a:effectLst/>
                        <a:latin typeface="+mn-lt"/>
                        <a:ea typeface="Aptos" panose="020B0004020202020204" pitchFamily="34" charset="0"/>
                        <a:cs typeface="Aptos" panose="020B0004020202020204" pitchFamily="34" charset="0"/>
                      </a:endParaRPr>
                    </a:p>
                    <a:p>
                      <a:pPr marL="342900" marR="0" indent="-342900">
                        <a:spcBef>
                          <a:spcPts val="0"/>
                        </a:spcBef>
                        <a:spcAft>
                          <a:spcPts val="0"/>
                        </a:spcAft>
                        <a:buFont typeface="Arial" panose="020B0604020202020204" pitchFamily="34" charset="0"/>
                        <a:buChar char="•"/>
                      </a:pPr>
                      <a:r>
                        <a:rPr lang="en-US" sz="2400" u="sng" kern="100" dirty="0">
                          <a:solidFill>
                            <a:srgbClr val="000000"/>
                          </a:solidFill>
                          <a:effectLst/>
                          <a:latin typeface="+mn-lt"/>
                          <a:ea typeface="Aptos" panose="020B0004020202020204" pitchFamily="34" charset="0"/>
                          <a:cs typeface="Aptos" panose="020B0004020202020204" pitchFamily="34" charset="0"/>
                        </a:rPr>
                        <a:t>Reach</a:t>
                      </a:r>
                      <a:r>
                        <a:rPr lang="en-US" sz="2400" kern="100" dirty="0">
                          <a:solidFill>
                            <a:srgbClr val="000000"/>
                          </a:solidFill>
                          <a:effectLst/>
                          <a:latin typeface="+mn-lt"/>
                          <a:ea typeface="Aptos" panose="020B0004020202020204" pitchFamily="34" charset="0"/>
                          <a:cs typeface="Aptos" panose="020B0004020202020204" pitchFamily="34" charset="0"/>
                        </a:rPr>
                        <a:t>: </a:t>
                      </a:r>
                      <a:r>
                        <a:rPr lang="en-US" sz="2400" kern="100" dirty="0">
                          <a:solidFill>
                            <a:srgbClr val="000000"/>
                          </a:solidFill>
                          <a:effectLst/>
                          <a:latin typeface="+mn-lt"/>
                          <a:ea typeface="Aptos" panose="020B0004020202020204" pitchFamily="34" charset="0"/>
                          <a:cs typeface="Aptos" panose="020B0004020202020204" pitchFamily="34" charset="0"/>
                          <a:sym typeface="Symbol" panose="05050102010706020507" pitchFamily="18" charset="2"/>
                        </a:rPr>
                        <a:t> </a:t>
                      </a:r>
                      <a:r>
                        <a:rPr lang="en-US" sz="2400" kern="100" dirty="0">
                          <a:solidFill>
                            <a:srgbClr val="000000"/>
                          </a:solidFill>
                          <a:effectLst/>
                          <a:latin typeface="+mn-lt"/>
                          <a:ea typeface="Aptos" panose="020B0004020202020204" pitchFamily="34" charset="0"/>
                          <a:cs typeface="Aptos" panose="020B0004020202020204" pitchFamily="34" charset="0"/>
                        </a:rPr>
                        <a:t>5000 </a:t>
                      </a:r>
                      <a:r>
                        <a:rPr lang="en-US" sz="1600" kern="100" dirty="0">
                          <a:solidFill>
                            <a:srgbClr val="000000"/>
                          </a:solidFill>
                          <a:effectLst/>
                          <a:latin typeface="+mn-lt"/>
                          <a:ea typeface="Aptos" panose="020B0004020202020204" pitchFamily="34" charset="0"/>
                          <a:cs typeface="Aptos" panose="020B0004020202020204" pitchFamily="34" charset="0"/>
                        </a:rPr>
                        <a:t>(conservative estimate accounting for overlap)</a:t>
                      </a:r>
                    </a:p>
                    <a:p>
                      <a:pPr marL="800100" marR="0" lvl="1" indent="-342900">
                        <a:spcBef>
                          <a:spcPts val="0"/>
                        </a:spcBef>
                        <a:spcAft>
                          <a:spcPts val="0"/>
                        </a:spcAft>
                        <a:buFont typeface="Arial" panose="020B0604020202020204" pitchFamily="34" charset="0"/>
                        <a:buChar char="•"/>
                      </a:pPr>
                      <a:r>
                        <a:rPr lang="en-US" sz="1600" kern="100" dirty="0">
                          <a:solidFill>
                            <a:srgbClr val="000000"/>
                          </a:solidFill>
                          <a:effectLst/>
                          <a:latin typeface="+mn-lt"/>
                          <a:ea typeface="Aptos" panose="020B0004020202020204" pitchFamily="34" charset="0"/>
                          <a:cs typeface="Aptos" panose="020B0004020202020204" pitchFamily="34" charset="0"/>
                        </a:rPr>
                        <a:t>Facebook  </a:t>
                      </a:r>
                      <a:r>
                        <a:rPr lang="en-US" sz="1600" kern="100" dirty="0">
                          <a:solidFill>
                            <a:srgbClr val="000000"/>
                          </a:solidFill>
                          <a:effectLst/>
                          <a:latin typeface="+mn-lt"/>
                          <a:ea typeface="Aptos" panose="020B0004020202020204" pitchFamily="34" charset="0"/>
                          <a:cs typeface="Aptos" panose="020B0004020202020204" pitchFamily="34" charset="0"/>
                          <a:sym typeface="Symbol" panose="05050102010706020507" pitchFamily="18" charset="2"/>
                        </a:rPr>
                        <a:t> </a:t>
                      </a:r>
                      <a:r>
                        <a:rPr lang="en-US" sz="1600" kern="100" dirty="0">
                          <a:solidFill>
                            <a:srgbClr val="000000"/>
                          </a:solidFill>
                          <a:effectLst/>
                          <a:latin typeface="+mn-lt"/>
                          <a:ea typeface="Aptos" panose="020B0004020202020204" pitchFamily="34" charset="0"/>
                          <a:cs typeface="Aptos" panose="020B0004020202020204" pitchFamily="34" charset="0"/>
                        </a:rPr>
                        <a:t> 3,500 members</a:t>
                      </a:r>
                    </a:p>
                    <a:p>
                      <a:pPr marL="800100" marR="0" lvl="1" indent="-342900">
                        <a:spcBef>
                          <a:spcPts val="0"/>
                        </a:spcBef>
                        <a:spcAft>
                          <a:spcPts val="0"/>
                        </a:spcAft>
                        <a:buFont typeface="Arial" panose="020B0604020202020204" pitchFamily="34" charset="0"/>
                        <a:buChar char="•"/>
                      </a:pPr>
                      <a:r>
                        <a:rPr lang="en-US" sz="1600" kern="100" dirty="0">
                          <a:solidFill>
                            <a:srgbClr val="000000"/>
                          </a:solidFill>
                          <a:effectLst/>
                          <a:latin typeface="+mn-lt"/>
                          <a:ea typeface="Aptos" panose="020B0004020202020204" pitchFamily="34" charset="0"/>
                          <a:cs typeface="Aptos" panose="020B0004020202020204" pitchFamily="34" charset="0"/>
                        </a:rPr>
                        <a:t>Next Door   </a:t>
                      </a:r>
                      <a:r>
                        <a:rPr lang="en-US" sz="1600" kern="100" dirty="0">
                          <a:solidFill>
                            <a:srgbClr val="000000"/>
                          </a:solidFill>
                          <a:effectLst/>
                          <a:latin typeface="+mn-lt"/>
                          <a:ea typeface="Aptos" panose="020B0004020202020204" pitchFamily="34" charset="0"/>
                          <a:cs typeface="Aptos" panose="020B0004020202020204" pitchFamily="34" charset="0"/>
                          <a:sym typeface="Symbol" panose="05050102010706020507" pitchFamily="18" charset="2"/>
                        </a:rPr>
                        <a:t> </a:t>
                      </a:r>
                      <a:r>
                        <a:rPr lang="en-US" sz="1600" kern="100" dirty="0">
                          <a:solidFill>
                            <a:srgbClr val="000000"/>
                          </a:solidFill>
                          <a:effectLst/>
                          <a:latin typeface="+mn-lt"/>
                          <a:ea typeface="Aptos" panose="020B0004020202020204" pitchFamily="34" charset="0"/>
                          <a:cs typeface="Aptos" panose="020B0004020202020204" pitchFamily="34" charset="0"/>
                        </a:rPr>
                        <a:t> 5,000   </a:t>
                      </a:r>
                    </a:p>
                    <a:p>
                      <a:pPr marL="800100" marR="0" lvl="1" indent="-342900">
                        <a:spcBef>
                          <a:spcPts val="0"/>
                        </a:spcBef>
                        <a:spcAft>
                          <a:spcPts val="0"/>
                        </a:spcAft>
                        <a:buFont typeface="Arial" panose="020B0604020202020204" pitchFamily="34" charset="0"/>
                        <a:buChar char="•"/>
                      </a:pPr>
                      <a:r>
                        <a:rPr lang="en-US" sz="1600" kern="100" dirty="0">
                          <a:solidFill>
                            <a:srgbClr val="000000"/>
                          </a:solidFill>
                          <a:effectLst/>
                          <a:latin typeface="+mn-lt"/>
                          <a:ea typeface="Aptos" panose="020B0004020202020204" pitchFamily="34" charset="0"/>
                          <a:cs typeface="Aptos" panose="020B0004020202020204" pitchFamily="34" charset="0"/>
                        </a:rPr>
                        <a:t>CAN Website </a:t>
                      </a:r>
                      <a:r>
                        <a:rPr lang="en-US" sz="1600" kern="100" dirty="0">
                          <a:solidFill>
                            <a:srgbClr val="000000"/>
                          </a:solidFill>
                          <a:effectLst/>
                          <a:latin typeface="+mn-lt"/>
                          <a:ea typeface="Aptos" panose="020B0004020202020204" pitchFamily="34" charset="0"/>
                          <a:cs typeface="Aptos" panose="020B0004020202020204" pitchFamily="34" charset="0"/>
                          <a:sym typeface="Symbol" panose="05050102010706020507" pitchFamily="18" charset="2"/>
                        </a:rPr>
                        <a:t></a:t>
                      </a:r>
                      <a:r>
                        <a:rPr lang="en-US" sz="1600" kern="100" dirty="0">
                          <a:solidFill>
                            <a:srgbClr val="000000"/>
                          </a:solidFill>
                          <a:effectLst/>
                          <a:latin typeface="+mn-lt"/>
                          <a:ea typeface="Aptos" panose="020B0004020202020204" pitchFamily="34" charset="0"/>
                          <a:cs typeface="Aptos" panose="020B0004020202020204" pitchFamily="34" charset="0"/>
                        </a:rPr>
                        <a:t> 1,000</a:t>
                      </a:r>
                    </a:p>
                    <a:p>
                      <a:pPr marL="800100" marR="0" lvl="1" indent="-342900">
                        <a:spcBef>
                          <a:spcPts val="0"/>
                        </a:spcBef>
                        <a:spcAft>
                          <a:spcPts val="0"/>
                        </a:spcAft>
                        <a:buFont typeface="Arial" panose="020B0604020202020204" pitchFamily="34" charset="0"/>
                        <a:buChar char="•"/>
                      </a:pPr>
                      <a:r>
                        <a:rPr lang="en-US" sz="1600" kern="100" dirty="0">
                          <a:solidFill>
                            <a:srgbClr val="000000"/>
                          </a:solidFill>
                          <a:effectLst/>
                          <a:latin typeface="+mn-lt"/>
                          <a:ea typeface="Aptos" panose="020B0004020202020204" pitchFamily="34" charset="0"/>
                          <a:cs typeface="Aptos" panose="020B0004020202020204" pitchFamily="34" charset="0"/>
                        </a:rPr>
                        <a:t>WMDT website </a:t>
                      </a:r>
                      <a:r>
                        <a:rPr lang="en-US" sz="1400" kern="100" dirty="0">
                          <a:solidFill>
                            <a:srgbClr val="0070C0"/>
                          </a:solidFill>
                          <a:effectLst/>
                          <a:latin typeface="+mn-lt"/>
                          <a:ea typeface="Aptos" panose="020B0004020202020204" pitchFamily="34" charset="0"/>
                          <a:cs typeface="Aptos" panose="020B0004020202020204" pitchFamily="34" charset="0"/>
                        </a:rPr>
                        <a:t>(</a:t>
                      </a:r>
                      <a:r>
                        <a:rPr lang="en-US" sz="1400" kern="100" dirty="0">
                          <a:solidFill>
                            <a:srgbClr val="0070C0"/>
                          </a:solidFill>
                          <a:effectLst/>
                          <a:latin typeface="+mn-lt"/>
                          <a:ea typeface="Aptos" panose="020B0004020202020204" pitchFamily="34" charset="0"/>
                          <a:cs typeface="Aptos" panose="020B0004020202020204" pitchFamily="34" charset="0"/>
                          <a:hlinkClick r:id="rId2">
                            <a:extLst>
                              <a:ext uri="{A12FA001-AC4F-418D-AE19-62706E023703}">
                                <ahyp:hlinkClr xmlns:ahyp="http://schemas.microsoft.com/office/drawing/2018/hyperlinkcolor" val="tx"/>
                              </a:ext>
                            </a:extLst>
                          </a:hlinkClick>
                        </a:rPr>
                        <a:t>https://www.wmdt.com/2024/05/can-launches-cambridge-waterfront-development-survey/</a:t>
                      </a:r>
                      <a:r>
                        <a:rPr lang="en-US" sz="1400" kern="100" dirty="0">
                          <a:solidFill>
                            <a:srgbClr val="0070C0"/>
                          </a:solidFill>
                          <a:effectLst/>
                          <a:latin typeface="+mn-lt"/>
                          <a:ea typeface="Aptos" panose="020B0004020202020204" pitchFamily="34" charset="0"/>
                          <a:cs typeface="Aptos" panose="020B0004020202020204" pitchFamily="34" charset="0"/>
                        </a:rPr>
                        <a:t>)</a:t>
                      </a:r>
                    </a:p>
                    <a:p>
                      <a:pPr marL="800100" marR="0" lvl="1" indent="-342900">
                        <a:spcBef>
                          <a:spcPts val="0"/>
                        </a:spcBef>
                        <a:spcAft>
                          <a:spcPts val="0"/>
                        </a:spcAft>
                        <a:buFont typeface="Arial" panose="020B0604020202020204" pitchFamily="34" charset="0"/>
                        <a:buChar char="•"/>
                      </a:pPr>
                      <a:endParaRPr lang="en-US" sz="1100" kern="100" dirty="0">
                        <a:solidFill>
                          <a:srgbClr val="0070C0"/>
                        </a:solidFill>
                        <a:effectLst/>
                        <a:latin typeface="+mn-lt"/>
                        <a:ea typeface="Aptos" panose="020B0004020202020204" pitchFamily="34" charset="0"/>
                        <a:cs typeface="Aptos" panose="020B0004020202020204" pitchFamily="34" charset="0"/>
                      </a:endParaRPr>
                    </a:p>
                    <a:p>
                      <a:pPr marL="342900" marR="0" indent="-342900">
                        <a:spcBef>
                          <a:spcPts val="0"/>
                        </a:spcBef>
                        <a:spcAft>
                          <a:spcPts val="0"/>
                        </a:spcAft>
                        <a:buFont typeface="Arial" panose="020B0604020202020204" pitchFamily="34" charset="0"/>
                        <a:buChar char="•"/>
                      </a:pPr>
                      <a:r>
                        <a:rPr lang="en-US" sz="2400" u="sng" kern="100" dirty="0">
                          <a:solidFill>
                            <a:srgbClr val="000000"/>
                          </a:solidFill>
                          <a:effectLst/>
                          <a:latin typeface="+mn-lt"/>
                          <a:ea typeface="Aptos" panose="020B0004020202020204" pitchFamily="34" charset="0"/>
                          <a:cs typeface="Aptos" panose="020B0004020202020204" pitchFamily="34" charset="0"/>
                        </a:rPr>
                        <a:t>Sampling Method</a:t>
                      </a:r>
                      <a:r>
                        <a:rPr lang="en-US" sz="2400" u="none" kern="100" dirty="0">
                          <a:solidFill>
                            <a:srgbClr val="000000"/>
                          </a:solidFill>
                          <a:effectLst/>
                          <a:latin typeface="+mn-lt"/>
                          <a:ea typeface="Aptos" panose="020B0004020202020204" pitchFamily="34" charset="0"/>
                          <a:cs typeface="Aptos" panose="020B0004020202020204" pitchFamily="34" charset="0"/>
                        </a:rPr>
                        <a:t>: </a:t>
                      </a:r>
                      <a:r>
                        <a:rPr lang="en-US" sz="2400" kern="100" dirty="0">
                          <a:solidFill>
                            <a:srgbClr val="000000"/>
                          </a:solidFill>
                          <a:effectLst/>
                          <a:latin typeface="+mn-lt"/>
                          <a:ea typeface="Aptos" panose="020B0004020202020204" pitchFamily="34" charset="0"/>
                          <a:cs typeface="Aptos" panose="020B0004020202020204" pitchFamily="34" charset="0"/>
                        </a:rPr>
                        <a:t>All inclusive (</a:t>
                      </a:r>
                      <a:r>
                        <a:rPr lang="en-US" sz="2400" u="sng" kern="100" dirty="0">
                          <a:solidFill>
                            <a:srgbClr val="000000"/>
                          </a:solidFill>
                          <a:effectLst/>
                          <a:latin typeface="+mn-lt"/>
                          <a:ea typeface="Aptos" panose="020B0004020202020204" pitchFamily="34" charset="0"/>
                          <a:cs typeface="Aptos" panose="020B0004020202020204" pitchFamily="34" charset="0"/>
                        </a:rPr>
                        <a:t>included</a:t>
                      </a:r>
                      <a:r>
                        <a:rPr lang="en-US" sz="2400" kern="100" dirty="0">
                          <a:solidFill>
                            <a:srgbClr val="000000"/>
                          </a:solidFill>
                          <a:effectLst/>
                          <a:latin typeface="+mn-lt"/>
                          <a:ea typeface="Aptos" panose="020B0004020202020204" pitchFamily="34" charset="0"/>
                          <a:cs typeface="Aptos" panose="020B0004020202020204" pitchFamily="34" charset="0"/>
                        </a:rPr>
                        <a:t> Y members &amp; non-Y members)  </a:t>
                      </a:r>
                      <a:endParaRPr lang="en-US" sz="2400" kern="100" dirty="0">
                        <a:effectLst/>
                        <a:latin typeface="+mn-lt"/>
                        <a:ea typeface="Aptos" panose="020B0004020202020204" pitchFamily="34" charset="0"/>
                        <a:cs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66318075"/>
                  </a:ext>
                </a:extLst>
              </a:tr>
            </a:tbl>
          </a:graphicData>
        </a:graphic>
      </p:graphicFrame>
      <p:sp>
        <p:nvSpPr>
          <p:cNvPr id="3" name="TextBox 2">
            <a:extLst>
              <a:ext uri="{FF2B5EF4-FFF2-40B4-BE49-F238E27FC236}">
                <a16:creationId xmlns:a16="http://schemas.microsoft.com/office/drawing/2014/main" id="{0970103F-6A6E-7BA4-D96D-2B6C877A4C26}"/>
              </a:ext>
            </a:extLst>
          </p:cNvPr>
          <p:cNvSpPr txBox="1"/>
          <p:nvPr/>
        </p:nvSpPr>
        <p:spPr>
          <a:xfrm>
            <a:off x="346098" y="6286897"/>
            <a:ext cx="6901434" cy="276999"/>
          </a:xfrm>
          <a:prstGeom prst="rect">
            <a:avLst/>
          </a:prstGeom>
          <a:noFill/>
        </p:spPr>
        <p:txBody>
          <a:bodyPr wrap="square">
            <a:spAutoFit/>
          </a:bodyPr>
          <a:lstStyle/>
          <a:p>
            <a:r>
              <a:rPr lang="en-US" b="1" kern="100" baseline="30000" dirty="0">
                <a:solidFill>
                  <a:srgbClr val="000000"/>
                </a:solidFill>
                <a:effectLst/>
                <a:latin typeface="+mn-lt"/>
                <a:ea typeface="Aptos" panose="020B0004020202020204" pitchFamily="34" charset="0"/>
                <a:cs typeface="Aptos" panose="020B0004020202020204" pitchFamily="34" charset="0"/>
              </a:rPr>
              <a:t>1</a:t>
            </a:r>
            <a:r>
              <a:rPr lang="en-US" sz="1200" dirty="0"/>
              <a:t>https://drive.google.com/file/d/1hHzK_WwGmx0TFiiNMRRPd_qfaEAfG6Xv/view</a:t>
            </a:r>
          </a:p>
        </p:txBody>
      </p:sp>
      <p:sp>
        <p:nvSpPr>
          <p:cNvPr id="4" name="Title 1">
            <a:extLst>
              <a:ext uri="{FF2B5EF4-FFF2-40B4-BE49-F238E27FC236}">
                <a16:creationId xmlns:a16="http://schemas.microsoft.com/office/drawing/2014/main" id="{87C6C3FE-30B7-C951-2FF4-E160A919AEF3}"/>
              </a:ext>
            </a:extLst>
          </p:cNvPr>
          <p:cNvSpPr txBox="1">
            <a:spLocks/>
          </p:cNvSpPr>
          <p:nvPr/>
        </p:nvSpPr>
        <p:spPr>
          <a:xfrm>
            <a:off x="796865" y="161128"/>
            <a:ext cx="10598270" cy="61504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800" kern="1200">
                <a:solidFill>
                  <a:schemeClr val="accent2">
                    <a:lumMod val="50000"/>
                  </a:schemeClr>
                </a:solidFill>
                <a:latin typeface="+mj-lt"/>
                <a:ea typeface="+mj-ea"/>
                <a:cs typeface="+mj-cs"/>
              </a:defRPr>
            </a:lvl1pPr>
          </a:lstStyle>
          <a:p>
            <a:pPr algn="ctr">
              <a:defRPr sz="1400" b="0" i="0" u="none" strike="noStrike" kern="1200" spc="0" baseline="0">
                <a:solidFill>
                  <a:sysClr val="windowText" lastClr="000000"/>
                </a:solidFill>
                <a:latin typeface="+mn-lt"/>
                <a:ea typeface="+mn-ea"/>
                <a:cs typeface="+mn-cs"/>
              </a:defRPr>
            </a:pPr>
            <a:r>
              <a:rPr lang="en-US" sz="3600" baseline="0" dirty="0">
                <a:solidFill>
                  <a:schemeClr val="tx1"/>
                </a:solidFill>
              </a:rPr>
              <a:t>Sample Size, Reach and Sampling Method</a:t>
            </a:r>
            <a:endParaRPr lang="en-US" sz="3600" dirty="0">
              <a:solidFill>
                <a:schemeClr val="tx1"/>
              </a:solidFill>
              <a:latin typeface="+mn-lt"/>
              <a:ea typeface="+mn-ea"/>
              <a:cs typeface="+mn-cs"/>
            </a:endParaRPr>
          </a:p>
        </p:txBody>
      </p:sp>
    </p:spTree>
    <p:extLst>
      <p:ext uri="{BB962C8B-B14F-4D97-AF65-F5344CB8AC3E}">
        <p14:creationId xmlns:p14="http://schemas.microsoft.com/office/powerpoint/2010/main" val="167815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cean 16x9">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cean painting presentation (widescreen).potx" id="{7D8F5DB3-F878-46D5-AF2D-2DD5B7369221}" vid="{9251DF30-C224-466C-9BFA-3064FAD55731}"/>
    </a:ext>
  </a:extLst>
</a:theme>
</file>

<file path=ppt/theme/theme2.xml><?xml version="1.0" encoding="utf-8"?>
<a:theme xmlns:a="http://schemas.openxmlformats.org/drawingml/2006/main" name="Office Theme">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 painting presentation (widescreen)</Template>
  <TotalTime>2845</TotalTime>
  <Words>1282</Words>
  <Application>Microsoft Office PowerPoint</Application>
  <PresentationFormat>Widescreen</PresentationFormat>
  <Paragraphs>172</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Abadi</vt:lpstr>
      <vt:lpstr>Amasis MT Pro</vt:lpstr>
      <vt:lpstr>Aptos</vt:lpstr>
      <vt:lpstr>Arial</vt:lpstr>
      <vt:lpstr>Courier New</vt:lpstr>
      <vt:lpstr>Georgia</vt:lpstr>
      <vt:lpstr>Symbol</vt:lpstr>
      <vt:lpstr>Ocean 16x9</vt:lpstr>
      <vt:lpstr>Differences between Y-Survey and CAN Survey  (related to relocation of  YMCA to Cambridge Harbor)   *Note that full data sets of result details are available upon request.    </vt:lpstr>
      <vt:lpstr>Survey Comparison - High Level Take Aways</vt:lpstr>
      <vt:lpstr> Y-Survey Relevant Question &amp; Result</vt:lpstr>
      <vt:lpstr>Survey High Level Take Aways</vt:lpstr>
      <vt:lpstr>CAN Community Survey: Q1- I think the present location of the Y (201 Talbot Ave) serves the community well. </vt:lpstr>
      <vt:lpstr>PowerPoint Presentation</vt:lpstr>
      <vt:lpstr>CAN Community Survey: Q3 - Please specify any perceived drawbacks in moving the Y to the CWDI Waterfront property.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Cambridge Association of Neighborhoods (CAN) Survey   CWDI – Cambridge YMCA:  Community Assessment</dc:title>
  <dc:creator>Kim Miller</dc:creator>
  <cp:lastModifiedBy>Beth Kline</cp:lastModifiedBy>
  <cp:revision>32</cp:revision>
  <dcterms:created xsi:type="dcterms:W3CDTF">2024-05-19T03:36:29Z</dcterms:created>
  <dcterms:modified xsi:type="dcterms:W3CDTF">2024-07-01T20:58:52Z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